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058400" cx="7772400"/>
  <p:notesSz cx="7772400" cy="10058400"/>
  <p:embeddedFontLst>
    <p:embeddedFont>
      <p:font typeface="Play"/>
      <p:regular r:id="rId15"/>
      <p:bold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1" roundtripDataSignature="AMtx7mgo+Cut5H1a5srNDOLbSYsYI32d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9D8D3C-2357-4998-AC21-8110FA2F9DEB}">
  <a:tblStyle styleId="{139D8D3C-2357-4998-AC21-8110FA2F9DE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Play-regular.fntdata"/><Relationship Id="rId14" Type="http://schemas.openxmlformats.org/officeDocument/2006/relationships/slide" Target="slides/slide8.xml"/><Relationship Id="rId17" Type="http://schemas.openxmlformats.org/officeDocument/2006/relationships/font" Target="fonts/HelveticaNeue-regular.fntdata"/><Relationship Id="rId16" Type="http://schemas.openxmlformats.org/officeDocument/2006/relationships/font" Target="fonts/Play-bold.fntdata"/><Relationship Id="rId5" Type="http://schemas.openxmlformats.org/officeDocument/2006/relationships/slideMaster" Target="slideMasters/slideMaster1.xml"/><Relationship Id="rId19" Type="http://schemas.openxmlformats.org/officeDocument/2006/relationships/font" Target="fonts/HelveticaNeue-italic.fntdata"/><Relationship Id="rId6" Type="http://schemas.openxmlformats.org/officeDocument/2006/relationships/notesMaster" Target="notesMasters/notesMaster1.xml"/><Relationship Id="rId18"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c69c1a021_0_12: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8c69c1a021_0_12: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243826376_0_7: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9243826376_0_7: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 Id="rId9" Type="http://schemas.openxmlformats.org/officeDocument/2006/relationships/image" Target="../media/image22.jpg"/><Relationship Id="rId5" Type="http://schemas.openxmlformats.org/officeDocument/2006/relationships/image" Target="../media/image12.jpg"/><Relationship Id="rId6" Type="http://schemas.openxmlformats.org/officeDocument/2006/relationships/image" Target="../media/image13.png"/><Relationship Id="rId7" Type="http://schemas.openxmlformats.org/officeDocument/2006/relationships/image" Target="../media/image7.jp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tmarystrim.ie/?page_id=18510" TargetMode="External"/><Relationship Id="rId4" Type="http://schemas.openxmlformats.org/officeDocument/2006/relationships/image" Target="../media/image2.jp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s://www.teamhope.ie/christmas-shoebox-appeal/how-to-fill-a-shoebox/" TargetMode="External"/><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facebook.com/stmarysparentsassoc/" TargetMode="External"/><Relationship Id="rId9" Type="http://schemas.openxmlformats.org/officeDocument/2006/relationships/image" Target="../media/image9.jpg"/><Relationship Id="rId5" Type="http://schemas.openxmlformats.org/officeDocument/2006/relationships/hyperlink" Target="https://www.facebook.com/stmarysparentsassoc/" TargetMode="External"/><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29659" y="2438400"/>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p:nvPr/>
        </p:nvSpPr>
        <p:spPr>
          <a:xfrm>
            <a:off x="4231450" y="2438400"/>
            <a:ext cx="3388995" cy="695777"/>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1"/>
          <p:cNvSpPr/>
          <p:nvPr/>
        </p:nvSpPr>
        <p:spPr>
          <a:xfrm>
            <a:off x="4183350" y="5130627"/>
            <a:ext cx="3407147" cy="123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blip>
          <a:srcRect b="0" l="27184" r="4608" t="0"/>
          <a:stretch/>
        </p:blipFill>
        <p:spPr>
          <a:xfrm>
            <a:off x="1973202" y="442592"/>
            <a:ext cx="3992812" cy="1226521"/>
          </a:xfrm>
          <a:prstGeom prst="rect">
            <a:avLst/>
          </a:prstGeom>
          <a:noFill/>
          <a:ln>
            <a:noFill/>
          </a:ln>
        </p:spPr>
      </p:pic>
      <p:sp>
        <p:nvSpPr>
          <p:cNvPr id="55" name="Google Shape;55;p1"/>
          <p:cNvSpPr txBox="1"/>
          <p:nvPr/>
        </p:nvSpPr>
        <p:spPr>
          <a:xfrm>
            <a:off x="284775" y="4802325"/>
            <a:ext cx="3628800" cy="261600"/>
          </a:xfrm>
          <a:prstGeom prst="rect">
            <a:avLst/>
          </a:prstGeom>
          <a:noFill/>
          <a:ln>
            <a:noFill/>
          </a:ln>
        </p:spPr>
        <p:txBody>
          <a:bodyPr anchorCtr="0" anchor="t" bIns="45700" lIns="0" spcFirstLastPara="1" rIns="91425" wrap="square" tIns="45700">
            <a:spAutoFit/>
          </a:bodyPr>
          <a:lstStyle/>
          <a:p>
            <a:pPr indent="0" lvl="0" marL="0" marR="0" rtl="0" algn="just">
              <a:lnSpc>
                <a:spcPct val="138000"/>
              </a:lnSpc>
              <a:spcBef>
                <a:spcPts val="0"/>
              </a:spcBef>
              <a:spcAft>
                <a:spcPts val="0"/>
              </a:spcAft>
              <a:buClr>
                <a:schemeClr val="dk1"/>
              </a:buClr>
              <a:buSzPts val="1100"/>
              <a:buFont typeface="Arial"/>
              <a:buNone/>
            </a:pPr>
            <a:r>
              <a:t/>
            </a:r>
            <a:endParaRPr b="0" i="1" sz="1100" u="none" cap="none" strike="noStrike">
              <a:solidFill>
                <a:srgbClr val="7F7F7F"/>
              </a:solidFill>
              <a:highlight>
                <a:srgbClr val="FFFFFF"/>
              </a:highlight>
              <a:latin typeface="Helvetica Neue"/>
              <a:ea typeface="Helvetica Neue"/>
              <a:cs typeface="Helvetica Neue"/>
              <a:sym typeface="Helvetica Neue"/>
            </a:endParaRPr>
          </a:p>
        </p:txBody>
      </p:sp>
      <p:sp>
        <p:nvSpPr>
          <p:cNvPr id="56" name="Google Shape;56;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0</a:t>
            </a:r>
            <a:endParaRPr b="0" i="0" sz="1800" u="none" cap="none" strike="noStrike">
              <a:solidFill>
                <a:srgbClr val="2A4EA2"/>
              </a:solidFill>
              <a:latin typeface="Play"/>
              <a:ea typeface="Play"/>
              <a:cs typeface="Play"/>
              <a:sym typeface="Play"/>
            </a:endParaRPr>
          </a:p>
        </p:txBody>
      </p:sp>
      <p:sp>
        <p:nvSpPr>
          <p:cNvPr id="57" name="Google Shape;57;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2A4EA2"/>
                </a:solidFill>
                <a:latin typeface="Helvetica Neue"/>
                <a:ea typeface="Helvetica Neue"/>
                <a:cs typeface="Helvetica Neue"/>
                <a:sym typeface="Helvetica Neue"/>
              </a:rPr>
              <a:t>6th November 2023</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316701" y="2701350"/>
            <a:ext cx="3502800" cy="4884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1200"/>
              </a:spcBef>
              <a:spcAft>
                <a:spcPts val="0"/>
              </a:spcAft>
              <a:buClr>
                <a:schemeClr val="dk1"/>
              </a:buClr>
              <a:buSzPts val="1100"/>
              <a:buFont typeface="Arial"/>
              <a:buNone/>
            </a:pPr>
            <a:r>
              <a:rPr i="0" lang="en-IE" sz="1100" u="none" cap="none" strike="noStrike">
                <a:solidFill>
                  <a:schemeClr val="dk1"/>
                </a:solidFill>
                <a:latin typeface="Helvetica Neue"/>
                <a:ea typeface="Helvetica Neue"/>
                <a:cs typeface="Helvetica Neue"/>
                <a:sym typeface="Helvetica Neue"/>
              </a:rPr>
              <a:t>A Chairde,</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We would like to extend a very warm welcome to our new Principal, Mr </a:t>
            </a:r>
            <a:r>
              <a:rPr lang="en-IE" sz="1100">
                <a:solidFill>
                  <a:schemeClr val="dk1"/>
                </a:solidFill>
                <a:latin typeface="Helvetica Neue"/>
                <a:ea typeface="Helvetica Neue"/>
                <a:cs typeface="Helvetica Neue"/>
                <a:sym typeface="Helvetica Neue"/>
              </a:rPr>
              <a:t>Fergal</a:t>
            </a:r>
            <a:r>
              <a:rPr lang="en-IE" sz="1100">
                <a:solidFill>
                  <a:schemeClr val="dk1"/>
                </a:solidFill>
                <a:latin typeface="Helvetica Neue"/>
                <a:ea typeface="Helvetica Neue"/>
                <a:cs typeface="Helvetica Neue"/>
                <a:sym typeface="Helvetica Neue"/>
              </a:rPr>
              <a:t> Kelly. We know we are in good hands and we look forward to lots of exciting times ahead with him at the helm.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Fáilte romhat Mr Kelly!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rPr b="1" lang="en-IE" sz="1100">
                <a:solidFill>
                  <a:srgbClr val="222222"/>
                </a:solidFill>
                <a:latin typeface="Helvetica Neue"/>
                <a:ea typeface="Helvetica Neue"/>
                <a:cs typeface="Helvetica Neue"/>
                <a:sym typeface="Helvetica Neue"/>
              </a:rPr>
              <a:t>Parent Teacher Meetings</a:t>
            </a:r>
            <a:r>
              <a:rPr lang="en-IE" sz="1100">
                <a:solidFill>
                  <a:srgbClr val="222222"/>
                </a:solidFill>
                <a:latin typeface="Helvetica Neue"/>
                <a:ea typeface="Helvetica Neue"/>
                <a:cs typeface="Helvetica Neue"/>
                <a:sym typeface="Helvetica Neue"/>
              </a:rPr>
              <a:t> take place on Tuesday and Thursday. </a:t>
            </a:r>
            <a:r>
              <a:rPr lang="en-IE" sz="1100">
                <a:solidFill>
                  <a:schemeClr val="dk1"/>
                </a:solidFill>
                <a:latin typeface="Helvetica Neue"/>
                <a:ea typeface="Helvetica Neue"/>
                <a:cs typeface="Helvetica Neue"/>
                <a:sym typeface="Helvetica Neue"/>
              </a:rPr>
              <a:t> Please be mindful that our aim is always to promote respectful, dignified dialogue and communication between staff and parents/guardians. Please note, that to be fair to all, meetings need to finish at the prescribed time. If further discussion is required, a separate meeting can be arranged. Meetings may not be recorded and you are asked to switch off or mute your phone. Thank you. We hope that it will be a positive and productive meeting for all.</a:t>
            </a:r>
            <a:endParaRPr i="0" sz="1100" u="none" cap="none" strike="noStrike">
              <a:solidFill>
                <a:schemeClr val="dk1"/>
              </a:solidFill>
              <a:latin typeface="Helvetica Neue"/>
              <a:ea typeface="Helvetica Neue"/>
              <a:cs typeface="Helvetica Neue"/>
              <a:sym typeface="Helvetica Neue"/>
            </a:endParaRPr>
          </a:p>
        </p:txBody>
      </p:sp>
      <p:sp>
        <p:nvSpPr>
          <p:cNvPr id="59" name="Google Shape;59;p1"/>
          <p:cNvSpPr txBox="1"/>
          <p:nvPr/>
        </p:nvSpPr>
        <p:spPr>
          <a:xfrm>
            <a:off x="4175149" y="2478075"/>
            <a:ext cx="33135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lang="en-IE" sz="1600">
                <a:solidFill>
                  <a:srgbClr val="2A4EA2"/>
                </a:solidFill>
                <a:latin typeface="Play"/>
                <a:ea typeface="Play"/>
                <a:cs typeface="Play"/>
                <a:sym typeface="Play"/>
              </a:rPr>
              <a:t>CONFIRMATION MESSAGE</a:t>
            </a:r>
            <a:endParaRPr b="1" sz="1600">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For 6th Class Parents</a:t>
            </a:r>
            <a:endParaRPr b="1" i="0" sz="1700" u="none" cap="none" strike="noStrike">
              <a:solidFill>
                <a:srgbClr val="2A4EA2"/>
              </a:solidFill>
              <a:latin typeface="Play"/>
              <a:ea typeface="Play"/>
              <a:cs typeface="Play"/>
              <a:sym typeface="Play"/>
            </a:endParaRPr>
          </a:p>
        </p:txBody>
      </p:sp>
      <p:sp>
        <p:nvSpPr>
          <p:cNvPr id="60" name="Google Shape;60;p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61" name="Google Shape;61;p1"/>
          <p:cNvSpPr txBox="1"/>
          <p:nvPr/>
        </p:nvSpPr>
        <p:spPr>
          <a:xfrm>
            <a:off x="4327550" y="6310175"/>
            <a:ext cx="3196800" cy="1567800"/>
          </a:xfrm>
          <a:prstGeom prst="rect">
            <a:avLst/>
          </a:prstGeom>
          <a:noFill/>
          <a:ln>
            <a:noFill/>
          </a:ln>
        </p:spPr>
        <p:txBody>
          <a:bodyPr anchorCtr="0" anchor="t" bIns="91425" lIns="91425" spcFirstLastPara="1" rIns="91425" wrap="square" tIns="91425">
            <a:noAutofit/>
          </a:bodyPr>
          <a:lstStyle/>
          <a:p>
            <a:pPr indent="0" lvl="0" marL="0" marR="0" rtl="0" algn="just">
              <a:lnSpc>
                <a:spcPct val="107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Just a reminder that Monday, 13th November is the last day for shoeboxes to be dropped in to Room 2. Team Hope will collect them Monday afternoon! </a:t>
            </a:r>
            <a:endParaRPr sz="1100">
              <a:solidFill>
                <a:srgbClr val="222222"/>
              </a:solidFill>
              <a:highlight>
                <a:srgbClr val="FFFFFF"/>
              </a:highlight>
              <a:latin typeface="Helvetica Neue"/>
              <a:ea typeface="Helvetica Neue"/>
              <a:cs typeface="Helvetica Neue"/>
              <a:sym typeface="Helvetica Neue"/>
            </a:endParaRPr>
          </a:p>
          <a:p>
            <a:pPr indent="0" lvl="0" marL="0" marR="0" rtl="0" algn="just">
              <a:lnSpc>
                <a:spcPct val="107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marR="0" rtl="0" algn="just">
              <a:lnSpc>
                <a:spcPct val="107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See </a:t>
            </a:r>
            <a:r>
              <a:rPr lang="en-IE" sz="1100">
                <a:solidFill>
                  <a:srgbClr val="222222"/>
                </a:solidFill>
                <a:highlight>
                  <a:srgbClr val="FFFFFF"/>
                </a:highlight>
                <a:latin typeface="Helvetica Neue"/>
                <a:ea typeface="Helvetica Neue"/>
                <a:cs typeface="Helvetica Neue"/>
                <a:sym typeface="Helvetica Neue"/>
              </a:rPr>
              <a:t>below</a:t>
            </a:r>
            <a:r>
              <a:rPr lang="en-IE" sz="1100">
                <a:solidFill>
                  <a:srgbClr val="222222"/>
                </a:solidFill>
                <a:highlight>
                  <a:srgbClr val="FFFFFF"/>
                </a:highlight>
                <a:latin typeface="Helvetica Neue"/>
                <a:ea typeface="Helvetica Neue"/>
                <a:cs typeface="Helvetica Neue"/>
                <a:sym typeface="Helvetica Neue"/>
              </a:rPr>
              <a:t> for more information from. Thank you for your continued generosity.</a:t>
            </a:r>
            <a:endParaRPr sz="1100">
              <a:solidFill>
                <a:srgbClr val="222222"/>
              </a:solidFill>
              <a:highlight>
                <a:srgbClr val="FFFFFF"/>
              </a:highlight>
              <a:latin typeface="Helvetica Neue"/>
              <a:ea typeface="Helvetica Neue"/>
              <a:cs typeface="Helvetica Neue"/>
              <a:sym typeface="Helvetica Neue"/>
            </a:endParaRPr>
          </a:p>
          <a:p>
            <a:pPr indent="0" lvl="0" marL="0" marR="0" rtl="0" algn="just">
              <a:lnSpc>
                <a:spcPct val="107000"/>
              </a:lnSpc>
              <a:spcBef>
                <a:spcPts val="0"/>
              </a:spcBef>
              <a:spcAft>
                <a:spcPts val="0"/>
              </a:spcAft>
              <a:buClr>
                <a:schemeClr val="dk1"/>
              </a:buClr>
              <a:buSzPts val="1100"/>
              <a:buFont typeface="Arial"/>
              <a:buNone/>
            </a:pPr>
            <a:r>
              <a:t/>
            </a:r>
            <a:endParaRPr b="0" sz="1200" u="none" cap="none" strike="noStrike">
              <a:solidFill>
                <a:schemeClr val="dk1"/>
              </a:solidFill>
              <a:latin typeface="Helvetica Neue"/>
              <a:ea typeface="Helvetica Neue"/>
              <a:cs typeface="Helvetica Neue"/>
              <a:sym typeface="Helvetica Neue"/>
            </a:endParaRPr>
          </a:p>
          <a:p>
            <a:pPr indent="0" lvl="0" marL="0" marR="0" rtl="0" algn="just">
              <a:lnSpc>
                <a:spcPct val="107000"/>
              </a:lnSpc>
              <a:spcBef>
                <a:spcPts val="0"/>
              </a:spcBef>
              <a:spcAft>
                <a:spcPts val="0"/>
              </a:spcAft>
              <a:buClr>
                <a:schemeClr val="dk1"/>
              </a:buClr>
              <a:buSzPts val="1100"/>
              <a:buFont typeface="Arial"/>
              <a:buNone/>
            </a:pPr>
            <a:r>
              <a:t/>
            </a:r>
            <a:endParaRPr b="0" i="1" sz="1100" u="none" cap="none" strike="noStrike">
              <a:solidFill>
                <a:srgbClr val="7F7F7F"/>
              </a:solidFill>
              <a:latin typeface="Helvetica Neue"/>
              <a:ea typeface="Helvetica Neue"/>
              <a:cs typeface="Helvetica Neue"/>
              <a:sym typeface="Helvetica Neue"/>
            </a:endParaRPr>
          </a:p>
          <a:p>
            <a:pPr indent="0" lvl="0" marL="0" marR="0" rtl="0" algn="just">
              <a:lnSpc>
                <a:spcPct val="107000"/>
              </a:lnSpc>
              <a:spcBef>
                <a:spcPts val="800"/>
              </a:spcBef>
              <a:spcAft>
                <a:spcPts val="0"/>
              </a:spcAft>
              <a:buClr>
                <a:schemeClr val="dk1"/>
              </a:buClr>
              <a:buSzPts val="1100"/>
              <a:buFont typeface="Arial"/>
              <a:buNone/>
            </a:pPr>
            <a:r>
              <a:t/>
            </a:r>
            <a:endParaRPr b="0" i="0" sz="1300" u="none" cap="none" strike="noStrike">
              <a:solidFill>
                <a:srgbClr val="7F7F7F"/>
              </a:solidFill>
              <a:highlight>
                <a:schemeClr val="lt1"/>
              </a:highlight>
              <a:latin typeface="Helvetica Neue"/>
              <a:ea typeface="Helvetica Neue"/>
              <a:cs typeface="Helvetica Neue"/>
              <a:sym typeface="Helvetica Neue"/>
            </a:endParaRPr>
          </a:p>
        </p:txBody>
      </p:sp>
      <p:sp>
        <p:nvSpPr>
          <p:cNvPr id="62" name="Google Shape;62;p1"/>
          <p:cNvSpPr txBox="1"/>
          <p:nvPr/>
        </p:nvSpPr>
        <p:spPr>
          <a:xfrm>
            <a:off x="637188" y="8643550"/>
            <a:ext cx="2791800" cy="109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i="1" lang="en-IE" sz="1100">
                <a:solidFill>
                  <a:schemeClr val="dk1"/>
                </a:solidFill>
                <a:latin typeface="Helvetica Neue"/>
                <a:ea typeface="Helvetica Neue"/>
                <a:cs typeface="Helvetica Neue"/>
                <a:sym typeface="Helvetica Neue"/>
              </a:rPr>
              <a:t>An mí seo, cuimhnímís orthu siúd atá imithe ar shlí na fírinne.</a:t>
            </a:r>
            <a:endParaRPr b="1" i="1"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i="1" lang="en-IE" sz="1100">
                <a:solidFill>
                  <a:schemeClr val="dk1"/>
                </a:solidFill>
                <a:latin typeface="Helvetica Neue"/>
                <a:ea typeface="Helvetica Neue"/>
                <a:cs typeface="Helvetica Neue"/>
                <a:sym typeface="Helvetica Neue"/>
              </a:rPr>
              <a:t>This month we remember those who have died. May they rest in peace.</a:t>
            </a:r>
            <a:endParaRPr b="1" i="1" sz="1100">
              <a:solidFill>
                <a:schemeClr val="dk1"/>
              </a:solidFill>
              <a:latin typeface="Helvetica Neue"/>
              <a:ea typeface="Helvetica Neue"/>
              <a:cs typeface="Helvetica Neue"/>
              <a:sym typeface="Helvetica Neue"/>
            </a:endParaRPr>
          </a:p>
        </p:txBody>
      </p:sp>
      <p:cxnSp>
        <p:nvCxnSpPr>
          <p:cNvPr id="63" name="Google Shape;63;p1"/>
          <p:cNvCxnSpPr/>
          <p:nvPr/>
        </p:nvCxnSpPr>
        <p:spPr>
          <a:xfrm>
            <a:off x="4221200" y="7820650"/>
            <a:ext cx="3409500" cy="12300"/>
          </a:xfrm>
          <a:prstGeom prst="straightConnector1">
            <a:avLst/>
          </a:prstGeom>
          <a:noFill/>
          <a:ln cap="flat" cmpd="sng" w="9525">
            <a:solidFill>
              <a:schemeClr val="dk2"/>
            </a:solidFill>
            <a:prstDash val="solid"/>
            <a:round/>
            <a:headEnd len="sm" w="sm" type="none"/>
            <a:tailEnd len="sm" w="sm" type="none"/>
          </a:ln>
        </p:spPr>
      </p:cxnSp>
      <p:sp>
        <p:nvSpPr>
          <p:cNvPr id="64" name="Google Shape;64;p1"/>
          <p:cNvSpPr txBox="1"/>
          <p:nvPr/>
        </p:nvSpPr>
        <p:spPr>
          <a:xfrm>
            <a:off x="4269200" y="8555972"/>
            <a:ext cx="3313500" cy="1092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St. Mary’s School Book Fair will take place in the School Hall on Tuesday 8th and Wednesday 9th of November. </a:t>
            </a:r>
            <a:r>
              <a:rPr lang="en-IE" sz="1100">
                <a:solidFill>
                  <a:schemeClr val="dk1"/>
                </a:solidFill>
                <a:latin typeface="Helvetica Neue"/>
                <a:ea typeface="Helvetica Neue"/>
                <a:cs typeface="Helvetica Neue"/>
                <a:sym typeface="Helvetica Neue"/>
              </a:rPr>
              <a:t>Please</a:t>
            </a:r>
            <a:r>
              <a:rPr lang="en-IE" sz="1100">
                <a:solidFill>
                  <a:schemeClr val="dk1"/>
                </a:solidFill>
                <a:latin typeface="Helvetica Neue"/>
                <a:ea typeface="Helvetica Neue"/>
                <a:cs typeface="Helvetica Neue"/>
                <a:sym typeface="Helvetica Neue"/>
              </a:rPr>
              <a:t> see full details below.</a:t>
            </a:r>
            <a:endParaRPr sz="1100">
              <a:solidFill>
                <a:schemeClr val="dk1"/>
              </a:solidFill>
              <a:latin typeface="Helvetica Neue"/>
              <a:ea typeface="Helvetica Neue"/>
              <a:cs typeface="Helvetica Neue"/>
              <a:sym typeface="Helvetica Neue"/>
            </a:endParaRPr>
          </a:p>
        </p:txBody>
      </p:sp>
      <p:pic>
        <p:nvPicPr>
          <p:cNvPr id="65" name="Google Shape;65;p1"/>
          <p:cNvPicPr preferRelativeResize="0"/>
          <p:nvPr/>
        </p:nvPicPr>
        <p:blipFill>
          <a:blip r:embed="rId4">
            <a:alphaModFix/>
          </a:blip>
          <a:stretch>
            <a:fillRect/>
          </a:stretch>
        </p:blipFill>
        <p:spPr>
          <a:xfrm>
            <a:off x="1517861" y="7836775"/>
            <a:ext cx="782475" cy="782475"/>
          </a:xfrm>
          <a:prstGeom prst="rect">
            <a:avLst/>
          </a:prstGeom>
          <a:noFill/>
          <a:ln>
            <a:noFill/>
          </a:ln>
        </p:spPr>
      </p:pic>
      <p:pic>
        <p:nvPicPr>
          <p:cNvPr id="66" name="Google Shape;66;p1"/>
          <p:cNvPicPr preferRelativeResize="0"/>
          <p:nvPr/>
        </p:nvPicPr>
        <p:blipFill>
          <a:blip r:embed="rId5">
            <a:alphaModFix/>
          </a:blip>
          <a:stretch>
            <a:fillRect/>
          </a:stretch>
        </p:blipFill>
        <p:spPr>
          <a:xfrm>
            <a:off x="1276763" y="4303312"/>
            <a:ext cx="1264651" cy="906125"/>
          </a:xfrm>
          <a:prstGeom prst="rect">
            <a:avLst/>
          </a:prstGeom>
          <a:noFill/>
          <a:ln>
            <a:noFill/>
          </a:ln>
        </p:spPr>
      </p:pic>
      <p:sp>
        <p:nvSpPr>
          <p:cNvPr id="67" name="Google Shape;67;p1"/>
          <p:cNvSpPr/>
          <p:nvPr/>
        </p:nvSpPr>
        <p:spPr>
          <a:xfrm>
            <a:off x="4238975" y="5356450"/>
            <a:ext cx="3388995" cy="782464"/>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1"/>
          <p:cNvSpPr txBox="1"/>
          <p:nvPr/>
        </p:nvSpPr>
        <p:spPr>
          <a:xfrm>
            <a:off x="4276725" y="5435251"/>
            <a:ext cx="30627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Christmas Shoe Box </a:t>
            </a:r>
            <a:endParaRPr b="1" sz="1700">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Appeal 2023</a:t>
            </a:r>
            <a:endParaRPr b="1" i="0" sz="1700" u="none" cap="none" strike="noStrike">
              <a:solidFill>
                <a:srgbClr val="2A4EA2"/>
              </a:solidFill>
              <a:latin typeface="Play"/>
              <a:ea typeface="Play"/>
              <a:cs typeface="Play"/>
              <a:sym typeface="Play"/>
            </a:endParaRPr>
          </a:p>
        </p:txBody>
      </p:sp>
      <p:sp>
        <p:nvSpPr>
          <p:cNvPr id="69" name="Google Shape;69;p1"/>
          <p:cNvSpPr txBox="1"/>
          <p:nvPr/>
        </p:nvSpPr>
        <p:spPr>
          <a:xfrm>
            <a:off x="4276725" y="3190875"/>
            <a:ext cx="3313500" cy="21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A meeting for all 6th class parents of children who wish to make their Confirmation next year will take place in Trim Parish Church next </a:t>
            </a:r>
            <a:r>
              <a:rPr b="1" lang="en-IE" sz="1100" u="sng">
                <a:solidFill>
                  <a:srgbClr val="222222"/>
                </a:solidFill>
                <a:highlight>
                  <a:srgbClr val="FFFFFF"/>
                </a:highlight>
                <a:latin typeface="Helvetica Neue"/>
                <a:ea typeface="Helvetica Neue"/>
                <a:cs typeface="Helvetica Neue"/>
                <a:sym typeface="Helvetica Neue"/>
              </a:rPr>
              <a:t>Monday 13 November</a:t>
            </a:r>
            <a:r>
              <a:rPr lang="en-IE" sz="1100">
                <a:solidFill>
                  <a:srgbClr val="222222"/>
                </a:solidFill>
                <a:highlight>
                  <a:srgbClr val="FFFFFF"/>
                </a:highlight>
                <a:latin typeface="Helvetica Neue"/>
                <a:ea typeface="Helvetica Neue"/>
                <a:cs typeface="Helvetica Neue"/>
                <a:sym typeface="Helvetica Neue"/>
              </a:rPr>
              <a:t> at 6pm.  Confirmation will take place on Friday 26 January and this meeting will help us with some final preparations for the occasion.</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Fr. Paul</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200">
                <a:solidFill>
                  <a:srgbClr val="888888"/>
                </a:solidFill>
                <a:highlight>
                  <a:srgbClr val="FFFFFF"/>
                </a:highlight>
                <a:latin typeface="Times New Roman"/>
                <a:ea typeface="Times New Roman"/>
                <a:cs typeface="Times New Roman"/>
                <a:sym typeface="Times New Roman"/>
              </a:rPr>
              <a:t> </a:t>
            </a:r>
            <a:endParaRPr sz="1200">
              <a:solidFill>
                <a:srgbClr val="888888"/>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t/>
            </a:r>
            <a:endParaRPr sz="1200">
              <a:latin typeface="Calibri"/>
              <a:ea typeface="Calibri"/>
              <a:cs typeface="Calibri"/>
              <a:sym typeface="Calibri"/>
            </a:endParaRPr>
          </a:p>
        </p:txBody>
      </p:sp>
      <p:pic>
        <p:nvPicPr>
          <p:cNvPr descr="A logo with a person in the middle&#10;&#10;Description automatically generated" id="70" name="Google Shape;70;p1"/>
          <p:cNvPicPr preferRelativeResize="0"/>
          <p:nvPr/>
        </p:nvPicPr>
        <p:blipFill rotWithShape="1">
          <a:blip r:embed="rId6">
            <a:alphaModFix/>
          </a:blip>
          <a:srcRect b="29746" l="37621" r="38491" t="9348"/>
          <a:stretch/>
        </p:blipFill>
        <p:spPr>
          <a:xfrm>
            <a:off x="6675825" y="5376350"/>
            <a:ext cx="782475" cy="693726"/>
          </a:xfrm>
          <a:prstGeom prst="rect">
            <a:avLst/>
          </a:prstGeom>
          <a:noFill/>
          <a:ln>
            <a:noFill/>
          </a:ln>
        </p:spPr>
      </p:pic>
      <p:pic>
        <p:nvPicPr>
          <p:cNvPr id="71" name="Google Shape;71;p1"/>
          <p:cNvPicPr preferRelativeResize="0"/>
          <p:nvPr/>
        </p:nvPicPr>
        <p:blipFill>
          <a:blip r:embed="rId7">
            <a:alphaModFix/>
          </a:blip>
          <a:stretch>
            <a:fillRect/>
          </a:stretch>
        </p:blipFill>
        <p:spPr>
          <a:xfrm>
            <a:off x="6940675" y="2438400"/>
            <a:ext cx="679775" cy="693724"/>
          </a:xfrm>
          <a:prstGeom prst="rect">
            <a:avLst/>
          </a:prstGeom>
          <a:noFill/>
          <a:ln>
            <a:noFill/>
          </a:ln>
        </p:spPr>
      </p:pic>
      <p:sp>
        <p:nvSpPr>
          <p:cNvPr id="72" name="Google Shape;72;p1"/>
          <p:cNvSpPr/>
          <p:nvPr/>
        </p:nvSpPr>
        <p:spPr>
          <a:xfrm>
            <a:off x="4238975" y="7928200"/>
            <a:ext cx="3312743" cy="5383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1"/>
          <p:cNvSpPr txBox="1"/>
          <p:nvPr/>
        </p:nvSpPr>
        <p:spPr>
          <a:xfrm>
            <a:off x="4259550" y="800440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Book Fair Update</a:t>
            </a:r>
            <a:endParaRPr b="1" i="0" sz="1700" u="none" cap="none" strike="noStrike">
              <a:solidFill>
                <a:srgbClr val="2A4EA2"/>
              </a:solidFill>
              <a:latin typeface="Play"/>
              <a:ea typeface="Play"/>
              <a:cs typeface="Play"/>
              <a:sym typeface="Play"/>
            </a:endParaRPr>
          </a:p>
        </p:txBody>
      </p:sp>
      <p:pic>
        <p:nvPicPr>
          <p:cNvPr id="74" name="Google Shape;74;p1"/>
          <p:cNvPicPr preferRelativeResize="0"/>
          <p:nvPr/>
        </p:nvPicPr>
        <p:blipFill rotWithShape="1">
          <a:blip r:embed="rId8">
            <a:alphaModFix/>
          </a:blip>
          <a:srcRect b="0" l="0" r="0" t="0"/>
          <a:stretch/>
        </p:blipFill>
        <p:spPr>
          <a:xfrm>
            <a:off x="6778525" y="7927425"/>
            <a:ext cx="679775" cy="538373"/>
          </a:xfrm>
          <a:prstGeom prst="rect">
            <a:avLst/>
          </a:prstGeom>
          <a:noFill/>
          <a:ln>
            <a:noFill/>
          </a:ln>
        </p:spPr>
      </p:pic>
      <p:pic>
        <p:nvPicPr>
          <p:cNvPr id="75" name="Google Shape;75;p1"/>
          <p:cNvPicPr preferRelativeResize="0"/>
          <p:nvPr/>
        </p:nvPicPr>
        <p:blipFill>
          <a:blip r:embed="rId9">
            <a:alphaModFix/>
          </a:blip>
          <a:stretch>
            <a:fillRect/>
          </a:stretch>
        </p:blipFill>
        <p:spPr>
          <a:xfrm>
            <a:off x="-450" y="0"/>
            <a:ext cx="1973650" cy="1978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nvSpPr>
        <p:spPr>
          <a:xfrm flipH="1">
            <a:off x="3939563" y="494759"/>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2"/>
          <p:cNvSpPr/>
          <p:nvPr/>
        </p:nvSpPr>
        <p:spPr>
          <a:xfrm>
            <a:off x="4121800" y="4482550"/>
            <a:ext cx="3391834"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 name="Google Shape;83;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84" name="Google Shape;84;p2"/>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284100" y="8258689"/>
            <a:ext cx="3536400" cy="154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Our </a:t>
            </a:r>
            <a:r>
              <a:rPr b="0" i="1" lang="en-IE" sz="1100" u="none" cap="none" strike="noStrike">
                <a:solidFill>
                  <a:schemeClr val="dk1"/>
                </a:solidFill>
                <a:latin typeface="Helvetica Neue"/>
                <a:ea typeface="Helvetica Neue"/>
                <a:cs typeface="Helvetica Neue"/>
                <a:sym typeface="Helvetica Neue"/>
              </a:rPr>
              <a:t>Annual Admittance Notice </a:t>
            </a:r>
            <a:r>
              <a:rPr b="0" i="0" lang="en-IE" sz="1100" u="none" cap="none" strike="noStrike">
                <a:solidFill>
                  <a:schemeClr val="dk1"/>
                </a:solidFill>
                <a:latin typeface="Helvetica Neue"/>
                <a:ea typeface="Helvetica Neue"/>
                <a:cs typeface="Helvetica Neue"/>
                <a:sym typeface="Helvetica Neue"/>
              </a:rPr>
              <a:t>has been updated on our website. It lists the various dates associated with enrolling new pupils in our school. Please </a:t>
            </a:r>
            <a:r>
              <a:rPr b="0" i="0" lang="en-IE" sz="1100" u="sng" cap="none" strike="noStrike">
                <a:solidFill>
                  <a:schemeClr val="dk1"/>
                </a:solidFill>
                <a:latin typeface="Helvetica Neue"/>
                <a:ea typeface="Helvetica Neue"/>
                <a:cs typeface="Helvetica Neue"/>
                <a:sym typeface="Helvetica Neue"/>
                <a:hlinkClick r:id="rId3">
                  <a:extLst>
                    <a:ext uri="{A12FA001-AC4F-418D-AE19-62706E023703}">
                      <ahyp:hlinkClr val="tx"/>
                    </a:ext>
                  </a:extLst>
                </a:hlinkClick>
              </a:rPr>
              <a:t>click here</a:t>
            </a:r>
            <a:r>
              <a:rPr b="0" i="0" lang="en-IE" sz="1100" u="none" cap="none" strike="noStrike">
                <a:solidFill>
                  <a:schemeClr val="dk1"/>
                </a:solidFill>
                <a:latin typeface="Helvetica Neue"/>
                <a:ea typeface="Helvetica Neue"/>
                <a:cs typeface="Helvetica Neue"/>
                <a:sym typeface="Helvetica Neue"/>
              </a:rPr>
              <a:t> to download an application for enrolment form.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Completed forms together with a birth certificate can be returned to the office. Please phone the office if you need assistance or have any queries on 046/9431919.</a:t>
            </a:r>
            <a:endParaRPr b="0" i="0" sz="1100" u="none" cap="none" strike="noStrike">
              <a:solidFill>
                <a:schemeClr val="dk1"/>
              </a:solidFill>
              <a:latin typeface="Arial"/>
              <a:ea typeface="Arial"/>
              <a:cs typeface="Arial"/>
              <a:sym typeface="Arial"/>
            </a:endParaRPr>
          </a:p>
        </p:txBody>
      </p:sp>
      <p:pic>
        <p:nvPicPr>
          <p:cNvPr descr="A clock and pencils on a table&#10;&#10;Description automatically generated" id="87" name="Google Shape;87;p2"/>
          <p:cNvPicPr preferRelativeResize="0"/>
          <p:nvPr/>
        </p:nvPicPr>
        <p:blipFill rotWithShape="1">
          <a:blip r:embed="rId4">
            <a:alphaModFix/>
          </a:blip>
          <a:srcRect b="3544" l="0" r="0" t="11893"/>
          <a:stretch/>
        </p:blipFill>
        <p:spPr>
          <a:xfrm>
            <a:off x="353275" y="7175200"/>
            <a:ext cx="3450300" cy="1027700"/>
          </a:xfrm>
          <a:prstGeom prst="rect">
            <a:avLst/>
          </a:prstGeom>
          <a:noFill/>
          <a:ln>
            <a:noFill/>
          </a:ln>
        </p:spPr>
      </p:pic>
      <p:sp>
        <p:nvSpPr>
          <p:cNvPr id="88" name="Google Shape;88;p2"/>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0" name="Google Shape;90;p2"/>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2" name="Google Shape;92;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93" name="Google Shape;93;p2"/>
          <p:cNvSpPr txBox="1"/>
          <p:nvPr/>
        </p:nvSpPr>
        <p:spPr>
          <a:xfrm>
            <a:off x="4297669" y="6781088"/>
            <a:ext cx="30627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94" name="Google Shape;94;p2"/>
          <p:cNvSpPr txBox="1"/>
          <p:nvPr/>
        </p:nvSpPr>
        <p:spPr>
          <a:xfrm>
            <a:off x="299700" y="1458000"/>
            <a:ext cx="3536400" cy="2495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We have some excellent news to share.  Our School's Money Club has just received an All Ireland Credit Union Award for Best Social Impact Award.  A massive "Thank You" to all parents and teachers involved.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Please note that the next Money Club date will be Tuesday the </a:t>
            </a:r>
            <a:r>
              <a:rPr b="1" lang="en-IE" sz="1100">
                <a:solidFill>
                  <a:schemeClr val="dk1"/>
                </a:solidFill>
                <a:highlight>
                  <a:srgbClr val="FFFFFF"/>
                </a:highlight>
                <a:latin typeface="Helvetica Neue"/>
                <a:ea typeface="Helvetica Neue"/>
                <a:cs typeface="Helvetica Neue"/>
                <a:sym typeface="Helvetica Neue"/>
              </a:rPr>
              <a:t>14th of November @ 12.15am</a:t>
            </a:r>
            <a:r>
              <a:rPr lang="en-IE" sz="1100">
                <a:solidFill>
                  <a:schemeClr val="dk1"/>
                </a:solidFill>
                <a:highlight>
                  <a:srgbClr val="FFFFFF"/>
                </a:highlight>
                <a:latin typeface="Helvetica Neue"/>
                <a:ea typeface="Helvetica Neue"/>
                <a:cs typeface="Helvetica Neue"/>
                <a:sym typeface="Helvetica Neue"/>
              </a:rPr>
              <a:t> .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To know more about the Money Club </a:t>
            </a:r>
            <a:r>
              <a:rPr lang="en-IE" sz="1100">
                <a:solidFill>
                  <a:schemeClr val="dk1"/>
                </a:solidFill>
                <a:highlight>
                  <a:srgbClr val="FFFFFF"/>
                </a:highlight>
                <a:latin typeface="Helvetica Neue"/>
                <a:ea typeface="Helvetica Neue"/>
                <a:cs typeface="Helvetica Neue"/>
                <a:sym typeface="Helvetica Neue"/>
              </a:rPr>
              <a:t>membership,</a:t>
            </a:r>
            <a:r>
              <a:rPr lang="en-IE" sz="1100">
                <a:solidFill>
                  <a:schemeClr val="dk1"/>
                </a:solidFill>
                <a:highlight>
                  <a:srgbClr val="FFFFFF"/>
                </a:highlight>
                <a:latin typeface="Helvetica Neue"/>
                <a:ea typeface="Helvetica Neue"/>
                <a:cs typeface="Helvetica Neue"/>
                <a:sym typeface="Helvetica Neue"/>
              </a:rPr>
              <a:t> please call into Trim Credit Union branch.</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 </a:t>
            </a:r>
            <a:endParaRPr sz="1100">
              <a:solidFill>
                <a:schemeClr val="dk1"/>
              </a:solidFill>
              <a:highlight>
                <a:srgbClr val="FFFFFF"/>
              </a:highlight>
              <a:latin typeface="Helvetica Neue"/>
              <a:ea typeface="Helvetica Neue"/>
              <a:cs typeface="Helvetica Neue"/>
              <a:sym typeface="Helvetica Neue"/>
            </a:endParaRPr>
          </a:p>
        </p:txBody>
      </p:sp>
      <p:sp>
        <p:nvSpPr>
          <p:cNvPr id="95" name="Google Shape;95;p2"/>
          <p:cNvSpPr txBox="1"/>
          <p:nvPr/>
        </p:nvSpPr>
        <p:spPr>
          <a:xfrm>
            <a:off x="262600" y="558075"/>
            <a:ext cx="3450300" cy="8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2500">
                <a:solidFill>
                  <a:srgbClr val="274E13"/>
                </a:solidFill>
                <a:latin typeface="Helvetica Neue"/>
                <a:ea typeface="Helvetica Neue"/>
                <a:cs typeface="Helvetica Neue"/>
                <a:sym typeface="Helvetica Neue"/>
              </a:rPr>
              <a:t>CREDIT UNION </a:t>
            </a:r>
            <a:endParaRPr b="1" sz="2500">
              <a:solidFill>
                <a:srgbClr val="274E13"/>
              </a:solidFill>
              <a:latin typeface="Helvetica Neue"/>
              <a:ea typeface="Helvetica Neue"/>
              <a:cs typeface="Helvetica Neue"/>
              <a:sym typeface="Helvetica Neue"/>
            </a:endParaRPr>
          </a:p>
          <a:p>
            <a:pPr indent="0" lvl="0" marL="0" rtl="0" algn="l">
              <a:spcBef>
                <a:spcPts val="0"/>
              </a:spcBef>
              <a:spcAft>
                <a:spcPts val="0"/>
              </a:spcAft>
              <a:buNone/>
            </a:pPr>
            <a:r>
              <a:rPr b="1" lang="en-IE" sz="2500">
                <a:solidFill>
                  <a:srgbClr val="274E13"/>
                </a:solidFill>
                <a:latin typeface="Helvetica Neue"/>
                <a:ea typeface="Helvetica Neue"/>
                <a:cs typeface="Helvetica Neue"/>
                <a:sym typeface="Helvetica Neue"/>
              </a:rPr>
              <a:t>MONEY CLUB</a:t>
            </a:r>
            <a:endParaRPr b="1" sz="2500">
              <a:solidFill>
                <a:srgbClr val="274E13"/>
              </a:solidFill>
              <a:latin typeface="Helvetica Neue"/>
              <a:ea typeface="Helvetica Neue"/>
              <a:cs typeface="Helvetica Neue"/>
              <a:sym typeface="Helvetica Neue"/>
            </a:endParaRPr>
          </a:p>
        </p:txBody>
      </p:sp>
      <p:pic>
        <p:nvPicPr>
          <p:cNvPr id="96" name="Google Shape;96;p2"/>
          <p:cNvPicPr preferRelativeResize="0"/>
          <p:nvPr/>
        </p:nvPicPr>
        <p:blipFill rotWithShape="1">
          <a:blip r:embed="rId5">
            <a:alphaModFix/>
          </a:blip>
          <a:srcRect b="79171" l="16496" r="63915" t="3725"/>
          <a:stretch/>
        </p:blipFill>
        <p:spPr>
          <a:xfrm>
            <a:off x="2904550" y="456425"/>
            <a:ext cx="1036951" cy="898800"/>
          </a:xfrm>
          <a:prstGeom prst="rect">
            <a:avLst/>
          </a:prstGeom>
          <a:noFill/>
          <a:ln>
            <a:noFill/>
          </a:ln>
        </p:spPr>
      </p:pic>
      <p:sp>
        <p:nvSpPr>
          <p:cNvPr id="97" name="Google Shape;97;p2"/>
          <p:cNvSpPr txBox="1"/>
          <p:nvPr/>
        </p:nvSpPr>
        <p:spPr>
          <a:xfrm>
            <a:off x="4188750" y="7307150"/>
            <a:ext cx="3343500" cy="8421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0"/>
              </a:spcBef>
              <a:spcAft>
                <a:spcPts val="0"/>
              </a:spcAft>
              <a:buClr>
                <a:schemeClr val="dk1"/>
              </a:buClr>
              <a:buSzPts val="1100"/>
              <a:buFont typeface="Arial"/>
              <a:buNone/>
            </a:pPr>
            <a:r>
              <a:rPr lang="en-IE" sz="1100">
                <a:solidFill>
                  <a:schemeClr val="dk1"/>
                </a:solidFill>
                <a:highlight>
                  <a:schemeClr val="lt1"/>
                </a:highlight>
                <a:latin typeface="Helvetica Neue"/>
                <a:ea typeface="Helvetica Neue"/>
                <a:cs typeface="Helvetica Neue"/>
                <a:sym typeface="Helvetica Neue"/>
              </a:rPr>
              <a:t>Please note there is no camogie training this week.  Camogie training will start next week as we will be having our mini-7s.</a:t>
            </a:r>
            <a:endParaRPr sz="1100">
              <a:solidFill>
                <a:schemeClr val="dk1"/>
              </a:solidFill>
              <a:highlight>
                <a:schemeClr val="lt1"/>
              </a:highlight>
              <a:latin typeface="Helvetica Neue"/>
              <a:ea typeface="Helvetica Neue"/>
              <a:cs typeface="Helvetica Neue"/>
              <a:sym typeface="Helvetica Neue"/>
            </a:endParaRPr>
          </a:p>
          <a:p>
            <a:pPr indent="0" lvl="0" marL="0" rtl="0" algn="just">
              <a:lnSpc>
                <a:spcPct val="107000"/>
              </a:lnSpc>
              <a:spcBef>
                <a:spcPts val="0"/>
              </a:spcBef>
              <a:spcAft>
                <a:spcPts val="0"/>
              </a:spcAft>
              <a:buClr>
                <a:schemeClr val="dk1"/>
              </a:buClr>
              <a:buSzPts val="1100"/>
              <a:buFont typeface="Arial"/>
              <a:buNone/>
            </a:pPr>
            <a:r>
              <a:t/>
            </a:r>
            <a:endParaRPr sz="1100">
              <a:solidFill>
                <a:schemeClr val="dk1"/>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t/>
            </a:r>
            <a:endParaRPr sz="1100">
              <a:highlight>
                <a:schemeClr val="lt1"/>
              </a:highlight>
              <a:latin typeface="Helvetica Neue"/>
              <a:ea typeface="Helvetica Neue"/>
              <a:cs typeface="Helvetica Neue"/>
              <a:sym typeface="Helvetica Neue"/>
            </a:endParaRPr>
          </a:p>
        </p:txBody>
      </p:sp>
      <p:sp>
        <p:nvSpPr>
          <p:cNvPr id="98" name="Google Shape;98;p2"/>
          <p:cNvSpPr/>
          <p:nvPr/>
        </p:nvSpPr>
        <p:spPr>
          <a:xfrm>
            <a:off x="4166175" y="654177"/>
            <a:ext cx="3388995" cy="104936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2"/>
          <p:cNvSpPr txBox="1"/>
          <p:nvPr/>
        </p:nvSpPr>
        <p:spPr>
          <a:xfrm>
            <a:off x="4297675" y="724650"/>
            <a:ext cx="1703100" cy="8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2500">
                <a:solidFill>
                  <a:srgbClr val="2A4EA2"/>
                </a:solidFill>
                <a:latin typeface="Play"/>
                <a:ea typeface="Play"/>
                <a:cs typeface="Play"/>
                <a:sym typeface="Play"/>
              </a:rPr>
              <a:t>SPORTS </a:t>
            </a:r>
            <a:endParaRPr b="1" sz="2500">
              <a:solidFill>
                <a:srgbClr val="2A4EA2"/>
              </a:solidFill>
              <a:latin typeface="Play"/>
              <a:ea typeface="Play"/>
              <a:cs typeface="Play"/>
              <a:sym typeface="Play"/>
            </a:endParaRPr>
          </a:p>
          <a:p>
            <a:pPr indent="0" lvl="0" marL="0" rtl="0" algn="l">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NEWS</a:t>
            </a:r>
            <a:endParaRPr sz="2500">
              <a:latin typeface="Calibri"/>
              <a:ea typeface="Calibri"/>
              <a:cs typeface="Calibri"/>
              <a:sym typeface="Calibri"/>
            </a:endParaRPr>
          </a:p>
        </p:txBody>
      </p:sp>
      <p:sp>
        <p:nvSpPr>
          <p:cNvPr id="100" name="Google Shape;100;p2"/>
          <p:cNvSpPr txBox="1"/>
          <p:nvPr/>
        </p:nvSpPr>
        <p:spPr>
          <a:xfrm>
            <a:off x="262600" y="3768375"/>
            <a:ext cx="35364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IE" sz="2500">
                <a:solidFill>
                  <a:srgbClr val="274E13"/>
                </a:solidFill>
                <a:latin typeface="Helvetica Neue"/>
                <a:ea typeface="Helvetica Neue"/>
                <a:cs typeface="Helvetica Neue"/>
                <a:sym typeface="Helvetica Neue"/>
              </a:rPr>
              <a:t>HOMEWORK CLUB</a:t>
            </a:r>
            <a:endParaRPr b="1" sz="2500">
              <a:solidFill>
                <a:srgbClr val="274E13"/>
              </a:solidFill>
              <a:latin typeface="Helvetica Neue"/>
              <a:ea typeface="Helvetica Neue"/>
              <a:cs typeface="Helvetica Neue"/>
              <a:sym typeface="Helvetica Neue"/>
            </a:endParaRPr>
          </a:p>
        </p:txBody>
      </p:sp>
      <p:pic>
        <p:nvPicPr>
          <p:cNvPr id="101" name="Google Shape;101;p2"/>
          <p:cNvPicPr preferRelativeResize="0"/>
          <p:nvPr/>
        </p:nvPicPr>
        <p:blipFill>
          <a:blip r:embed="rId6">
            <a:alphaModFix/>
          </a:blip>
          <a:stretch>
            <a:fillRect/>
          </a:stretch>
        </p:blipFill>
        <p:spPr>
          <a:xfrm>
            <a:off x="2973150" y="3686099"/>
            <a:ext cx="898800" cy="898800"/>
          </a:xfrm>
          <a:prstGeom prst="rect">
            <a:avLst/>
          </a:prstGeom>
          <a:noFill/>
          <a:ln>
            <a:noFill/>
          </a:ln>
        </p:spPr>
      </p:pic>
      <p:sp>
        <p:nvSpPr>
          <p:cNvPr id="102" name="Google Shape;102;p2"/>
          <p:cNvSpPr txBox="1"/>
          <p:nvPr/>
        </p:nvSpPr>
        <p:spPr>
          <a:xfrm>
            <a:off x="266550" y="4476750"/>
            <a:ext cx="3536400" cy="272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IE" sz="1100" u="sng">
                <a:solidFill>
                  <a:srgbClr val="222222"/>
                </a:solidFill>
                <a:highlight>
                  <a:schemeClr val="lt1"/>
                </a:highlight>
                <a:latin typeface="Helvetica Neue"/>
                <a:ea typeface="Helvetica Neue"/>
                <a:cs typeface="Helvetica Neue"/>
                <a:sym typeface="Helvetica Neue"/>
              </a:rPr>
              <a:t>Homework Club</a:t>
            </a:r>
            <a:r>
              <a:rPr lang="en-IE" sz="1100">
                <a:solidFill>
                  <a:srgbClr val="222222"/>
                </a:solidFill>
                <a:highlight>
                  <a:schemeClr val="lt1"/>
                </a:highlight>
                <a:latin typeface="Helvetica Neue"/>
                <a:ea typeface="Helvetica Neue"/>
                <a:cs typeface="Helvetica Neue"/>
                <a:sym typeface="Helvetica Neue"/>
              </a:rPr>
              <a:t> is started this Monday, the 6th Nov and will run until the 21st Dec, for children from 1st-6th class. It runs Monday, Tuesday and Thursday from 2.50-3.50.</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rPr lang="en-IE" sz="1100">
                <a:solidFill>
                  <a:srgbClr val="222222"/>
                </a:solidFill>
                <a:highlight>
                  <a:schemeClr val="lt1"/>
                </a:highlight>
                <a:latin typeface="Helvetica Neue"/>
                <a:ea typeface="Helvetica Neue"/>
                <a:cs typeface="Helvetica Neue"/>
                <a:sym typeface="Helvetica Neue"/>
              </a:rPr>
              <a:t>Please Note: Children with siblings attending homework club in St Michaels or the secondary schools are welcome to wait until 4.00.</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rPr lang="en-IE" sz="1100">
                <a:solidFill>
                  <a:srgbClr val="222222"/>
                </a:solidFill>
                <a:highlight>
                  <a:schemeClr val="lt1"/>
                </a:highlight>
                <a:latin typeface="Helvetica Neue"/>
                <a:ea typeface="Helvetica Neue"/>
                <a:cs typeface="Helvetica Neue"/>
                <a:sym typeface="Helvetica Neue"/>
              </a:rPr>
              <a:t>Cost is dependent on how many days you attend, but works out at €5 a day, full details on forms, available in the school.</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rPr lang="en-IE" sz="1100">
                <a:solidFill>
                  <a:srgbClr val="222222"/>
                </a:solidFill>
                <a:highlight>
                  <a:schemeClr val="lt1"/>
                </a:highlight>
                <a:latin typeface="Helvetica Neue"/>
                <a:ea typeface="Helvetica Neue"/>
                <a:cs typeface="Helvetica Neue"/>
                <a:sym typeface="Helvetica Neue"/>
              </a:rPr>
              <a:t>Thank you, </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rPr lang="en-IE" sz="1100">
                <a:solidFill>
                  <a:srgbClr val="222222"/>
                </a:solidFill>
                <a:highlight>
                  <a:schemeClr val="lt1"/>
                </a:highlight>
                <a:latin typeface="Helvetica Neue"/>
                <a:ea typeface="Helvetica Neue"/>
                <a:cs typeface="Helvetica Neue"/>
                <a:sym typeface="Helvetica Neue"/>
              </a:rPr>
              <a:t>Ms Carr</a:t>
            </a:r>
            <a:endParaRPr sz="1100">
              <a:solidFill>
                <a:srgbClr val="222222"/>
              </a:solidFill>
              <a:highlight>
                <a:schemeClr val="lt1"/>
              </a:highlight>
              <a:latin typeface="Helvetica Neue"/>
              <a:ea typeface="Helvetica Neue"/>
              <a:cs typeface="Helvetica Neue"/>
              <a:sym typeface="Helvetica Neue"/>
            </a:endParaRPr>
          </a:p>
          <a:p>
            <a:pPr indent="0" lvl="0" marL="0" rtl="0" algn="just">
              <a:spcBef>
                <a:spcPts val="0"/>
              </a:spcBef>
              <a:spcAft>
                <a:spcPts val="0"/>
              </a:spcAft>
              <a:buNone/>
            </a:pPr>
            <a:r>
              <a:t/>
            </a:r>
            <a:endParaRPr sz="1100">
              <a:solidFill>
                <a:srgbClr val="7F7F7F"/>
              </a:solidFill>
              <a:latin typeface="Helvetica Neue"/>
              <a:ea typeface="Helvetica Neue"/>
              <a:cs typeface="Helvetica Neue"/>
              <a:sym typeface="Helvetica Neue"/>
            </a:endParaRPr>
          </a:p>
        </p:txBody>
      </p:sp>
      <p:sp>
        <p:nvSpPr>
          <p:cNvPr id="103" name="Google Shape;103;p2"/>
          <p:cNvSpPr txBox="1"/>
          <p:nvPr/>
        </p:nvSpPr>
        <p:spPr>
          <a:xfrm>
            <a:off x="4165950" y="1868925"/>
            <a:ext cx="3389100" cy="228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 girls football team are playing in the Cumann na mBunscoil Division 1 Semi Final, this Thursday in Kentstown.</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 girls won their group, going unbeaten, winning 5 out of 5 matches- something the school has never done before!!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They now face St.Paul’s Ratoath in the semi final, looking to book a place in the Final for the first time in the schools history!!</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Best of luck girls!</a:t>
            </a:r>
            <a:endParaRPr sz="1100">
              <a:solidFill>
                <a:srgbClr val="222222"/>
              </a:solidFill>
              <a:highlight>
                <a:srgbClr val="FFFFFF"/>
              </a:highlight>
              <a:latin typeface="Helvetica Neue"/>
              <a:ea typeface="Helvetica Neue"/>
              <a:cs typeface="Helvetica Neue"/>
              <a:sym typeface="Helvetica Neue"/>
            </a:endParaRPr>
          </a:p>
        </p:txBody>
      </p:sp>
      <p:sp>
        <p:nvSpPr>
          <p:cNvPr id="104" name="Google Shape;104;p2"/>
          <p:cNvSpPr txBox="1"/>
          <p:nvPr/>
        </p:nvSpPr>
        <p:spPr>
          <a:xfrm>
            <a:off x="4188750" y="4683300"/>
            <a:ext cx="3343500" cy="20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Sadbh O’Neill, room 31, is competing in the European Championships in gymnastics this Thursday, in Spain.</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This is a 1 day event and Sadbh will be looking to bring home a medal in her category!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Best wishes to Sadbh, we have no doubt you will do the school extremely proud! </a:t>
            </a:r>
            <a:endParaRPr sz="1100">
              <a:solidFill>
                <a:srgbClr val="222222"/>
              </a:solidFill>
              <a:highlight>
                <a:srgbClr val="FFFFFF"/>
              </a:highlight>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5" name="Google Shape;105;p2"/>
          <p:cNvSpPr/>
          <p:nvPr/>
        </p:nvSpPr>
        <p:spPr>
          <a:xfrm>
            <a:off x="4091035" y="6918413"/>
            <a:ext cx="3269330"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06" name="Google Shape;106;p2"/>
          <p:cNvPicPr preferRelativeResize="0"/>
          <p:nvPr/>
        </p:nvPicPr>
        <p:blipFill>
          <a:blip r:embed="rId7">
            <a:alphaModFix/>
          </a:blip>
          <a:stretch>
            <a:fillRect/>
          </a:stretch>
        </p:blipFill>
        <p:spPr>
          <a:xfrm>
            <a:off x="5983575" y="654175"/>
            <a:ext cx="1571600" cy="102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8c69c1a021_0_12"/>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12" name="Google Shape;112;g28c69c1a021_0_12"/>
          <p:cNvSpPr/>
          <p:nvPr/>
        </p:nvSpPr>
        <p:spPr>
          <a:xfrm>
            <a:off x="5009700" y="1816575"/>
            <a:ext cx="2516329" cy="793642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400" u="none" cap="none" strike="noStrike">
                <a:solidFill>
                  <a:srgbClr val="000000"/>
                </a:solidFill>
                <a:latin typeface="Arial"/>
                <a:ea typeface="Arial"/>
                <a:cs typeface="Arial"/>
                <a:sym typeface="Arial"/>
              </a:rPr>
              <a:t>St. Mary’s School Book Fair will take place in St Mary’s school hall, after the mid-term break,</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400" u="none" cap="none" strike="noStrike">
                <a:solidFill>
                  <a:srgbClr val="000000"/>
                </a:solidFill>
                <a:latin typeface="Arial"/>
                <a:ea typeface="Arial"/>
                <a:cs typeface="Arial"/>
                <a:sym typeface="Arial"/>
              </a:rPr>
              <a:t>on Tuesday, 7th and Wednesday, 8th of November.</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The school runs the Book Fair, in conjunction with our local bookshop, Antonia’s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Bookstore. Antonia kindly donates 20% of her book sales back to the school in the form of</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books and resources for our classrooms and our School Library.</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We are also running some competitions in school to promote our Book Fair and to encourage</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more reading at school and at home.</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Parents/guardians of children in Junior and Senior Infants need to collect their children</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from their classes, at their allocated times, and bring them to the Book Fair, if they wish</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them to attend.</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IE" sz="1200" u="none" cap="none" strike="noStrike">
                <a:solidFill>
                  <a:srgbClr val="000000"/>
                </a:solidFill>
                <a:latin typeface="Arial"/>
                <a:ea typeface="Arial"/>
                <a:cs typeface="Arial"/>
                <a:sym typeface="Arial"/>
              </a:rPr>
              <a:t>Many thanks for your continued support of our School Book Fair.</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IE" sz="1400" u="none" cap="none" strike="noStrike">
                <a:solidFill>
                  <a:schemeClr val="dk1"/>
                </a:solidFill>
                <a:latin typeface="Arial"/>
                <a:ea typeface="Arial"/>
                <a:cs typeface="Arial"/>
                <a:sym typeface="Arial"/>
              </a:rPr>
              <a:t>                                                                                             Mary O’Hare</a:t>
            </a:r>
            <a:r>
              <a:rPr b="0" i="0" lang="en-IE" sz="1600" u="none" cap="none" strike="noStrike">
                <a:solidFill>
                  <a:schemeClr val="dk1"/>
                </a:solidFill>
                <a:latin typeface="Arial"/>
                <a:ea typeface="Arial"/>
                <a:cs typeface="Arial"/>
                <a:sym typeface="Arial"/>
              </a:rPr>
              <a:t>                                                                  </a:t>
            </a:r>
            <a:r>
              <a:rPr b="0" i="0" lang="en-IE" sz="1400" u="none" cap="none" strike="noStrike">
                <a:solidFill>
                  <a:schemeClr val="dk1"/>
                </a:solidFill>
                <a:latin typeface="Arial"/>
                <a:ea typeface="Arial"/>
                <a:cs typeface="Arial"/>
                <a:sym typeface="Arial"/>
              </a:rPr>
              <a:t>School Book Fair Coordinator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1" i="0" sz="1800" u="none" cap="none" strike="noStrike">
              <a:solidFill>
                <a:srgbClr val="000000"/>
              </a:solidFill>
              <a:latin typeface="Arial"/>
              <a:ea typeface="Arial"/>
              <a:cs typeface="Arial"/>
              <a:sym typeface="Arial"/>
            </a:endParaRPr>
          </a:p>
        </p:txBody>
      </p:sp>
      <p:sp>
        <p:nvSpPr>
          <p:cNvPr id="113" name="Google Shape;113;g28c69c1a021_0_12"/>
          <p:cNvSpPr/>
          <p:nvPr/>
        </p:nvSpPr>
        <p:spPr>
          <a:xfrm>
            <a:off x="498450" y="5362340"/>
            <a:ext cx="6913829" cy="45600"/>
          </a:xfrm>
          <a:custGeom>
            <a:rect b="b" l="l" r="r" t="t"/>
            <a:pathLst>
              <a:path extrusionOk="0" h="120000" w="3062604">
                <a:moveTo>
                  <a:pt x="3062516" y="0"/>
                </a:moveTo>
                <a:lnTo>
                  <a:pt x="0" y="0"/>
                </a:lnTo>
              </a:path>
            </a:pathLst>
          </a:custGeom>
          <a:noFill/>
          <a:ln cap="flat" cmpd="sng" w="9525">
            <a:solidFill>
              <a:srgbClr val="CFCECD"/>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aphicFrame>
        <p:nvGraphicFramePr>
          <p:cNvPr id="114" name="Google Shape;114;g28c69c1a021_0_12"/>
          <p:cNvGraphicFramePr/>
          <p:nvPr/>
        </p:nvGraphicFramePr>
        <p:xfrm>
          <a:off x="0" y="1816575"/>
          <a:ext cx="3000000" cy="3000000"/>
        </p:xfrm>
        <a:graphic>
          <a:graphicData uri="http://schemas.openxmlformats.org/drawingml/2006/table">
            <a:tbl>
              <a:tblPr>
                <a:noFill/>
                <a:tableStyleId>{139D8D3C-2357-4998-AC21-8110FA2F9DEB}</a:tableStyleId>
              </a:tblPr>
              <a:tblGrid>
                <a:gridCol w="1226950"/>
                <a:gridCol w="1745800"/>
                <a:gridCol w="1848625"/>
              </a:tblGrid>
              <a:tr h="733050">
                <a:tc>
                  <a:txBody>
                    <a:bodyPr/>
                    <a:lstStyle/>
                    <a:p>
                      <a:pPr indent="0" lvl="0" marL="88900" marR="88900" rtl="0" algn="ctr">
                        <a:lnSpc>
                          <a:spcPct val="115000"/>
                        </a:lnSpc>
                        <a:spcBef>
                          <a:spcPts val="0"/>
                        </a:spcBef>
                        <a:spcAft>
                          <a:spcPts val="0"/>
                        </a:spcAft>
                        <a:buClr>
                          <a:srgbClr val="000000"/>
                        </a:buClr>
                        <a:buSzPts val="1200"/>
                        <a:buFont typeface="Arial"/>
                        <a:buNone/>
                      </a:pPr>
                      <a:r>
                        <a:rPr lang="en-IE" sz="1200" u="none" cap="none" strike="noStrike">
                          <a:latin typeface="Comic Sans MS"/>
                          <a:ea typeface="Comic Sans MS"/>
                          <a:cs typeface="Comic Sans MS"/>
                          <a:sym typeface="Comic Sans MS"/>
                        </a:rPr>
                        <a:t>TIME</a:t>
                      </a:r>
                      <a:endParaRPr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ctr">
                        <a:lnSpc>
                          <a:spcPct val="115000"/>
                        </a:lnSpc>
                        <a:spcBef>
                          <a:spcPts val="0"/>
                        </a:spcBef>
                        <a:spcAft>
                          <a:spcPts val="0"/>
                        </a:spcAft>
                        <a:buClr>
                          <a:srgbClr val="000000"/>
                        </a:buClr>
                        <a:buSzPts val="1200"/>
                        <a:buFont typeface="Arial"/>
                        <a:buNone/>
                      </a:pPr>
                      <a:r>
                        <a:rPr b="1" lang="en-IE" sz="1200" u="none" cap="none" strike="noStrike">
                          <a:latin typeface="Comic Sans MS"/>
                          <a:ea typeface="Comic Sans MS"/>
                          <a:cs typeface="Comic Sans MS"/>
                          <a:sym typeface="Comic Sans MS"/>
                        </a:rPr>
                        <a:t>TUESDAY NOVEMBER 7</a:t>
                      </a:r>
                      <a:r>
                        <a:rPr b="1" baseline="30000" lang="en-IE" sz="1200" u="none" cap="none" strike="noStrike">
                          <a:latin typeface="Comic Sans MS"/>
                          <a:ea typeface="Comic Sans MS"/>
                          <a:cs typeface="Comic Sans MS"/>
                          <a:sym typeface="Comic Sans MS"/>
                        </a:rPr>
                        <a:t>th</a:t>
                      </a:r>
                      <a:endParaRPr b="1" baseline="30000"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0" lvl="0" marL="457200" marR="88900" rtl="0" algn="ctr">
                        <a:lnSpc>
                          <a:spcPct val="115000"/>
                        </a:lnSpc>
                        <a:spcBef>
                          <a:spcPts val="0"/>
                        </a:spcBef>
                        <a:spcAft>
                          <a:spcPts val="0"/>
                        </a:spcAft>
                        <a:buClr>
                          <a:srgbClr val="000000"/>
                        </a:buClr>
                        <a:buSzPts val="1200"/>
                        <a:buFont typeface="Arial"/>
                        <a:buNone/>
                      </a:pPr>
                      <a:r>
                        <a:rPr b="1" lang="en-IE" sz="1200" u="none" cap="none" strike="noStrike">
                          <a:latin typeface="Comic Sans MS"/>
                          <a:ea typeface="Comic Sans MS"/>
                          <a:cs typeface="Comic Sans MS"/>
                          <a:sym typeface="Comic Sans MS"/>
                        </a:rPr>
                        <a:t>WEDNESDAY NOVEMBER 8</a:t>
                      </a:r>
                      <a:r>
                        <a:rPr b="1" baseline="30000" lang="en-IE" sz="1200" u="none" cap="none" strike="noStrike">
                          <a:latin typeface="Comic Sans MS"/>
                          <a:ea typeface="Comic Sans MS"/>
                          <a:cs typeface="Comic Sans MS"/>
                          <a:sym typeface="Comic Sans MS"/>
                        </a:rPr>
                        <a:t>th</a:t>
                      </a:r>
                      <a:endParaRPr b="1" baseline="30000"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16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9.10-9.40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8900" rtl="0" algn="l">
                        <a:lnSpc>
                          <a:spcPct val="115000"/>
                        </a:lnSpc>
                        <a:spcBef>
                          <a:spcPts val="0"/>
                        </a:spcBef>
                        <a:spcAft>
                          <a:spcPts val="0"/>
                        </a:spcAft>
                        <a:buClr>
                          <a:srgbClr val="000000"/>
                        </a:buClr>
                        <a:buSzPts val="1200"/>
                        <a:buFont typeface="Arial"/>
                        <a:buNone/>
                      </a:pPr>
                      <a:r>
                        <a:rPr b="1" lang="en-IE" sz="1200" u="none" cap="none" strike="noStrike">
                          <a:latin typeface="Comic Sans MS"/>
                          <a:ea typeface="Comic Sans MS"/>
                          <a:cs typeface="Comic Sans MS"/>
                          <a:sym typeface="Comic Sans MS"/>
                        </a:rPr>
                        <a:t>Rooms 23, 24 &amp;  Room</a:t>
                      </a:r>
                      <a:r>
                        <a:rPr b="1" lang="en-IE" sz="1200">
                          <a:latin typeface="Comic Sans MS"/>
                          <a:ea typeface="Comic Sans MS"/>
                          <a:cs typeface="Comic Sans MS"/>
                          <a:sym typeface="Comic Sans MS"/>
                        </a:rPr>
                        <a:t> </a:t>
                      </a:r>
                      <a:r>
                        <a:rPr b="1" lang="en-IE" sz="1200" u="none" cap="none" strike="noStrike">
                          <a:latin typeface="Comic Sans MS"/>
                          <a:ea typeface="Comic Sans MS"/>
                          <a:cs typeface="Comic Sans MS"/>
                          <a:sym typeface="Comic Sans MS"/>
                        </a:rPr>
                        <a:t>18-Language Unit, and Fourth Class</a:t>
                      </a:r>
                      <a:endParaRPr b="1"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200"/>
                        <a:buFont typeface="Arial"/>
                        <a:buNone/>
                      </a:pPr>
                      <a:r>
                        <a:rPr b="1" lang="en-IE" sz="1200" u="none" cap="none" strike="noStrike">
                          <a:latin typeface="Comic Sans MS"/>
                          <a:ea typeface="Comic Sans MS"/>
                          <a:cs typeface="Comic Sans MS"/>
                          <a:sym typeface="Comic Sans MS"/>
                        </a:rPr>
                        <a:t>Room 12-First Class  </a:t>
                      </a:r>
                      <a:r>
                        <a:rPr b="1" lang="en-IE" sz="2300" u="none" cap="none" strike="noStrike">
                          <a:latin typeface="Comic Sans MS"/>
                          <a:ea typeface="Comic Sans MS"/>
                          <a:cs typeface="Comic Sans MS"/>
                          <a:sym typeface="Comic Sans MS"/>
                        </a:rPr>
                        <a:t>  	</a:t>
                      </a:r>
                      <a:endParaRPr b="1" sz="23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9.40-10.10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10-First Class      	</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13-First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10.10-10.40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9-First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16-Third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2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11.10-11.40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31-Sixth Class      </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20-Third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1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11.40-12.10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35-Fourth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30-Sixth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12.50-1.20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27-Fifth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 26-Fifth Class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3325">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1.20- 2.20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Rooms 1, 2, 3 &amp; 4	  Junior Infants (accompanied by their parents)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Rooms 5, 6, 7 &amp; 8 Senior Infants (accompanied by their parents)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3325">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2.20-2.50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Rooms 14 &amp; 15 Second Classes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Pupils with money for books from any classes</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3050">
                <a:tc>
                  <a:txBody>
                    <a:bodyPr/>
                    <a:lstStyle/>
                    <a:p>
                      <a:pPr indent="0" lvl="0" marL="0" marR="0" rtl="0" algn="l">
                        <a:lnSpc>
                          <a:spcPct val="115000"/>
                        </a:lnSpc>
                        <a:spcBef>
                          <a:spcPts val="0"/>
                        </a:spcBef>
                        <a:spcAft>
                          <a:spcPts val="0"/>
                        </a:spcAft>
                        <a:buClr>
                          <a:srgbClr val="000000"/>
                        </a:buClr>
                        <a:buSzPts val="1100"/>
                        <a:buFont typeface="Arial"/>
                        <a:buNone/>
                      </a:pPr>
                      <a:r>
                        <a:rPr b="1" lang="en-IE" sz="1100" u="none" cap="none" strike="noStrike">
                          <a:latin typeface="Comic Sans MS"/>
                          <a:ea typeface="Comic Sans MS"/>
                          <a:cs typeface="Comic Sans MS"/>
                          <a:sym typeface="Comic Sans MS"/>
                        </a:rPr>
                        <a:t>2.50-3.50</a:t>
                      </a:r>
                      <a:endParaRPr b="1" sz="11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8900" rtl="0" algn="l">
                        <a:lnSpc>
                          <a:spcPct val="115000"/>
                        </a:lnSpc>
                        <a:spcBef>
                          <a:spcPts val="0"/>
                        </a:spcBef>
                        <a:spcAft>
                          <a:spcPts val="0"/>
                        </a:spcAft>
                        <a:buClr>
                          <a:srgbClr val="000000"/>
                        </a:buClr>
                        <a:buSzPts val="1200"/>
                        <a:buFont typeface="Arial"/>
                        <a:buNone/>
                      </a:pPr>
                      <a:r>
                        <a:rPr b="1" i="1" lang="en-IE" sz="1200" u="none" cap="none" strike="noStrike">
                          <a:latin typeface="Comic Sans MS"/>
                          <a:ea typeface="Comic Sans MS"/>
                          <a:cs typeface="Comic Sans MS"/>
                          <a:sym typeface="Comic Sans MS"/>
                        </a:rPr>
                        <a:t> Open to the public</a:t>
                      </a:r>
                      <a:endParaRPr b="1" i="1"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200"/>
                        <a:buFont typeface="Arial"/>
                        <a:buNone/>
                      </a:pPr>
                      <a:r>
                        <a:rPr b="1" i="1" lang="en-IE" sz="1200" u="none" cap="none" strike="noStrike">
                          <a:latin typeface="Comic Sans MS"/>
                          <a:ea typeface="Comic Sans MS"/>
                          <a:cs typeface="Comic Sans MS"/>
                          <a:sym typeface="Comic Sans MS"/>
                        </a:rPr>
                        <a:t>Open to the public</a:t>
                      </a:r>
                      <a:endParaRPr b="1" i="1" sz="1200" u="none" cap="none" strike="noStrike">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15" name="Google Shape;115;g28c69c1a021_0_12"/>
          <p:cNvSpPr txBox="1"/>
          <p:nvPr/>
        </p:nvSpPr>
        <p:spPr>
          <a:xfrm>
            <a:off x="253400" y="409350"/>
            <a:ext cx="4249500" cy="68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IE" sz="2300" u="none" cap="none" strike="noStrike">
                <a:solidFill>
                  <a:schemeClr val="dk1"/>
                </a:solidFill>
                <a:highlight>
                  <a:schemeClr val="accent6"/>
                </a:highlight>
                <a:latin typeface="Arial"/>
                <a:ea typeface="Arial"/>
                <a:cs typeface="Arial"/>
                <a:sym typeface="Arial"/>
              </a:rPr>
              <a:t>Book Fair in the School Hall</a:t>
            </a:r>
            <a:endParaRPr b="0" i="0" sz="2300" u="none" cap="none" strike="noStrike">
              <a:solidFill>
                <a:srgbClr val="000000"/>
              </a:solidFill>
              <a:highlight>
                <a:schemeClr val="accent6"/>
              </a:highlight>
              <a:latin typeface="Calibri"/>
              <a:ea typeface="Calibri"/>
              <a:cs typeface="Calibri"/>
              <a:sym typeface="Calibri"/>
            </a:endParaRPr>
          </a:p>
        </p:txBody>
      </p:sp>
      <p:pic>
        <p:nvPicPr>
          <p:cNvPr id="116" name="Google Shape;116;g28c69c1a021_0_12"/>
          <p:cNvPicPr preferRelativeResize="0"/>
          <p:nvPr/>
        </p:nvPicPr>
        <p:blipFill rotWithShape="1">
          <a:blip r:embed="rId3">
            <a:alphaModFix/>
          </a:blip>
          <a:srcRect b="0" l="0" r="0" t="0"/>
          <a:stretch/>
        </p:blipFill>
        <p:spPr>
          <a:xfrm>
            <a:off x="5738325" y="197167"/>
            <a:ext cx="1787700" cy="14158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22" name="Google Shape;122;p3"/>
          <p:cNvSpPr/>
          <p:nvPr/>
        </p:nvSpPr>
        <p:spPr>
          <a:xfrm>
            <a:off x="524002" y="533400"/>
            <a:ext cx="6859778" cy="18790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logo with a person in the middle&#10;&#10;Description automatically generated" id="123" name="Google Shape;123;p3"/>
          <p:cNvPicPr preferRelativeResize="0"/>
          <p:nvPr/>
        </p:nvPicPr>
        <p:blipFill rotWithShape="1">
          <a:blip r:embed="rId3">
            <a:alphaModFix/>
          </a:blip>
          <a:srcRect b="0" l="0" r="0" t="0"/>
          <a:stretch/>
        </p:blipFill>
        <p:spPr>
          <a:xfrm>
            <a:off x="1306697" y="621168"/>
            <a:ext cx="5294387" cy="1840996"/>
          </a:xfrm>
          <a:prstGeom prst="rect">
            <a:avLst/>
          </a:prstGeom>
          <a:noFill/>
          <a:ln>
            <a:noFill/>
          </a:ln>
        </p:spPr>
      </p:pic>
      <p:sp>
        <p:nvSpPr>
          <p:cNvPr id="124" name="Google Shape;124;p3"/>
          <p:cNvSpPr txBox="1"/>
          <p:nvPr/>
        </p:nvSpPr>
        <p:spPr>
          <a:xfrm>
            <a:off x="433225" y="2471550"/>
            <a:ext cx="7002900" cy="4623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Christmas Shoebox Appeal 2023 | St. Mary’s Primary School, Trim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It is that time of year again and the families in St Mary’s are once again invited to join in the shoebox appeal sharing Christmas with children who may not receive gifts otherwise.</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Last year our 175 shoeboxes were delivered to children in Transnistria who were delighted to open up the beautiful gifts. Thank you!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Good things come in small parcels and there are few parcels shared that are as small as a shoebox. Through the Christmas Shoebox Appeal children in Africa and Eastern Europe can enjoy this special time of year. Children in St Mary’s and in Ireland are lucky to have lovely things at home and at school and we have an opportunity to share some kindness with these children who have little and will be so grateful and excited to receive the gift.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 appeal is based on children/families filling a shoebox with 4 W's- something to Wear(hat, scarf, hairbands etc) something to Write with (crayons, pencils, notebooks etc) something to Wash with(toothbrush, facecloth etc) and something to WOW (teddy, small toy, sunglasses etc). Follow the link to see how to fill a shoebox – </a:t>
            </a:r>
            <a:r>
              <a:rPr b="1" i="0" lang="en-IE" sz="11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click here</a:t>
            </a:r>
            <a:r>
              <a:rPr b="0" i="0" lang="en-IE" sz="1100" u="none" cap="none" strike="noStrike">
                <a:solidFill>
                  <a:srgbClr val="7F7F7F"/>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appeal also asks for a small donation of €5 to cover the transport cost of the gifts. It is a lovely way for children in our school to share with less fortunate children in another country.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As previously, it is optional for the children of St Mary’s to get involved with the Shoebox Appeal. Families or friends can pool together gifts to fill one box if they prefer.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Children will get a leaflet today with more information.</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433222" y="8787169"/>
            <a:ext cx="388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433222" y="6762337"/>
            <a:ext cx="6759316" cy="147309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shoeboxes will be collected from the school after the Halloween holidays. We will begin collecting them the week after Halloween holidays 6th Nov -13th Nov. Shoeboxes can be dropped into the school/Room 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Míle buíochas for always being so generous with these appeals for very worthy causes.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Thank you for your kindness.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Ms. Dalton</a:t>
            </a:r>
            <a:endParaRPr b="0" i="0" sz="1400" u="none" cap="none" strike="noStrike">
              <a:solidFill>
                <a:srgbClr val="000000"/>
              </a:solidFill>
              <a:latin typeface="Arial"/>
              <a:ea typeface="Arial"/>
              <a:cs typeface="Arial"/>
              <a:sym typeface="Arial"/>
            </a:endParaRPr>
          </a:p>
        </p:txBody>
      </p:sp>
      <p:pic>
        <p:nvPicPr>
          <p:cNvPr descr="A box full of toys&#10;&#10;Description automatically generated" id="127" name="Google Shape;127;p3"/>
          <p:cNvPicPr preferRelativeResize="0"/>
          <p:nvPr/>
        </p:nvPicPr>
        <p:blipFill rotWithShape="1">
          <a:blip r:embed="rId5">
            <a:alphaModFix/>
          </a:blip>
          <a:srcRect b="0" l="0" r="0" t="0"/>
          <a:stretch/>
        </p:blipFill>
        <p:spPr>
          <a:xfrm flipH="1">
            <a:off x="5681724" y="7000352"/>
            <a:ext cx="1838720" cy="1510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p:nvPr/>
        </p:nvSpPr>
        <p:spPr>
          <a:xfrm>
            <a:off x="519114" y="3531502"/>
            <a:ext cx="6861473" cy="70875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34" name="Google Shape;134;p4"/>
          <p:cNvSpPr/>
          <p:nvPr/>
        </p:nvSpPr>
        <p:spPr>
          <a:xfrm>
            <a:off x="1661650" y="783375"/>
            <a:ext cx="571892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Wednesdays  2.50 - 3.50 for 4th - 6th Class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Date TBC – will start </a:t>
            </a:r>
            <a:r>
              <a:rPr lang="en-IE" sz="1100">
                <a:solidFill>
                  <a:srgbClr val="7F7F7F"/>
                </a:solidFill>
                <a:latin typeface="Helvetica Neue"/>
                <a:ea typeface="Helvetica Neue"/>
                <a:cs typeface="Helvetica Neue"/>
                <a:sym typeface="Helvetica Neue"/>
              </a:rPr>
              <a:t>next week</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a:t>
            </a:r>
            <a:r>
              <a:rPr b="1" lang="en-IE" sz="1100">
                <a:solidFill>
                  <a:srgbClr val="7F7F7F"/>
                </a:solidFill>
                <a:latin typeface="Helvetica Neue"/>
                <a:ea typeface="Helvetica Neue"/>
                <a:cs typeface="Helvetica Neue"/>
                <a:sym typeface="Helvetica Neue"/>
              </a:rPr>
              <a:t>FINISHED FOR THE YEAR</a:t>
            </a:r>
            <a:r>
              <a:rPr b="1" i="0" lang="en-IE" sz="1100" u="none" cap="none" strike="noStrike">
                <a:solidFill>
                  <a:srgbClr val="7F7F7F"/>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35" name="Google Shape;135;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36" name="Google Shape;136;p4"/>
          <p:cNvSpPr txBox="1"/>
          <p:nvPr/>
        </p:nvSpPr>
        <p:spPr>
          <a:xfrm>
            <a:off x="637658" y="3571777"/>
            <a:ext cx="6497100" cy="877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lang="en-IE" sz="1100">
                <a:solidFill>
                  <a:srgbClr val="7F7F7F"/>
                </a:solidFill>
                <a:latin typeface="Helvetica Neue"/>
                <a:ea typeface="Helvetica Neue"/>
                <a:cs typeface="Helvetica Neue"/>
                <a:sym typeface="Helvetica Neue"/>
              </a:rPr>
              <a:t>Tá sé fuar/Tá sé gaofar (It is cold/It is windy)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lang="en-IE" sz="1100">
                <a:solidFill>
                  <a:srgbClr val="7F7F7F"/>
                </a:solidFill>
                <a:latin typeface="Helvetica Neue"/>
                <a:ea typeface="Helvetica Neue"/>
                <a:cs typeface="Helvetica Neue"/>
                <a:sym typeface="Helvetica Neue"/>
              </a:rPr>
              <a:t>Is glas iad na cnoic i bhfad uainn! (Far away hills are green)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0" i="0" sz="1200" u="none" cap="none" strike="noStrike">
              <a:solidFill>
                <a:srgbClr val="2A4EA2"/>
              </a:solidFill>
              <a:latin typeface="Play"/>
              <a:ea typeface="Play"/>
              <a:cs typeface="Play"/>
              <a:sym typeface="Play"/>
            </a:endParaRPr>
          </a:p>
        </p:txBody>
      </p:sp>
      <p:sp>
        <p:nvSpPr>
          <p:cNvPr id="137" name="Google Shape;137;p4"/>
          <p:cNvSpPr txBox="1"/>
          <p:nvPr/>
        </p:nvSpPr>
        <p:spPr>
          <a:xfrm>
            <a:off x="425650" y="4572000"/>
            <a:ext cx="4396500" cy="3963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n-IE" sz="1100">
                <a:solidFill>
                  <a:srgbClr val="38761D"/>
                </a:solidFill>
                <a:highlight>
                  <a:srgbClr val="FFFFFF"/>
                </a:highlight>
              </a:rPr>
              <a:t>November Green News</a:t>
            </a:r>
            <a:endParaRPr b="0" i="0" sz="1100" u="none" cap="none" strike="noStrike">
              <a:solidFill>
                <a:srgbClr val="38761D"/>
              </a:solidFill>
              <a:highlight>
                <a:srgbClr val="FFFFFF"/>
              </a:highlight>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rPr lang="en-IE" sz="1000">
                <a:solidFill>
                  <a:srgbClr val="58595B"/>
                </a:solidFill>
                <a:highlight>
                  <a:srgbClr val="FFFFFF"/>
                </a:highlight>
              </a:rPr>
              <a:t>Even though the weather is getting cooler, </a:t>
            </a:r>
            <a:r>
              <a:rPr b="0" i="0" lang="en-IE" sz="1000" u="none" cap="none" strike="noStrike">
                <a:solidFill>
                  <a:srgbClr val="58595B"/>
                </a:solidFill>
                <a:highlight>
                  <a:srgbClr val="FFFFFF"/>
                </a:highlight>
                <a:latin typeface="Arial"/>
                <a:ea typeface="Arial"/>
                <a:cs typeface="Arial"/>
                <a:sym typeface="Arial"/>
              </a:rPr>
              <a:t> </a:t>
            </a:r>
            <a:r>
              <a:rPr b="0" i="0" lang="en-IE" sz="1000" u="none" cap="none" strike="noStrike">
                <a:solidFill>
                  <a:srgbClr val="38761D"/>
                </a:solidFill>
                <a:highlight>
                  <a:srgbClr val="FFFFFF"/>
                </a:highlight>
                <a:latin typeface="Arial"/>
                <a:ea typeface="Arial"/>
                <a:cs typeface="Arial"/>
                <a:sym typeface="Arial"/>
              </a:rPr>
              <a:t>WOW </a:t>
            </a:r>
            <a:r>
              <a:rPr b="0" i="0" lang="en-IE" sz="1000" u="none" cap="none" strike="noStrike">
                <a:solidFill>
                  <a:srgbClr val="58595B"/>
                </a:solidFill>
                <a:highlight>
                  <a:srgbClr val="FFFFFF"/>
                </a:highlight>
                <a:latin typeface="Arial"/>
                <a:ea typeface="Arial"/>
                <a:cs typeface="Arial"/>
                <a:sym typeface="Arial"/>
              </a:rPr>
              <a:t>continues this Wednesday. Meet at Gullivers at 8:50am Thank you Mr Carmody and Ms Mallon who keep this initiative. Any parents who would like to park and </a:t>
            </a:r>
            <a:r>
              <a:rPr lang="en-IE" sz="1000">
                <a:solidFill>
                  <a:srgbClr val="58595B"/>
                </a:solidFill>
                <a:highlight>
                  <a:srgbClr val="FFFFFF"/>
                </a:highlight>
              </a:rPr>
              <a:t>walk up with the St Mary’s group are welcome to do so. The children are fresher as they start the school day after their little walk up to school and the traffic is lighter around the school drop off area. </a:t>
            </a:r>
            <a:endParaRPr b="0" i="0" sz="1000" u="none" cap="none" strike="noStrike">
              <a:solidFill>
                <a:srgbClr val="58595B"/>
              </a:solidFill>
              <a:highlight>
                <a:srgbClr val="FFFFFF"/>
              </a:highlight>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rPr b="0" i="0" lang="en-IE" sz="1000" u="none" cap="none" strike="noStrike">
                <a:solidFill>
                  <a:srgbClr val="38761D"/>
                </a:solidFill>
                <a:highlight>
                  <a:srgbClr val="FFFFFF"/>
                </a:highlight>
                <a:latin typeface="Arial"/>
                <a:ea typeface="Arial"/>
                <a:cs typeface="Arial"/>
                <a:sym typeface="Arial"/>
              </a:rPr>
              <a:t>The Walking Bus h</a:t>
            </a:r>
            <a:r>
              <a:rPr b="0" i="0" lang="en-IE" sz="1000" u="none" cap="none" strike="noStrike">
                <a:solidFill>
                  <a:srgbClr val="58595B"/>
                </a:solidFill>
                <a:highlight>
                  <a:srgbClr val="FFFFFF"/>
                </a:highlight>
                <a:latin typeface="Arial"/>
                <a:ea typeface="Arial"/>
                <a:cs typeface="Arial"/>
                <a:sym typeface="Arial"/>
              </a:rPr>
              <a:t>as been going really well from the Gallops! Well done all. Perhaps this week if the weather allows, the ‘Bus’ will depart from the car park up on the Athboy Road. Any volunteers who are available, please let the school know asap.</a:t>
            </a:r>
            <a:endParaRPr b="0" i="0" sz="1000" u="none" cap="none" strike="noStrike">
              <a:solidFill>
                <a:srgbClr val="58595B"/>
              </a:solidFill>
              <a:highlight>
                <a:srgbClr val="FFFFFF"/>
              </a:highlight>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rPr lang="en-IE" sz="1000">
                <a:solidFill>
                  <a:srgbClr val="58595B"/>
                </a:solidFill>
                <a:highlight>
                  <a:srgbClr val="FFFFFF"/>
                </a:highlight>
              </a:rPr>
              <a:t>Mr Hegarty the Travel Officer will take the Green Flag </a:t>
            </a:r>
            <a:r>
              <a:rPr lang="en-IE" sz="1000">
                <a:solidFill>
                  <a:srgbClr val="58595B"/>
                </a:solidFill>
                <a:highlight>
                  <a:srgbClr val="FFFFFF"/>
                </a:highlight>
              </a:rPr>
              <a:t>committee</a:t>
            </a:r>
            <a:r>
              <a:rPr lang="en-IE" sz="1000">
                <a:solidFill>
                  <a:srgbClr val="58595B"/>
                </a:solidFill>
                <a:highlight>
                  <a:srgbClr val="FFFFFF"/>
                </a:highlight>
              </a:rPr>
              <a:t> for a Travel audit and a walkability survey. He will conduct other workshops during the term. We are very fortunate to have the support of an Taisce as we carry out our Green Flag initiatives. </a:t>
            </a:r>
            <a:endParaRPr sz="1000">
              <a:solidFill>
                <a:srgbClr val="58595B"/>
              </a:solidFill>
              <a:highlight>
                <a:srgbClr val="FFFFFF"/>
              </a:highlight>
            </a:endParaRPr>
          </a:p>
          <a:p>
            <a:pPr indent="0" lvl="0" marL="0" marR="0" rtl="0" algn="l">
              <a:lnSpc>
                <a:spcPct val="115000"/>
              </a:lnSpc>
              <a:spcBef>
                <a:spcPts val="800"/>
              </a:spcBef>
              <a:spcAft>
                <a:spcPts val="0"/>
              </a:spcAft>
              <a:buClr>
                <a:schemeClr val="dk1"/>
              </a:buClr>
              <a:buSzPts val="1100"/>
              <a:buFont typeface="Arial"/>
              <a:buNone/>
            </a:pPr>
            <a:r>
              <a:rPr lang="en-IE" sz="1000">
                <a:solidFill>
                  <a:srgbClr val="58595B"/>
                </a:solidFill>
                <a:highlight>
                  <a:srgbClr val="FFFFFF"/>
                </a:highlight>
              </a:rPr>
              <a:t>Recycling</a:t>
            </a:r>
            <a:r>
              <a:rPr lang="en-IE" sz="1000">
                <a:solidFill>
                  <a:srgbClr val="58595B"/>
                </a:solidFill>
                <a:highlight>
                  <a:srgbClr val="FFFFFF"/>
                </a:highlight>
              </a:rPr>
              <a:t> continues at St Mary’s. We accept small plastic bottles, batteries, cardboard, toilet rolls and postage stamps. Lots of charities benefit from our recycling. </a:t>
            </a:r>
            <a:endParaRPr sz="1000">
              <a:solidFill>
                <a:srgbClr val="58595B"/>
              </a:solidFill>
              <a:highlight>
                <a:srgbClr val="FFFFFF"/>
              </a:highlight>
            </a:endParaRPr>
          </a:p>
          <a:p>
            <a:pPr indent="0" lvl="0" marL="0" marR="0" rtl="0" algn="l">
              <a:lnSpc>
                <a:spcPct val="115000"/>
              </a:lnSpc>
              <a:spcBef>
                <a:spcPts val="800"/>
              </a:spcBef>
              <a:spcAft>
                <a:spcPts val="800"/>
              </a:spcAft>
              <a:buClr>
                <a:schemeClr val="dk1"/>
              </a:buClr>
              <a:buSzPts val="1100"/>
              <a:buFont typeface="Arial"/>
              <a:buNone/>
            </a:pPr>
            <a:r>
              <a:t/>
            </a:r>
            <a:endParaRPr sz="1000">
              <a:solidFill>
                <a:srgbClr val="58595B"/>
              </a:solidFill>
              <a:highlight>
                <a:srgbClr val="FFFFFF"/>
              </a:highlight>
            </a:endParaRPr>
          </a:p>
        </p:txBody>
      </p:sp>
      <p:grpSp>
        <p:nvGrpSpPr>
          <p:cNvPr id="138" name="Google Shape;138;p4"/>
          <p:cNvGrpSpPr/>
          <p:nvPr/>
        </p:nvGrpSpPr>
        <p:grpSpPr>
          <a:xfrm>
            <a:off x="5074377" y="3962400"/>
            <a:ext cx="2448230" cy="2435142"/>
            <a:chOff x="353149" y="4948970"/>
            <a:chExt cx="2448230" cy="2435142"/>
          </a:xfrm>
        </p:grpSpPr>
        <p:pic>
          <p:nvPicPr>
            <p:cNvPr descr="A green and blue circles and lines&#10;&#10;Description automatically generated" id="139" name="Google Shape;139;p4"/>
            <p:cNvPicPr preferRelativeResize="0"/>
            <p:nvPr/>
          </p:nvPicPr>
          <p:blipFill rotWithShape="1">
            <a:blip r:embed="rId4">
              <a:alphaModFix/>
            </a:blip>
            <a:srcRect b="0" l="0" r="0" t="0"/>
            <a:stretch/>
          </p:blipFill>
          <p:spPr>
            <a:xfrm>
              <a:off x="353149" y="4948970"/>
              <a:ext cx="2448230" cy="2435142"/>
            </a:xfrm>
            <a:prstGeom prst="rect">
              <a:avLst/>
            </a:prstGeom>
            <a:noFill/>
            <a:ln>
              <a:noFill/>
            </a:ln>
          </p:spPr>
        </p:pic>
        <p:sp>
          <p:nvSpPr>
            <p:cNvPr id="140" name="Google Shape;140;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41" name="Google Shape;141;p4"/>
          <p:cNvSpPr txBox="1"/>
          <p:nvPr/>
        </p:nvSpPr>
        <p:spPr>
          <a:xfrm>
            <a:off x="876198" y="9596748"/>
            <a:ext cx="581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400"/>
              <a:buFont typeface="Helvetica Neue"/>
              <a:buNone/>
            </a:pPr>
            <a:r>
              <a:rPr b="1" i="0" lang="en-IE" sz="1400" u="none" cap="none" strike="noStrike">
                <a:solidFill>
                  <a:srgbClr val="92D050"/>
                </a:solidFill>
                <a:latin typeface="Helvetica Neue"/>
                <a:ea typeface="Helvetica Neue"/>
                <a:cs typeface="Helvetica Neue"/>
                <a:sym typeface="Helvetica Neue"/>
              </a:rPr>
              <a:t>Remember green is cool at home and at school</a:t>
            </a:r>
            <a:r>
              <a:rPr b="1" i="0" lang="en-IE" sz="1800" u="none" cap="none" strike="noStrike">
                <a:solidFill>
                  <a:srgbClr val="92D05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id="142" name="Google Shape;142;p4"/>
          <p:cNvPicPr preferRelativeResize="0"/>
          <p:nvPr/>
        </p:nvPicPr>
        <p:blipFill rotWithShape="1">
          <a:blip r:embed="rId5">
            <a:alphaModFix/>
          </a:blip>
          <a:srcRect b="0" l="0" r="0" t="0"/>
          <a:stretch/>
        </p:blipFill>
        <p:spPr>
          <a:xfrm>
            <a:off x="4939525" y="6133450"/>
            <a:ext cx="2103276" cy="2804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8" name="Google Shape;148;p5"/>
          <p:cNvSpPr txBox="1"/>
          <p:nvPr/>
        </p:nvSpPr>
        <p:spPr>
          <a:xfrm>
            <a:off x="419099" y="590880"/>
            <a:ext cx="5334000" cy="2970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Our Green Flag theme is </a:t>
            </a:r>
            <a:r>
              <a:rPr b="1" i="1" lang="en-IE" sz="1100" u="none" cap="none" strike="noStrike">
                <a:solidFill>
                  <a:srgbClr val="7F7F7F"/>
                </a:solidFill>
                <a:latin typeface="Helvetica Neue"/>
                <a:ea typeface="Helvetica Neue"/>
                <a:cs typeface="Helvetica Neue"/>
                <a:sym typeface="Helvetica Neue"/>
              </a:rPr>
              <a:t>Global Citizenship - Travel</a:t>
            </a:r>
            <a:r>
              <a:rPr b="0" i="0" lang="en-IE" sz="1100" u="none" cap="none" strike="noStrike">
                <a:solidFill>
                  <a:srgbClr val="7F7F7F"/>
                </a:solidFill>
                <a:latin typeface="Helvetica Neue"/>
                <a:ea typeface="Helvetica Neue"/>
                <a:cs typeface="Helvetica Neue"/>
                <a:sym typeface="Helvetica Neue"/>
              </a:rPr>
              <a:t>. This is National Walk to school week. Of course our Walking on Wednesday, WOW will go ahead on Wednesday but we are asking that everyone try to walk to school even more this week.  Let’s walk, cycle and scoot more to reduce carbon emissions and keep our air clean.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Unfortunately the weather has made it challenging to get our WOW and COW campaigns started.  WOW will resume on Wednesday if it is dry. Meet up at Gullivers at 8:50 am. We will also resume On Foot Friday on Friday (Walking to school from Gullivers down at the castle car park).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Walking is such a mindful activity. We miss so much when we are travelling in a vehicle. As we walk to school this week let us take note of all we see, hear and smell along the way.  Autumn offers many lovely sights.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Next week we will concentrate on Cycling. We have a lovely new Bike shed so let’s put it to good use when the weather picks up and it is safer to cycle.</a:t>
            </a:r>
            <a:endParaRPr b="0" i="0" sz="1400" u="none" cap="none" strike="noStrike">
              <a:solidFill>
                <a:srgbClr val="000000"/>
              </a:solidFill>
              <a:latin typeface="Arial"/>
              <a:ea typeface="Arial"/>
              <a:cs typeface="Arial"/>
              <a:sym typeface="Arial"/>
            </a:endParaRPr>
          </a:p>
        </p:txBody>
      </p:sp>
      <p:pic>
        <p:nvPicPr>
          <p:cNvPr descr="A colorful square with icons&#10;&#10;Description automatically generated with medium confidence" id="149" name="Google Shape;149;p5"/>
          <p:cNvPicPr preferRelativeResize="0"/>
          <p:nvPr/>
        </p:nvPicPr>
        <p:blipFill rotWithShape="1">
          <a:blip r:embed="rId3">
            <a:alphaModFix/>
          </a:blip>
          <a:srcRect b="7574" l="5613" r="0" t="19695"/>
          <a:stretch/>
        </p:blipFill>
        <p:spPr>
          <a:xfrm>
            <a:off x="380999" y="3733800"/>
            <a:ext cx="7336155" cy="3657600"/>
          </a:xfrm>
          <a:prstGeom prst="rect">
            <a:avLst/>
          </a:prstGeom>
          <a:noFill/>
          <a:ln>
            <a:noFill/>
          </a:ln>
        </p:spPr>
      </p:pic>
      <p:pic>
        <p:nvPicPr>
          <p:cNvPr descr="A cartoon of a child with a speech bubble&#10;&#10;Description automatically generated" id="150" name="Google Shape;150;p5"/>
          <p:cNvPicPr preferRelativeResize="0"/>
          <p:nvPr/>
        </p:nvPicPr>
        <p:blipFill rotWithShape="1">
          <a:blip r:embed="rId4">
            <a:alphaModFix/>
          </a:blip>
          <a:srcRect b="0" l="0" r="0" t="0"/>
          <a:stretch/>
        </p:blipFill>
        <p:spPr>
          <a:xfrm>
            <a:off x="5596128" y="409957"/>
            <a:ext cx="1607820" cy="3237405"/>
          </a:xfrm>
          <a:prstGeom prst="rect">
            <a:avLst/>
          </a:prstGeom>
          <a:noFill/>
          <a:ln>
            <a:noFill/>
          </a:ln>
        </p:spPr>
      </p:pic>
      <p:sp>
        <p:nvSpPr>
          <p:cNvPr id="151" name="Google Shape;151;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WOW</a:t>
            </a:r>
            <a:endParaRPr b="0" i="0" sz="1400" u="none" cap="none" strike="noStrike">
              <a:solidFill>
                <a:srgbClr val="000000"/>
              </a:solidFill>
              <a:latin typeface="Arial"/>
              <a:ea typeface="Arial"/>
              <a:cs typeface="Arial"/>
              <a:sym typeface="Arial"/>
            </a:endParaRPr>
          </a:p>
        </p:txBody>
      </p:sp>
      <p:pic>
        <p:nvPicPr>
          <p:cNvPr descr="A group of kids walking&#10;&#10;Description automatically generated" id="152" name="Google Shape;152;p5"/>
          <p:cNvPicPr preferRelativeResize="0"/>
          <p:nvPr/>
        </p:nvPicPr>
        <p:blipFill rotWithShape="1">
          <a:blip r:embed="rId5">
            <a:alphaModFix/>
          </a:blip>
          <a:srcRect b="0" l="19005" r="4489" t="0"/>
          <a:stretch/>
        </p:blipFill>
        <p:spPr>
          <a:xfrm>
            <a:off x="457200" y="7097187"/>
            <a:ext cx="6703003" cy="2532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58" name="Google Shape;158;p6"/>
          <p:cNvSpPr/>
          <p:nvPr/>
        </p:nvSpPr>
        <p:spPr>
          <a:xfrm>
            <a:off x="480875" y="53340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59" name="Google Shape;159;p6"/>
          <p:cNvPicPr preferRelativeResize="0"/>
          <p:nvPr/>
        </p:nvPicPr>
        <p:blipFill rotWithShape="1">
          <a:blip r:embed="rId3">
            <a:alphaModFix/>
          </a:blip>
          <a:srcRect b="0" l="0" r="0" t="0"/>
          <a:stretch/>
        </p:blipFill>
        <p:spPr>
          <a:xfrm>
            <a:off x="1165375" y="647377"/>
            <a:ext cx="5880025" cy="1325350"/>
          </a:xfrm>
          <a:prstGeom prst="rect">
            <a:avLst/>
          </a:prstGeom>
          <a:noFill/>
          <a:ln>
            <a:noFill/>
          </a:ln>
        </p:spPr>
      </p:pic>
      <p:sp>
        <p:nvSpPr>
          <p:cNvPr id="160" name="Google Shape;160;p6"/>
          <p:cNvSpPr txBox="1"/>
          <p:nvPr/>
        </p:nvSpPr>
        <p:spPr>
          <a:xfrm>
            <a:off x="233100" y="2805922"/>
            <a:ext cx="3505200" cy="288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1" sz="1100">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CHRISTMAS JUMPER SALE</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are looking forward to collecting all of your pre-loved Christmas wear.</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You are welcome to leave it in the office, and we will collect it from there.</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hope to have our sale at the end of November.</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will keep you posted!</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Thank you for all your support</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p:txBody>
      </p:sp>
      <p:sp>
        <p:nvSpPr>
          <p:cNvPr id="161" name="Google Shape;161;p6"/>
          <p:cNvSpPr txBox="1"/>
          <p:nvPr/>
        </p:nvSpPr>
        <p:spPr>
          <a:xfrm>
            <a:off x="4018500" y="2052550"/>
            <a:ext cx="3300300" cy="391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rPr b="1" i="0" lang="en-IE" sz="1100" u="none" cap="none" strike="noStrike">
                <a:solidFill>
                  <a:srgbClr val="7F7F7F"/>
                </a:solidFill>
                <a:latin typeface="Helvetica Neue"/>
                <a:ea typeface="Helvetica Neue"/>
                <a:cs typeface="Helvetica Neue"/>
                <a:sym typeface="Helvetica Neue"/>
              </a:rPr>
              <a:t>HALL0WEEN </a:t>
            </a:r>
            <a:endParaRPr b="1" sz="1100">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rPr b="1" i="0" lang="en-IE" u="none" cap="none" strike="noStrike">
                <a:solidFill>
                  <a:srgbClr val="7F7F7F"/>
                </a:solidFill>
                <a:latin typeface="Helvetica Neue"/>
                <a:ea typeface="Helvetica Neue"/>
                <a:cs typeface="Helvetica Neue"/>
                <a:sym typeface="Helvetica Neue"/>
              </a:rPr>
              <a:t>A big ‘Thank You’ to our lovely helpers, handy bakers and supporters.</a:t>
            </a:r>
            <a:r>
              <a:rPr b="1" lang="en-IE">
                <a:solidFill>
                  <a:srgbClr val="7F7F7F"/>
                </a:solidFill>
                <a:latin typeface="Helvetica Neue"/>
                <a:ea typeface="Helvetica Neue"/>
                <a:cs typeface="Helvetica Neue"/>
                <a:sym typeface="Helvetica Neue"/>
              </a:rPr>
              <a:t> </a:t>
            </a:r>
            <a:r>
              <a:rPr b="1" i="0" lang="en-IE" u="none" cap="none" strike="noStrike">
                <a:solidFill>
                  <a:srgbClr val="7F7F7F"/>
                </a:solidFill>
                <a:latin typeface="Helvetica Neue"/>
                <a:ea typeface="Helvetica Neue"/>
                <a:cs typeface="Helvetica Neue"/>
                <a:sym typeface="Helvetica Neue"/>
              </a:rPr>
              <a:t>We had a great time during </a:t>
            </a:r>
            <a:r>
              <a:rPr b="1" lang="en-IE">
                <a:solidFill>
                  <a:srgbClr val="7F7F7F"/>
                </a:solidFill>
                <a:latin typeface="Helvetica Neue"/>
                <a:ea typeface="Helvetica Neue"/>
                <a:cs typeface="Helvetica Neue"/>
                <a:sym typeface="Helvetica Neue"/>
              </a:rPr>
              <a:t>the bun sale</a:t>
            </a:r>
            <a:r>
              <a:rPr b="1" i="0" lang="en-IE" u="none" cap="none" strike="noStrike">
                <a:solidFill>
                  <a:srgbClr val="7F7F7F"/>
                </a:solidFill>
                <a:latin typeface="Helvetica Neue"/>
                <a:ea typeface="Helvetica Neue"/>
                <a:cs typeface="Helvetica Neue"/>
                <a:sym typeface="Helvetica Neue"/>
              </a:rPr>
              <a:t> and we hope you did too.</a:t>
            </a:r>
            <a:endParaRPr sz="1200">
              <a:solidFill>
                <a:srgbClr val="FF0000"/>
              </a:solidFill>
              <a:latin typeface="Play"/>
              <a:ea typeface="Play"/>
              <a:cs typeface="Play"/>
              <a:sym typeface="Play"/>
            </a:endParaRPr>
          </a:p>
          <a:p>
            <a:pPr indent="0" lvl="0" marL="0" marR="0" rtl="0" algn="l">
              <a:lnSpc>
                <a:spcPct val="115000"/>
              </a:lnSpc>
              <a:spcBef>
                <a:spcPts val="1200"/>
              </a:spcBef>
              <a:spcAft>
                <a:spcPts val="0"/>
              </a:spcAft>
              <a:buClr>
                <a:schemeClr val="dk1"/>
              </a:buClr>
              <a:buSzPts val="1100"/>
              <a:buFont typeface="Arial"/>
              <a:buNone/>
            </a:pPr>
            <a:r>
              <a:rPr b="1" i="0" lang="en-IE" u="none" cap="none" strike="noStrike">
                <a:solidFill>
                  <a:srgbClr val="7F7F7F"/>
                </a:solidFill>
                <a:latin typeface="Helvetica Neue"/>
                <a:ea typeface="Helvetica Neue"/>
                <a:cs typeface="Helvetica Neue"/>
                <a:sym typeface="Helvetica Neue"/>
              </a:rPr>
              <a:t>We hope</a:t>
            </a:r>
            <a:r>
              <a:rPr b="1" lang="en-IE">
                <a:solidFill>
                  <a:srgbClr val="7F7F7F"/>
                </a:solidFill>
                <a:latin typeface="Helvetica Neue"/>
                <a:ea typeface="Helvetica Neue"/>
                <a:cs typeface="Helvetica Neue"/>
                <a:sym typeface="Helvetica Neue"/>
              </a:rPr>
              <a:t> you </a:t>
            </a:r>
            <a:r>
              <a:rPr b="1" i="0" lang="en-IE" u="none" cap="none" strike="noStrike">
                <a:solidFill>
                  <a:srgbClr val="7F7F7F"/>
                </a:solidFill>
                <a:latin typeface="Helvetica Neue"/>
                <a:ea typeface="Helvetica Neue"/>
                <a:cs typeface="Helvetica Neue"/>
                <a:sym typeface="Helvetica Neue"/>
              </a:rPr>
              <a:t>all ha</a:t>
            </a:r>
            <a:r>
              <a:rPr b="1" lang="en-IE">
                <a:solidFill>
                  <a:srgbClr val="7F7F7F"/>
                </a:solidFill>
                <a:latin typeface="Helvetica Neue"/>
                <a:ea typeface="Helvetica Neue"/>
                <a:cs typeface="Helvetica Neue"/>
                <a:sym typeface="Helvetica Neue"/>
              </a:rPr>
              <a:t>d</a:t>
            </a:r>
            <a:r>
              <a:rPr b="1" i="0" lang="en-IE" u="none" cap="none" strike="noStrike">
                <a:solidFill>
                  <a:srgbClr val="7F7F7F"/>
                </a:solidFill>
                <a:latin typeface="Helvetica Neue"/>
                <a:ea typeface="Helvetica Neue"/>
                <a:cs typeface="Helvetica Neue"/>
                <a:sym typeface="Helvetica Neue"/>
              </a:rPr>
              <a:t> a great Mid-term Break </a:t>
            </a:r>
            <a:r>
              <a:rPr b="1" lang="en-IE">
                <a:solidFill>
                  <a:srgbClr val="7F7F7F"/>
                </a:solidFill>
                <a:latin typeface="Helvetica Neue"/>
                <a:ea typeface="Helvetica Neue"/>
                <a:cs typeface="Helvetica Neue"/>
                <a:sym typeface="Helvetica Neue"/>
              </a:rPr>
              <a:t>and a </a:t>
            </a:r>
            <a:r>
              <a:rPr b="1" i="0" lang="en-IE" u="none" cap="none" strike="noStrike">
                <a:solidFill>
                  <a:srgbClr val="7F7F7F"/>
                </a:solidFill>
                <a:latin typeface="Helvetica Neue"/>
                <a:ea typeface="Helvetica Neue"/>
                <a:cs typeface="Helvetica Neue"/>
                <a:sym typeface="Helvetica Neue"/>
              </a:rPr>
              <a:t>                                             Spooktacular</a:t>
            </a:r>
            <a:r>
              <a:rPr b="1" lang="en-IE">
                <a:solidFill>
                  <a:srgbClr val="7F7F7F"/>
                </a:solidFill>
                <a:latin typeface="Helvetica Neue"/>
                <a:ea typeface="Helvetica Neue"/>
                <a:cs typeface="Helvetica Neue"/>
                <a:sym typeface="Helvetica Neue"/>
              </a:rPr>
              <a:t>-</a:t>
            </a:r>
            <a:r>
              <a:rPr b="1" i="0" lang="en-IE" u="none" cap="none" strike="noStrike">
                <a:solidFill>
                  <a:srgbClr val="7F7F7F"/>
                </a:solidFill>
                <a:latin typeface="Helvetica Neue"/>
                <a:ea typeface="Helvetica Neue"/>
                <a:cs typeface="Helvetica Neue"/>
                <a:sym typeface="Helvetica Neue"/>
              </a:rPr>
              <a:t>fun Halloween</a:t>
            </a:r>
            <a:r>
              <a:rPr b="1" lang="en-IE">
                <a:solidFill>
                  <a:srgbClr val="7F7F7F"/>
                </a:solidFill>
                <a:latin typeface="Helvetica Neue"/>
                <a:ea typeface="Helvetica Neue"/>
                <a:cs typeface="Helvetica Neue"/>
                <a:sym typeface="Helvetica Neue"/>
              </a:rPr>
              <a:t>.</a:t>
            </a:r>
            <a:r>
              <a:rPr b="1" lang="en-IE">
                <a:solidFill>
                  <a:srgbClr val="7F7F7F"/>
                </a:solidFill>
                <a:latin typeface="Helvetica Neue"/>
                <a:ea typeface="Helvetica Neue"/>
                <a:cs typeface="Helvetica Neue"/>
                <a:sym typeface="Helvetica Neue"/>
              </a:rPr>
              <a:t> </a:t>
            </a:r>
            <a:endParaRPr b="1">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b="1" lang="en-IE">
                <a:solidFill>
                  <a:srgbClr val="7F7F7F"/>
                </a:solidFill>
                <a:latin typeface="Helvetica Neue"/>
                <a:ea typeface="Helvetica Neue"/>
                <a:cs typeface="Helvetica Neue"/>
                <a:sym typeface="Helvetica Neue"/>
              </a:rPr>
              <a:t>We are all so excited for the new school term. We hope you are too!</a:t>
            </a:r>
            <a:endParaRPr b="1">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t/>
            </a:r>
            <a:endParaRPr b="0" i="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FF0000"/>
              </a:solidFill>
              <a:latin typeface="Play"/>
              <a:ea typeface="Play"/>
              <a:cs typeface="Play"/>
              <a:sym typeface="Play"/>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62" name="Google Shape;162;p6"/>
          <p:cNvSpPr txBox="1"/>
          <p:nvPr/>
        </p:nvSpPr>
        <p:spPr>
          <a:xfrm>
            <a:off x="274728" y="9168050"/>
            <a:ext cx="292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sp>
        <p:nvSpPr>
          <p:cNvPr id="163" name="Google Shape;163;p6"/>
          <p:cNvSpPr txBox="1"/>
          <p:nvPr/>
        </p:nvSpPr>
        <p:spPr>
          <a:xfrm>
            <a:off x="274713" y="5915485"/>
            <a:ext cx="278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Many thanks,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1" lang="en-IE" sz="1100" u="none" cap="none" strike="noStrike">
                <a:solidFill>
                  <a:srgbClr val="7F7F7F"/>
                </a:solidFill>
                <a:latin typeface="Helvetica Neue"/>
                <a:ea typeface="Helvetica Neue"/>
                <a:cs typeface="Helvetica Neue"/>
                <a:sym typeface="Helvetica Neue"/>
              </a:rPr>
              <a:t>Adri O’Dea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Chairperson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E. </a:t>
            </a:r>
            <a:r>
              <a:rPr b="0" i="0" lang="en-IE" sz="1100" u="none" cap="none" strike="noStrike">
                <a:solidFill>
                  <a:srgbClr val="7F7F7F"/>
                </a:solidFill>
                <a:latin typeface="Helvetica Neue"/>
                <a:ea typeface="Helvetica Neue"/>
                <a:cs typeface="Helvetica Neue"/>
                <a:sym typeface="Helvetica Neue"/>
              </a:rPr>
              <a:t>pa@stmarystrim.ie</a:t>
            </a:r>
            <a:endParaRPr b="0" i="0" sz="1400" u="none" cap="none" strike="noStrike">
              <a:solidFill>
                <a:srgbClr val="000000"/>
              </a:solidFill>
              <a:latin typeface="Arial"/>
              <a:ea typeface="Arial"/>
              <a:cs typeface="Arial"/>
              <a:sym typeface="Arial"/>
            </a:endParaRPr>
          </a:p>
        </p:txBody>
      </p:sp>
      <p:sp>
        <p:nvSpPr>
          <p:cNvPr id="164" name="Google Shape;164;p6"/>
          <p:cNvSpPr txBox="1"/>
          <p:nvPr/>
        </p:nvSpPr>
        <p:spPr>
          <a:xfrm>
            <a:off x="402001" y="2056525"/>
            <a:ext cx="3776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Christmas Cards 2023 has now been sent to the printers.</a:t>
            </a:r>
            <a:endParaRPr b="0" i="0" sz="18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2A4EA2"/>
              </a:solidFill>
              <a:latin typeface="Play"/>
              <a:ea typeface="Play"/>
              <a:cs typeface="Play"/>
              <a:sym typeface="Play"/>
            </a:endParaRPr>
          </a:p>
        </p:txBody>
      </p:sp>
      <p:pic>
        <p:nvPicPr>
          <p:cNvPr descr="A blue circle with a white letter f in it&#10;&#10;Description automatically generated" id="165" name="Google Shape;165;p6"/>
          <p:cNvPicPr preferRelativeResize="0"/>
          <p:nvPr/>
        </p:nvPicPr>
        <p:blipFill rotWithShape="1">
          <a:blip r:embed="rId6">
            <a:alphaModFix/>
          </a:blip>
          <a:srcRect b="0" l="0" r="0" t="0"/>
          <a:stretch/>
        </p:blipFill>
        <p:spPr>
          <a:xfrm>
            <a:off x="2190732" y="8991928"/>
            <a:ext cx="622001" cy="622001"/>
          </a:xfrm>
          <a:prstGeom prst="rect">
            <a:avLst/>
          </a:prstGeom>
          <a:noFill/>
          <a:ln>
            <a:noFill/>
          </a:ln>
        </p:spPr>
      </p:pic>
      <p:pic>
        <p:nvPicPr>
          <p:cNvPr descr="A black silhouette of a bat&#10;&#10;Description automatically generated" id="166" name="Google Shape;166;p6"/>
          <p:cNvPicPr preferRelativeResize="0"/>
          <p:nvPr/>
        </p:nvPicPr>
        <p:blipFill rotWithShape="1">
          <a:blip r:embed="rId7">
            <a:alphaModFix/>
          </a:blip>
          <a:srcRect b="0" l="0" r="0" t="0"/>
          <a:stretch/>
        </p:blipFill>
        <p:spPr>
          <a:xfrm>
            <a:off x="6573007" y="1920483"/>
            <a:ext cx="810770" cy="589215"/>
          </a:xfrm>
          <a:prstGeom prst="rect">
            <a:avLst/>
          </a:prstGeom>
          <a:noFill/>
          <a:ln>
            <a:noFill/>
          </a:ln>
        </p:spPr>
      </p:pic>
      <p:pic>
        <p:nvPicPr>
          <p:cNvPr descr="A group of spiders on a black background&#10;&#10;Description automatically generated" id="167" name="Google Shape;167;p6"/>
          <p:cNvPicPr preferRelativeResize="0"/>
          <p:nvPr/>
        </p:nvPicPr>
        <p:blipFill rotWithShape="1">
          <a:blip r:embed="rId8">
            <a:alphaModFix/>
          </a:blip>
          <a:srcRect b="-1096" l="2886" r="8293" t="1099"/>
          <a:stretch/>
        </p:blipFill>
        <p:spPr>
          <a:xfrm>
            <a:off x="6572989" y="3439344"/>
            <a:ext cx="1069111" cy="1067950"/>
          </a:xfrm>
          <a:prstGeom prst="rect">
            <a:avLst/>
          </a:prstGeom>
          <a:noFill/>
          <a:ln>
            <a:noFill/>
          </a:ln>
        </p:spPr>
      </p:pic>
      <p:cxnSp>
        <p:nvCxnSpPr>
          <p:cNvPr id="168" name="Google Shape;168;p6"/>
          <p:cNvCxnSpPr/>
          <p:nvPr/>
        </p:nvCxnSpPr>
        <p:spPr>
          <a:xfrm flipH="1">
            <a:off x="3872250" y="1790050"/>
            <a:ext cx="12300" cy="8158800"/>
          </a:xfrm>
          <a:prstGeom prst="straightConnector1">
            <a:avLst/>
          </a:prstGeom>
          <a:noFill/>
          <a:ln cap="flat" cmpd="sng" w="9525">
            <a:solidFill>
              <a:schemeClr val="dk2"/>
            </a:solidFill>
            <a:prstDash val="solid"/>
            <a:round/>
            <a:headEnd len="sm" w="sm" type="none"/>
            <a:tailEnd len="sm" w="sm" type="none"/>
          </a:ln>
        </p:spPr>
      </p:cxnSp>
      <p:pic>
        <p:nvPicPr>
          <p:cNvPr id="169" name="Google Shape;169;p6"/>
          <p:cNvPicPr preferRelativeResize="0"/>
          <p:nvPr/>
        </p:nvPicPr>
        <p:blipFill rotWithShape="1">
          <a:blip r:embed="rId9">
            <a:alphaModFix/>
          </a:blip>
          <a:srcRect b="0" l="0" r="0" t="0"/>
          <a:stretch/>
        </p:blipFill>
        <p:spPr>
          <a:xfrm>
            <a:off x="2156415" y="5915478"/>
            <a:ext cx="1429476" cy="966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9243826376_0_7"/>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pic>
        <p:nvPicPr>
          <p:cNvPr id="175" name="Google Shape;175;g29243826376_0_7"/>
          <p:cNvPicPr preferRelativeResize="0"/>
          <p:nvPr/>
        </p:nvPicPr>
        <p:blipFill rotWithShape="1">
          <a:blip r:embed="rId3">
            <a:alphaModFix/>
          </a:blip>
          <a:srcRect b="0" l="0" r="0" t="0"/>
          <a:stretch/>
        </p:blipFill>
        <p:spPr>
          <a:xfrm>
            <a:off x="1032575" y="1025975"/>
            <a:ext cx="5707249" cy="807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