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058400" cx="7772400"/>
  <p:notesSz cx="7772400" cy="10058400"/>
  <p:embeddedFontLst>
    <p:embeddedFont>
      <p:font typeface="Play"/>
      <p:regular r:id="rId12"/>
      <p:bold r:id="rId13"/>
    </p:embeddedFon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iqxwXrsdumU+g84/x2yu3hLraO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bold.fntdata"/><Relationship Id="rId12"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a83b59f77_0_11: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9a83b59f77_0_11: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9a83b59f77_0_11: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0.jp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14.jpg"/><Relationship Id="rId7" Type="http://schemas.openxmlformats.org/officeDocument/2006/relationships/hyperlink" Target="https://www.sfi.ie/engagement/science-week/" TargetMode="External"/><Relationship Id="rId8" Type="http://schemas.openxmlformats.org/officeDocument/2006/relationships/hyperlink" Target="https://www.youtube.com/@meathcountylibrary160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stmarystrim.ie/?page_id=18510" TargetMode="External"/><Relationship Id="rId4" Type="http://schemas.openxmlformats.org/officeDocument/2006/relationships/image" Target="../media/image5.jp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greenschoolsireland.org/green-schools-stay-home-global-citizenship/" TargetMode="External"/><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www.facebook.com/stmarysparentsassoc/" TargetMode="External"/><Relationship Id="rId5" Type="http://schemas.openxmlformats.org/officeDocument/2006/relationships/hyperlink" Target="https://www.facebook.com/stmarysparentsassoc/"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29659" y="2438400"/>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p:nvPr/>
        </p:nvSpPr>
        <p:spPr>
          <a:xfrm>
            <a:off x="4231450" y="2438400"/>
            <a:ext cx="3388995" cy="695777"/>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3">
            <a:alphaModFix/>
          </a:blip>
          <a:srcRect b="0" l="0" r="0" t="0"/>
          <a:stretch/>
        </p:blipFill>
        <p:spPr>
          <a:xfrm>
            <a:off x="157346" y="239917"/>
            <a:ext cx="1511643" cy="1515611"/>
          </a:xfrm>
          <a:prstGeom prst="rect">
            <a:avLst/>
          </a:prstGeom>
          <a:noFill/>
          <a:ln>
            <a:noFill/>
          </a:ln>
        </p:spPr>
      </p:pic>
      <p:pic>
        <p:nvPicPr>
          <p:cNvPr id="54" name="Google Shape;54;p1"/>
          <p:cNvPicPr preferRelativeResize="0"/>
          <p:nvPr/>
        </p:nvPicPr>
        <p:blipFill rotWithShape="1">
          <a:blip r:embed="rId4">
            <a:alphaModFix/>
          </a:blip>
          <a:srcRect b="0" l="27184" r="4608" t="0"/>
          <a:stretch/>
        </p:blipFill>
        <p:spPr>
          <a:xfrm>
            <a:off x="1973202" y="442592"/>
            <a:ext cx="3992811" cy="1226521"/>
          </a:xfrm>
          <a:prstGeom prst="rect">
            <a:avLst/>
          </a:prstGeom>
          <a:noFill/>
          <a:ln>
            <a:noFill/>
          </a:ln>
        </p:spPr>
      </p:pic>
      <p:sp>
        <p:nvSpPr>
          <p:cNvPr id="55" name="Google Shape;55;p1"/>
          <p:cNvSpPr txBox="1"/>
          <p:nvPr/>
        </p:nvSpPr>
        <p:spPr>
          <a:xfrm>
            <a:off x="284775" y="4802325"/>
            <a:ext cx="3628800" cy="261600"/>
          </a:xfrm>
          <a:prstGeom prst="rect">
            <a:avLst/>
          </a:prstGeom>
          <a:noFill/>
          <a:ln>
            <a:noFill/>
          </a:ln>
        </p:spPr>
        <p:txBody>
          <a:bodyPr anchorCtr="0" anchor="t" bIns="45700" lIns="0" spcFirstLastPara="1" rIns="91425" wrap="square" tIns="45700">
            <a:spAutoFit/>
          </a:bodyPr>
          <a:lstStyle/>
          <a:p>
            <a:pPr indent="0" lvl="0" marL="0" marR="0" rtl="0" algn="just">
              <a:lnSpc>
                <a:spcPct val="138000"/>
              </a:lnSpc>
              <a:spcBef>
                <a:spcPts val="0"/>
              </a:spcBef>
              <a:spcAft>
                <a:spcPts val="0"/>
              </a:spcAft>
              <a:buClr>
                <a:schemeClr val="dk1"/>
              </a:buClr>
              <a:buSzPts val="1100"/>
              <a:buFont typeface="Arial"/>
              <a:buNone/>
            </a:pPr>
            <a:r>
              <a:t/>
            </a:r>
            <a:endParaRPr b="0" i="1" sz="1100" u="none" cap="none" strike="noStrike">
              <a:solidFill>
                <a:srgbClr val="7F7F7F"/>
              </a:solidFill>
              <a:highlight>
                <a:srgbClr val="FFFFFF"/>
              </a:highlight>
              <a:latin typeface="Helvetica Neue"/>
              <a:ea typeface="Helvetica Neue"/>
              <a:cs typeface="Helvetica Neue"/>
              <a:sym typeface="Helvetica Neue"/>
            </a:endParaRPr>
          </a:p>
        </p:txBody>
      </p:sp>
      <p:sp>
        <p:nvSpPr>
          <p:cNvPr id="56" name="Google Shape;56;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1</a:t>
            </a:r>
            <a:endParaRPr b="0" i="0" sz="1800" u="none" cap="none" strike="noStrike">
              <a:solidFill>
                <a:srgbClr val="2A4EA2"/>
              </a:solidFill>
              <a:latin typeface="Play"/>
              <a:ea typeface="Play"/>
              <a:cs typeface="Play"/>
              <a:sym typeface="Play"/>
            </a:endParaRPr>
          </a:p>
        </p:txBody>
      </p:sp>
      <p:sp>
        <p:nvSpPr>
          <p:cNvPr id="57" name="Google Shape;57;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13</a:t>
            </a:r>
            <a:r>
              <a:rPr b="0" i="0" lang="en-IE" sz="1200" u="none" cap="none" strike="noStrike">
                <a:solidFill>
                  <a:srgbClr val="2A4EA2"/>
                </a:solidFill>
                <a:latin typeface="Helvetica Neue"/>
                <a:ea typeface="Helvetica Neue"/>
                <a:cs typeface="Helvetica Neue"/>
                <a:sym typeface="Helvetica Neue"/>
              </a:rPr>
              <a:t>th November 2023</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316700" y="2320350"/>
            <a:ext cx="3502800" cy="84423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Dear Parents/Guardians,</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As I start my second week as principal in St Mary’s, I would like to thank you all for the warm welcome I have received from the school community.  It is a privilege to have been appointed principal to such a wonderful school. It will take some time of </a:t>
            </a:r>
            <a:r>
              <a:rPr lang="en-IE" sz="1100">
                <a:solidFill>
                  <a:srgbClr val="222222"/>
                </a:solidFill>
                <a:highlight>
                  <a:srgbClr val="FFFFFF"/>
                </a:highlight>
                <a:latin typeface="Helvetica Neue"/>
                <a:ea typeface="Helvetica Neue"/>
                <a:cs typeface="Helvetica Neue"/>
                <a:sym typeface="Helvetica Neue"/>
              </a:rPr>
              <a:t>course to</a:t>
            </a:r>
            <a:r>
              <a:rPr lang="en-IE" sz="1100">
                <a:solidFill>
                  <a:srgbClr val="222222"/>
                </a:solidFill>
                <a:highlight>
                  <a:srgbClr val="FFFFFF"/>
                </a:highlight>
                <a:latin typeface="Helvetica Neue"/>
                <a:ea typeface="Helvetica Neue"/>
                <a:cs typeface="Helvetica Neue"/>
                <a:sym typeface="Helvetica Neue"/>
              </a:rPr>
              <a:t> get used to the routines and workings of the school but I am sure it will become second nature before too long. </a:t>
            </a:r>
            <a:r>
              <a:rPr lang="en-IE" sz="1100">
                <a:solidFill>
                  <a:srgbClr val="222222"/>
                </a:solidFill>
                <a:highlight>
                  <a:srgbClr val="FFFFFF"/>
                </a:highlight>
                <a:latin typeface="Helvetica Neue"/>
                <a:ea typeface="Helvetica Neue"/>
                <a:cs typeface="Helvetica Neue"/>
                <a:sym typeface="Helvetica Neue"/>
              </a:rPr>
              <a:t>Already</a:t>
            </a:r>
            <a:r>
              <a:rPr lang="en-IE" sz="1100">
                <a:solidFill>
                  <a:srgbClr val="222222"/>
                </a:solidFill>
                <a:highlight>
                  <a:srgbClr val="FFFFFF"/>
                </a:highlight>
                <a:latin typeface="Helvetica Neue"/>
                <a:ea typeface="Helvetica Neue"/>
                <a:cs typeface="Helvetica Neue"/>
                <a:sym typeface="Helvetica Neue"/>
              </a:rPr>
              <a:t> it is apparent that the children love coming to school here and I look forward to getting to know them and working with you all in partnership over the next number of years. With a dedicated staff and </a:t>
            </a:r>
            <a:r>
              <a:rPr lang="en-IE" sz="1100">
                <a:solidFill>
                  <a:srgbClr val="222222"/>
                </a:solidFill>
                <a:highlight>
                  <a:srgbClr val="FFFFFF"/>
                </a:highlight>
                <a:latin typeface="Helvetica Neue"/>
                <a:ea typeface="Helvetica Neue"/>
                <a:cs typeface="Helvetica Neue"/>
                <a:sym typeface="Helvetica Neue"/>
              </a:rPr>
              <a:t>resources</a:t>
            </a:r>
            <a:r>
              <a:rPr lang="en-IE" sz="1100">
                <a:solidFill>
                  <a:srgbClr val="222222"/>
                </a:solidFill>
                <a:highlight>
                  <a:srgbClr val="FFFFFF"/>
                </a:highlight>
                <a:latin typeface="Helvetica Neue"/>
                <a:ea typeface="Helvetica Neue"/>
                <a:cs typeface="Helvetica Neue"/>
                <a:sym typeface="Helvetica Neue"/>
              </a:rPr>
              <a:t> that are second to none, we are indeed representative of all that is good in our education system.  I look forward to meeting you at </a:t>
            </a:r>
            <a:r>
              <a:rPr lang="en-IE" sz="1100">
                <a:solidFill>
                  <a:srgbClr val="222222"/>
                </a:solidFill>
                <a:highlight>
                  <a:srgbClr val="FFFFFF"/>
                </a:highlight>
                <a:latin typeface="Helvetica Neue"/>
                <a:ea typeface="Helvetica Neue"/>
                <a:cs typeface="Helvetica Neue"/>
                <a:sym typeface="Helvetica Neue"/>
              </a:rPr>
              <a:t>various</a:t>
            </a:r>
            <a:r>
              <a:rPr lang="en-IE" sz="1100">
                <a:solidFill>
                  <a:srgbClr val="222222"/>
                </a:solidFill>
                <a:highlight>
                  <a:srgbClr val="FFFFFF"/>
                </a:highlight>
                <a:latin typeface="Helvetica Neue"/>
                <a:ea typeface="Helvetica Neue"/>
                <a:cs typeface="Helvetica Neue"/>
                <a:sym typeface="Helvetica Neue"/>
              </a:rPr>
              <a:t> events and occasions over the next few weeks and months.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Fergal Kelly</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Principal</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1600"/>
              </a:spcBef>
              <a:spcAft>
                <a:spcPts val="0"/>
              </a:spcAft>
              <a:buClr>
                <a:schemeClr val="dk1"/>
              </a:buClr>
              <a:buSzPts val="1100"/>
              <a:buFont typeface="Arial"/>
              <a:buNone/>
            </a:pPr>
            <a:r>
              <a:rPr b="1" lang="en-IE" sz="1800">
                <a:solidFill>
                  <a:srgbClr val="0C343D"/>
                </a:solidFill>
                <a:highlight>
                  <a:srgbClr val="FFFFFF"/>
                </a:highlight>
                <a:latin typeface="Play"/>
                <a:ea typeface="Play"/>
                <a:cs typeface="Play"/>
                <a:sym typeface="Play"/>
              </a:rPr>
              <a:t>ACTIVE DAILY CHALLENGE</a:t>
            </a:r>
            <a:endParaRPr b="1" sz="1800">
              <a:solidFill>
                <a:srgbClr val="0C343D"/>
              </a:solidFill>
              <a:highlight>
                <a:srgbClr val="FFFFFF"/>
              </a:highlight>
              <a:latin typeface="Play"/>
              <a:ea typeface="Play"/>
              <a:cs typeface="Play"/>
              <a:sym typeface="Play"/>
            </a:endParaRPr>
          </a:p>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Today we begin a new daily Active Challenge in our school. Dare to Believe and the Active School Flag Programme a</a:t>
            </a:r>
            <a:r>
              <a:rPr lang="en-IE" sz="1100">
                <a:solidFill>
                  <a:schemeClr val="dk1"/>
                </a:solidFill>
                <a:highlight>
                  <a:srgbClr val="FFFFFF"/>
                </a:highlight>
                <a:latin typeface="Helvetica Neue"/>
                <a:ea typeface="Helvetica Neue"/>
                <a:cs typeface="Helvetica Neue"/>
                <a:sym typeface="Helvetica Neue"/>
              </a:rPr>
              <a:t>re usi</a:t>
            </a:r>
            <a:r>
              <a:rPr lang="en-IE" sz="1100">
                <a:solidFill>
                  <a:srgbClr val="222222"/>
                </a:solidFill>
                <a:highlight>
                  <a:srgbClr val="FFFFFF"/>
                </a:highlight>
                <a:latin typeface="Helvetica Neue"/>
                <a:ea typeface="Helvetica Neue"/>
                <a:cs typeface="Helvetica Neue"/>
                <a:sym typeface="Helvetica Neue"/>
              </a:rPr>
              <a:t>ng the Olympic Movement Breaks to encourage schools to take part in a</a:t>
            </a:r>
            <a:r>
              <a:rPr b="1" lang="en-IE" sz="1100">
                <a:solidFill>
                  <a:srgbClr val="222222"/>
                </a:solidFill>
                <a:highlight>
                  <a:srgbClr val="FFFFFF"/>
                </a:highlight>
                <a:latin typeface="Helvetica Neue"/>
                <a:ea typeface="Helvetica Neue"/>
                <a:cs typeface="Helvetica Neue"/>
                <a:sym typeface="Helvetica Neue"/>
              </a:rPr>
              <a:t> four-week ‘Active Break Every Day’ challenge (</a:t>
            </a:r>
            <a:r>
              <a:rPr lang="en-IE" sz="1100">
                <a:solidFill>
                  <a:srgbClr val="222222"/>
                </a:solidFill>
                <a:highlight>
                  <a:srgbClr val="FFFFFF"/>
                </a:highlight>
                <a:latin typeface="Helvetica Neue"/>
                <a:ea typeface="Helvetica Neue"/>
                <a:cs typeface="Helvetica Neue"/>
                <a:sym typeface="Helvetica Neue"/>
              </a:rPr>
              <a:t>that will run from November 13th-December 8th). Regular movement for children brings many benefits to the teaching and learning process. We will follow these high-performance athletes, completing daily short movement breaks in the classroom. It is a great way for young people to see some of the athletes who will represent Ireland in the 2024 Paris Olympic Games next summer.  - Mrs O’Brien</a:t>
            </a:r>
            <a:endParaRPr sz="1100">
              <a:solidFill>
                <a:srgbClr val="222222"/>
              </a:solidFill>
              <a:highlight>
                <a:srgbClr val="FFFFFF"/>
              </a:highlight>
              <a:latin typeface="Helvetica Neue"/>
              <a:ea typeface="Helvetica Neue"/>
              <a:cs typeface="Helvetica Neue"/>
              <a:sym typeface="Helvetica Neue"/>
            </a:endParaRPr>
          </a:p>
          <a:p>
            <a:pPr indent="0" lvl="0" marL="0" rtl="0" algn="l">
              <a:lnSpc>
                <a:spcPct val="115000"/>
              </a:lnSpc>
              <a:spcBef>
                <a:spcPts val="16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60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p:txBody>
      </p:sp>
      <p:sp>
        <p:nvSpPr>
          <p:cNvPr id="59" name="Google Shape;59;p1"/>
          <p:cNvSpPr txBox="1"/>
          <p:nvPr/>
        </p:nvSpPr>
        <p:spPr>
          <a:xfrm>
            <a:off x="4251349" y="2478075"/>
            <a:ext cx="3313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IE" sz="1600" u="none" cap="none" strike="noStrike">
                <a:solidFill>
                  <a:srgbClr val="2A4EA2"/>
                </a:solidFill>
                <a:latin typeface="Play"/>
                <a:ea typeface="Play"/>
                <a:cs typeface="Play"/>
                <a:sym typeface="Play"/>
              </a:rPr>
              <a:t>CONFIRMATION MESSAGE</a:t>
            </a:r>
            <a:endParaRPr b="1" i="0" sz="16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700"/>
              <a:buFont typeface="Arial"/>
              <a:buNone/>
            </a:pPr>
            <a:r>
              <a:rPr b="1" i="0" lang="en-IE" sz="1700" u="none" cap="none" strike="noStrike">
                <a:solidFill>
                  <a:srgbClr val="2A4EA2"/>
                </a:solidFill>
                <a:latin typeface="Play"/>
                <a:ea typeface="Play"/>
                <a:cs typeface="Play"/>
                <a:sym typeface="Play"/>
              </a:rPr>
              <a:t>For 6th Class Parents</a:t>
            </a:r>
            <a:endParaRPr b="1" i="0" sz="1700" u="none" cap="none" strike="noStrike">
              <a:solidFill>
                <a:srgbClr val="2A4EA2"/>
              </a:solidFill>
              <a:latin typeface="Play"/>
              <a:ea typeface="Play"/>
              <a:cs typeface="Play"/>
              <a:sym typeface="Play"/>
            </a:endParaRPr>
          </a:p>
        </p:txBody>
      </p:sp>
      <p:sp>
        <p:nvSpPr>
          <p:cNvPr id="60" name="Google Shape;60;p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61" name="Google Shape;61;p1"/>
          <p:cNvSpPr txBox="1"/>
          <p:nvPr/>
        </p:nvSpPr>
        <p:spPr>
          <a:xfrm>
            <a:off x="4221200" y="5477500"/>
            <a:ext cx="3409500" cy="15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A meeting for all parents of children in second class who wish to make their First Holy Communion next year will take place in Trim parish church on </a:t>
            </a:r>
            <a:r>
              <a:rPr b="1" lang="en-IE" sz="1100" u="sng">
                <a:solidFill>
                  <a:srgbClr val="222222"/>
                </a:solidFill>
                <a:highlight>
                  <a:srgbClr val="FFFFFF"/>
                </a:highlight>
                <a:latin typeface="Helvetica Neue"/>
                <a:ea typeface="Helvetica Neue"/>
                <a:cs typeface="Helvetica Neue"/>
                <a:sym typeface="Helvetica Neue"/>
              </a:rPr>
              <a:t>Monday 20 November</a:t>
            </a:r>
            <a:r>
              <a:rPr lang="en-IE" sz="1100">
                <a:solidFill>
                  <a:srgbClr val="222222"/>
                </a:solidFill>
                <a:highlight>
                  <a:srgbClr val="FFFFFF"/>
                </a:highlight>
                <a:latin typeface="Helvetica Neue"/>
                <a:ea typeface="Helvetica Neue"/>
                <a:cs typeface="Helvetica Neue"/>
                <a:sym typeface="Helvetica Neue"/>
              </a:rPr>
              <a:t> at 6pm (for St Marys and Gaelscoil) and at 7pm (for St Michaels and Boardsmill). This meeting will help us to start making some preparations for the occasion.</a:t>
            </a:r>
            <a:endParaRPr sz="1100">
              <a:solidFill>
                <a:srgbClr val="222222"/>
              </a:solidFill>
              <a:highlight>
                <a:srgbClr val="FFFFFF"/>
              </a:highlight>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Times New Roman"/>
                <a:ea typeface="Times New Roman"/>
                <a:cs typeface="Times New Roman"/>
                <a:sym typeface="Times New Roman"/>
              </a:rPr>
              <a:t> </a:t>
            </a:r>
            <a:endParaRPr sz="1100">
              <a:solidFill>
                <a:srgbClr val="222222"/>
              </a:solidFill>
              <a:highlight>
                <a:srgbClr val="FFFFFF"/>
              </a:highlight>
              <a:latin typeface="Times New Roman"/>
              <a:ea typeface="Times New Roman"/>
              <a:cs typeface="Times New Roman"/>
              <a:sym typeface="Times New Roman"/>
            </a:endParaRPr>
          </a:p>
        </p:txBody>
      </p:sp>
      <p:cxnSp>
        <p:nvCxnSpPr>
          <p:cNvPr id="62" name="Google Shape;62;p1"/>
          <p:cNvCxnSpPr/>
          <p:nvPr/>
        </p:nvCxnSpPr>
        <p:spPr>
          <a:xfrm>
            <a:off x="4221200" y="7058650"/>
            <a:ext cx="3409500" cy="12300"/>
          </a:xfrm>
          <a:prstGeom prst="straightConnector1">
            <a:avLst/>
          </a:prstGeom>
          <a:noFill/>
          <a:ln cap="flat" cmpd="sng" w="9525">
            <a:solidFill>
              <a:schemeClr val="dk2"/>
            </a:solidFill>
            <a:prstDash val="solid"/>
            <a:round/>
            <a:headEnd len="sm" w="sm" type="none"/>
            <a:tailEnd len="sm" w="sm" type="none"/>
          </a:ln>
        </p:spPr>
      </p:cxnSp>
      <p:sp>
        <p:nvSpPr>
          <p:cNvPr id="63" name="Google Shape;63;p1"/>
          <p:cNvSpPr txBox="1"/>
          <p:nvPr/>
        </p:nvSpPr>
        <p:spPr>
          <a:xfrm>
            <a:off x="4276725" y="7545552"/>
            <a:ext cx="3313500" cy="17127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This week 6th classes will continue to work on their websites using HTML. I cannot reiterate how proud I am of them as this is not easy to do on the Chromeboxes.  Watch this space for the link to the websites in a few weeks time.  I am currently working on ‘listening skills’ with most of the classes - they are given instructions to follow and research to do on the internet.</a:t>
            </a:r>
            <a:endParaRPr sz="1100">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Debby Walsh</a:t>
            </a:r>
            <a:endParaRPr sz="1100">
              <a:solidFill>
                <a:schemeClr val="dk1"/>
              </a:solidFill>
              <a:latin typeface="Helvetica Neue"/>
              <a:ea typeface="Helvetica Neue"/>
              <a:cs typeface="Helvetica Neue"/>
              <a:sym typeface="Helvetica Neue"/>
            </a:endParaRPr>
          </a:p>
        </p:txBody>
      </p:sp>
      <p:sp>
        <p:nvSpPr>
          <p:cNvPr id="64" name="Google Shape;64;p1"/>
          <p:cNvSpPr/>
          <p:nvPr/>
        </p:nvSpPr>
        <p:spPr>
          <a:xfrm>
            <a:off x="4238975" y="4670650"/>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1"/>
          <p:cNvSpPr txBox="1"/>
          <p:nvPr/>
        </p:nvSpPr>
        <p:spPr>
          <a:xfrm>
            <a:off x="4259550" y="544477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2A4EA2"/>
              </a:solidFill>
              <a:latin typeface="Play"/>
              <a:ea typeface="Play"/>
              <a:cs typeface="Play"/>
              <a:sym typeface="Play"/>
            </a:endParaRPr>
          </a:p>
        </p:txBody>
      </p:sp>
      <p:sp>
        <p:nvSpPr>
          <p:cNvPr id="66" name="Google Shape;66;p1"/>
          <p:cNvSpPr txBox="1"/>
          <p:nvPr/>
        </p:nvSpPr>
        <p:spPr>
          <a:xfrm>
            <a:off x="4276725" y="3190875"/>
            <a:ext cx="3313500" cy="11811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222222"/>
                </a:solidFill>
                <a:highlight>
                  <a:srgbClr val="FFFFFF"/>
                </a:highlight>
                <a:latin typeface="Helvetica Neue"/>
                <a:ea typeface="Helvetica Neue"/>
                <a:cs typeface="Helvetica Neue"/>
                <a:sym typeface="Helvetica Neue"/>
              </a:rPr>
              <a:t>A meeting for all 6th class parents of children who wish to make their Confirmation next year will take place in Trim Parish Church </a:t>
            </a:r>
            <a:r>
              <a:rPr lang="en-IE" sz="1100">
                <a:solidFill>
                  <a:srgbClr val="222222"/>
                </a:solidFill>
                <a:highlight>
                  <a:srgbClr val="FFFFFF"/>
                </a:highlight>
                <a:latin typeface="Helvetica Neue"/>
                <a:ea typeface="Helvetica Neue"/>
                <a:cs typeface="Helvetica Neue"/>
                <a:sym typeface="Helvetica Neue"/>
              </a:rPr>
              <a:t>this evening, </a:t>
            </a:r>
            <a:r>
              <a:rPr b="0" i="0" lang="en-IE" sz="1100" u="none" cap="none" strike="noStrike">
                <a:solidFill>
                  <a:srgbClr val="222222"/>
                </a:solidFill>
                <a:highlight>
                  <a:srgbClr val="FFFFFF"/>
                </a:highlight>
                <a:latin typeface="Helvetica Neue"/>
                <a:ea typeface="Helvetica Neue"/>
                <a:cs typeface="Helvetica Neue"/>
                <a:sym typeface="Helvetica Neue"/>
              </a:rPr>
              <a:t> </a:t>
            </a:r>
            <a:r>
              <a:rPr b="1" i="0" lang="en-IE" sz="1100" u="sng" cap="none" strike="noStrike">
                <a:solidFill>
                  <a:srgbClr val="222222"/>
                </a:solidFill>
                <a:highlight>
                  <a:srgbClr val="FFFFFF"/>
                </a:highlight>
                <a:latin typeface="Helvetica Neue"/>
                <a:ea typeface="Helvetica Neue"/>
                <a:cs typeface="Helvetica Neue"/>
                <a:sym typeface="Helvetica Neue"/>
              </a:rPr>
              <a:t>Monday 13 November</a:t>
            </a:r>
            <a:r>
              <a:rPr b="0" i="0" lang="en-IE" sz="1100" u="none" cap="none" strike="noStrike">
                <a:solidFill>
                  <a:srgbClr val="222222"/>
                </a:solidFill>
                <a:highlight>
                  <a:srgbClr val="FFFFFF"/>
                </a:highlight>
                <a:latin typeface="Helvetica Neue"/>
                <a:ea typeface="Helvetica Neue"/>
                <a:cs typeface="Helvetica Neue"/>
                <a:sym typeface="Helvetica Neue"/>
              </a:rPr>
              <a:t> at 6pm.  Confirmation will take place on Friday 26 January and this meeting will help us with some final preparations for the occasion.</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200" u="none" cap="none" strike="noStrike">
                <a:solidFill>
                  <a:srgbClr val="888888"/>
                </a:solidFill>
                <a:highlight>
                  <a:srgbClr val="FFFFFF"/>
                </a:highlight>
                <a:latin typeface="Times New Roman"/>
                <a:ea typeface="Times New Roman"/>
                <a:cs typeface="Times New Roman"/>
                <a:sym typeface="Times New Roman"/>
              </a:rPr>
              <a:t> </a:t>
            </a:r>
            <a:endParaRPr b="0" i="0" sz="1200" u="none" cap="none" strike="noStrike">
              <a:solidFill>
                <a:srgbClr val="888888"/>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67" name="Google Shape;67;p1"/>
          <p:cNvPicPr preferRelativeResize="0"/>
          <p:nvPr/>
        </p:nvPicPr>
        <p:blipFill rotWithShape="1">
          <a:blip r:embed="rId5">
            <a:alphaModFix/>
          </a:blip>
          <a:srcRect b="0" l="0" r="0" t="0"/>
          <a:stretch/>
        </p:blipFill>
        <p:spPr>
          <a:xfrm>
            <a:off x="6940675" y="2438400"/>
            <a:ext cx="679775" cy="693724"/>
          </a:xfrm>
          <a:prstGeom prst="rect">
            <a:avLst/>
          </a:prstGeom>
          <a:noFill/>
          <a:ln>
            <a:noFill/>
          </a:ln>
        </p:spPr>
      </p:pic>
      <p:sp>
        <p:nvSpPr>
          <p:cNvPr id="68" name="Google Shape;68;p1"/>
          <p:cNvSpPr/>
          <p:nvPr/>
        </p:nvSpPr>
        <p:spPr>
          <a:xfrm>
            <a:off x="4230550" y="7153375"/>
            <a:ext cx="3312743" cy="36956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 name="Google Shape;69;p1"/>
          <p:cNvSpPr txBox="1"/>
          <p:nvPr/>
        </p:nvSpPr>
        <p:spPr>
          <a:xfrm>
            <a:off x="4202400" y="7175375"/>
            <a:ext cx="2174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DT News:</a:t>
            </a:r>
            <a:endParaRPr b="1" i="0" sz="1700" u="none" cap="none" strike="noStrike">
              <a:solidFill>
                <a:srgbClr val="2A4EA2"/>
              </a:solidFill>
              <a:latin typeface="Play"/>
              <a:ea typeface="Play"/>
              <a:cs typeface="Play"/>
              <a:sym typeface="Play"/>
            </a:endParaRPr>
          </a:p>
        </p:txBody>
      </p:sp>
      <p:sp>
        <p:nvSpPr>
          <p:cNvPr id="70" name="Google Shape;70;p1"/>
          <p:cNvSpPr txBox="1"/>
          <p:nvPr/>
        </p:nvSpPr>
        <p:spPr>
          <a:xfrm>
            <a:off x="4230175" y="4698350"/>
            <a:ext cx="3313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IE" sz="1600" u="none" cap="none" strike="noStrike">
                <a:solidFill>
                  <a:srgbClr val="2A4EA2"/>
                </a:solidFill>
                <a:latin typeface="Play"/>
                <a:ea typeface="Play"/>
                <a:cs typeface="Play"/>
                <a:sym typeface="Play"/>
              </a:rPr>
              <a:t>CO</a:t>
            </a:r>
            <a:r>
              <a:rPr b="1" lang="en-IE" sz="1600">
                <a:solidFill>
                  <a:srgbClr val="2A4EA2"/>
                </a:solidFill>
                <a:latin typeface="Play"/>
                <a:ea typeface="Play"/>
                <a:cs typeface="Play"/>
                <a:sym typeface="Play"/>
              </a:rPr>
              <a:t>MMUNION</a:t>
            </a:r>
            <a:r>
              <a:rPr b="1" i="0" lang="en-IE" sz="1600" u="none" cap="none" strike="noStrike">
                <a:solidFill>
                  <a:srgbClr val="2A4EA2"/>
                </a:solidFill>
                <a:latin typeface="Play"/>
                <a:ea typeface="Play"/>
                <a:cs typeface="Play"/>
                <a:sym typeface="Play"/>
              </a:rPr>
              <a:t> MESSAGE</a:t>
            </a:r>
            <a:endParaRPr b="1" i="0" sz="16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700"/>
              <a:buFont typeface="Arial"/>
              <a:buNone/>
            </a:pPr>
            <a:r>
              <a:rPr b="1" i="0" lang="en-IE" sz="1700" u="none" cap="none" strike="noStrike">
                <a:solidFill>
                  <a:srgbClr val="2A4EA2"/>
                </a:solidFill>
                <a:latin typeface="Play"/>
                <a:ea typeface="Play"/>
                <a:cs typeface="Play"/>
                <a:sym typeface="Play"/>
              </a:rPr>
              <a:t>For </a:t>
            </a:r>
            <a:r>
              <a:rPr b="1" lang="en-IE" sz="1700">
                <a:solidFill>
                  <a:srgbClr val="2A4EA2"/>
                </a:solidFill>
                <a:latin typeface="Play"/>
                <a:ea typeface="Play"/>
                <a:cs typeface="Play"/>
                <a:sym typeface="Play"/>
              </a:rPr>
              <a:t>2nd</a:t>
            </a:r>
            <a:r>
              <a:rPr b="1" i="0" lang="en-IE" sz="1700" u="none" cap="none" strike="noStrike">
                <a:solidFill>
                  <a:srgbClr val="2A4EA2"/>
                </a:solidFill>
                <a:latin typeface="Play"/>
                <a:ea typeface="Play"/>
                <a:cs typeface="Play"/>
                <a:sym typeface="Play"/>
              </a:rPr>
              <a:t> Class Parents</a:t>
            </a:r>
            <a:endParaRPr b="1" i="0" sz="1700" u="none" cap="none" strike="noStrike">
              <a:solidFill>
                <a:srgbClr val="2A4EA2"/>
              </a:solidFill>
              <a:latin typeface="Play"/>
              <a:ea typeface="Play"/>
              <a:cs typeface="Play"/>
              <a:sym typeface="Play"/>
            </a:endParaRPr>
          </a:p>
        </p:txBody>
      </p:sp>
      <p:pic>
        <p:nvPicPr>
          <p:cNvPr id="71" name="Google Shape;71;p1"/>
          <p:cNvPicPr preferRelativeResize="0"/>
          <p:nvPr/>
        </p:nvPicPr>
        <p:blipFill rotWithShape="1">
          <a:blip r:embed="rId5">
            <a:alphaModFix/>
          </a:blip>
          <a:srcRect b="0" l="0" r="0" t="0"/>
          <a:stretch/>
        </p:blipFill>
        <p:spPr>
          <a:xfrm>
            <a:off x="6940675" y="4680288"/>
            <a:ext cx="679775" cy="693724"/>
          </a:xfrm>
          <a:prstGeom prst="rect">
            <a:avLst/>
          </a:prstGeom>
          <a:noFill/>
          <a:ln>
            <a:noFill/>
          </a:ln>
        </p:spPr>
      </p:pic>
      <p:sp>
        <p:nvSpPr>
          <p:cNvPr id="72" name="Google Shape;72;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73" name="Google Shape;73;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Calibri"/>
              <a:ea typeface="Calibri"/>
              <a:cs typeface="Calibri"/>
              <a:sym typeface="Calibri"/>
            </a:endParaRPr>
          </a:p>
        </p:txBody>
      </p:sp>
      <p:sp>
        <p:nvSpPr>
          <p:cNvPr id="74" name="Google Shape;74;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E" sz="700">
                <a:solidFill>
                  <a:srgbClr val="0B5394"/>
                </a:solidFill>
                <a:latin typeface="Helvetica Neue"/>
                <a:ea typeface="Helvetica Neue"/>
                <a:cs typeface="Helvetica Neue"/>
                <a:sym typeface="Helvetica Neue"/>
              </a:rPr>
              <a:t>Fergal Kelly M.Ed</a:t>
            </a:r>
            <a:endParaRPr sz="700">
              <a:solidFill>
                <a:srgbClr val="0B5394"/>
              </a:solidFill>
              <a:latin typeface="Helvetica Neue"/>
              <a:ea typeface="Helvetica Neue"/>
              <a:cs typeface="Helvetica Neue"/>
              <a:sym typeface="Helvetica Neue"/>
            </a:endParaRPr>
          </a:p>
        </p:txBody>
      </p:sp>
      <p:cxnSp>
        <p:nvCxnSpPr>
          <p:cNvPr id="75" name="Google Shape;75;p1"/>
          <p:cNvCxnSpPr/>
          <p:nvPr/>
        </p:nvCxnSpPr>
        <p:spPr>
          <a:xfrm>
            <a:off x="284775" y="6677650"/>
            <a:ext cx="3409500" cy="123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nvSpPr>
        <p:spPr>
          <a:xfrm flipH="1">
            <a:off x="3939563" y="494759"/>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83" name="Google Shape;83;p2"/>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7" name="Google Shape;87;p2"/>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9" name="Google Shape;89;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90" name="Google Shape;90;p2"/>
          <p:cNvSpPr txBox="1"/>
          <p:nvPr/>
        </p:nvSpPr>
        <p:spPr>
          <a:xfrm>
            <a:off x="405575" y="654175"/>
            <a:ext cx="3579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lang="en-IE" sz="1800">
                <a:solidFill>
                  <a:srgbClr val="274E13"/>
                </a:solidFill>
                <a:latin typeface="Helvetica Neue"/>
                <a:ea typeface="Helvetica Neue"/>
                <a:cs typeface="Helvetica Neue"/>
                <a:sym typeface="Helvetica Neue"/>
              </a:rPr>
              <a:t>SCIENCE WEEK</a:t>
            </a:r>
            <a:endParaRPr b="1" i="0" sz="1800" u="none" cap="none" strike="noStrike">
              <a:solidFill>
                <a:srgbClr val="274E13"/>
              </a:solidFill>
              <a:latin typeface="Helvetica Neue"/>
              <a:ea typeface="Helvetica Neue"/>
              <a:cs typeface="Helvetica Neue"/>
              <a:sym typeface="Helvetica Neue"/>
            </a:endParaRPr>
          </a:p>
        </p:txBody>
      </p:sp>
      <p:sp>
        <p:nvSpPr>
          <p:cNvPr id="91" name="Google Shape;91;p2"/>
          <p:cNvSpPr txBox="1"/>
          <p:nvPr/>
        </p:nvSpPr>
        <p:spPr>
          <a:xfrm>
            <a:off x="4196050" y="1792725"/>
            <a:ext cx="3343500" cy="244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The girls football team narrowly missed out to a strong St Paul’s Ratoath team last Thursday in the Cumann na mBunscoil Division 1 Semi Final.</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It was an enthralling encounter, played in St Paul’s Navan, in horrendous conditions. The girls trailed by by 16 points at one stage, but clawed their way back to 2 points, narrowly missing out on a place in the final. </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The girls won their group, going unbeaten, winning 5 out of 5 matches- something the school has never done before!! </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The girls football will take a break for the winter, but many of them will be in action again in 2024 for the mini 7s, and before that, they will attempt to perform to as high a standard in the camogie. </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We have no doubt they will do the school proud again! Well done girls what a fantastic year!</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 players from the intermediate camogie team visited our school last Friday. They recently won the Meath intermediate county final beating a very strong Navan O'Mahony's team.  This win means they are now promoted to a senior camogie club which is a huge achievement for these young players and for the club overall.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We are extremely proud of this young team many of whom are past pupils of St. Mary's.  They are fantastic role models for the children in our school.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t/>
            </a:r>
            <a:endParaRPr i="0" sz="1100" u="none" cap="none" strike="noStrike">
              <a:solidFill>
                <a:schemeClr val="dk1"/>
              </a:solidFill>
              <a:highlight>
                <a:schemeClr val="lt1"/>
              </a:highlight>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92" name="Google Shape;92;p2"/>
          <p:cNvSpPr/>
          <p:nvPr/>
        </p:nvSpPr>
        <p:spPr>
          <a:xfrm>
            <a:off x="4166175" y="654177"/>
            <a:ext cx="3388995" cy="104936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2"/>
          <p:cNvSpPr txBox="1"/>
          <p:nvPr/>
        </p:nvSpPr>
        <p:spPr>
          <a:xfrm>
            <a:off x="4297675" y="724650"/>
            <a:ext cx="1703100" cy="84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IE" sz="2500" u="none" cap="none" strike="noStrike">
                <a:solidFill>
                  <a:srgbClr val="2A4EA2"/>
                </a:solidFill>
                <a:latin typeface="Play"/>
                <a:ea typeface="Play"/>
                <a:cs typeface="Play"/>
                <a:sym typeface="Play"/>
              </a:rPr>
              <a:t>SPORTS </a:t>
            </a:r>
            <a:endParaRPr b="1" i="0" sz="25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i="0" lang="en-IE" sz="2500" u="none" cap="none" strike="noStrike">
                <a:solidFill>
                  <a:srgbClr val="2A4EA2"/>
                </a:solidFill>
                <a:latin typeface="Play"/>
                <a:ea typeface="Play"/>
                <a:cs typeface="Play"/>
                <a:sym typeface="Play"/>
              </a:rPr>
              <a:t>NEWS</a:t>
            </a:r>
            <a:endParaRPr b="0" i="0" sz="2500" u="none" cap="none" strike="noStrike">
              <a:solidFill>
                <a:srgbClr val="000000"/>
              </a:solidFill>
              <a:latin typeface="Calibri"/>
              <a:ea typeface="Calibri"/>
              <a:cs typeface="Calibri"/>
              <a:sym typeface="Calibri"/>
            </a:endParaRPr>
          </a:p>
        </p:txBody>
      </p:sp>
      <p:sp>
        <p:nvSpPr>
          <p:cNvPr id="94" name="Google Shape;94;p2"/>
          <p:cNvSpPr txBox="1"/>
          <p:nvPr/>
        </p:nvSpPr>
        <p:spPr>
          <a:xfrm>
            <a:off x="266550" y="4555575"/>
            <a:ext cx="3536400" cy="22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IE" sz="2500">
                <a:solidFill>
                  <a:srgbClr val="274E13"/>
                </a:solidFill>
                <a:latin typeface="Helvetica Neue"/>
                <a:ea typeface="Helvetica Neue"/>
                <a:cs typeface="Helvetica Neue"/>
                <a:sym typeface="Helvetica Neue"/>
              </a:rPr>
              <a:t> </a:t>
            </a:r>
            <a:endParaRPr b="1" i="0" sz="2500" u="none" cap="none" strike="noStrike">
              <a:solidFill>
                <a:srgbClr val="274E13"/>
              </a:solidFill>
              <a:latin typeface="Helvetica Neue"/>
              <a:ea typeface="Helvetica Neue"/>
              <a:cs typeface="Helvetica Neue"/>
              <a:sym typeface="Helvetica Neue"/>
            </a:endParaRPr>
          </a:p>
        </p:txBody>
      </p:sp>
      <p:pic>
        <p:nvPicPr>
          <p:cNvPr id="95" name="Google Shape;95;p2"/>
          <p:cNvPicPr preferRelativeResize="0"/>
          <p:nvPr/>
        </p:nvPicPr>
        <p:blipFill rotWithShape="1">
          <a:blip r:embed="rId3">
            <a:alphaModFix/>
          </a:blip>
          <a:srcRect b="0" l="0" r="0" t="0"/>
          <a:stretch/>
        </p:blipFill>
        <p:spPr>
          <a:xfrm>
            <a:off x="5983575" y="654175"/>
            <a:ext cx="1571600" cy="1027700"/>
          </a:xfrm>
          <a:prstGeom prst="rect">
            <a:avLst/>
          </a:prstGeom>
          <a:noFill/>
          <a:ln>
            <a:noFill/>
          </a:ln>
        </p:spPr>
      </p:pic>
      <p:sp>
        <p:nvSpPr>
          <p:cNvPr id="96" name="Google Shape;96;p2"/>
          <p:cNvSpPr/>
          <p:nvPr/>
        </p:nvSpPr>
        <p:spPr>
          <a:xfrm>
            <a:off x="291300" y="4552500"/>
            <a:ext cx="3391834"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7" name="Google Shape;97;p2"/>
          <p:cNvPicPr preferRelativeResize="0"/>
          <p:nvPr/>
        </p:nvPicPr>
        <p:blipFill rotWithShape="1">
          <a:blip r:embed="rId4">
            <a:alphaModFix/>
          </a:blip>
          <a:srcRect b="32584" l="0" r="0" t="42801"/>
          <a:stretch/>
        </p:blipFill>
        <p:spPr>
          <a:xfrm>
            <a:off x="861800" y="8478450"/>
            <a:ext cx="2472999" cy="1319199"/>
          </a:xfrm>
          <a:prstGeom prst="rect">
            <a:avLst/>
          </a:prstGeom>
          <a:noFill/>
          <a:ln>
            <a:noFill/>
          </a:ln>
        </p:spPr>
      </p:pic>
      <p:pic>
        <p:nvPicPr>
          <p:cNvPr id="98" name="Google Shape;98;p2"/>
          <p:cNvPicPr preferRelativeResize="0"/>
          <p:nvPr/>
        </p:nvPicPr>
        <p:blipFill rotWithShape="1">
          <a:blip r:embed="rId5">
            <a:alphaModFix/>
          </a:blip>
          <a:srcRect b="0" l="7570" r="0" t="0"/>
          <a:stretch/>
        </p:blipFill>
        <p:spPr>
          <a:xfrm>
            <a:off x="1021800" y="7074600"/>
            <a:ext cx="2025899" cy="1319199"/>
          </a:xfrm>
          <a:prstGeom prst="rect">
            <a:avLst/>
          </a:prstGeom>
          <a:noFill/>
          <a:ln>
            <a:noFill/>
          </a:ln>
        </p:spPr>
      </p:pic>
      <p:pic>
        <p:nvPicPr>
          <p:cNvPr id="99" name="Google Shape;99;p2"/>
          <p:cNvPicPr preferRelativeResize="0"/>
          <p:nvPr/>
        </p:nvPicPr>
        <p:blipFill>
          <a:blip r:embed="rId6">
            <a:alphaModFix/>
          </a:blip>
          <a:stretch>
            <a:fillRect/>
          </a:stretch>
        </p:blipFill>
        <p:spPr>
          <a:xfrm>
            <a:off x="1273345" y="6105175"/>
            <a:ext cx="1427749" cy="905651"/>
          </a:xfrm>
          <a:prstGeom prst="rect">
            <a:avLst/>
          </a:prstGeom>
          <a:noFill/>
          <a:ln>
            <a:noFill/>
          </a:ln>
        </p:spPr>
      </p:pic>
      <p:sp>
        <p:nvSpPr>
          <p:cNvPr id="100" name="Google Shape;100;p2"/>
          <p:cNvSpPr txBox="1"/>
          <p:nvPr/>
        </p:nvSpPr>
        <p:spPr>
          <a:xfrm>
            <a:off x="294900" y="1171575"/>
            <a:ext cx="3536400" cy="325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This week is Science Week. There are many events organised regionally. Check out the following link for details: </a:t>
            </a:r>
            <a:r>
              <a:rPr lang="en-IE" sz="1100" u="sng">
                <a:solidFill>
                  <a:srgbClr val="1155CC"/>
                </a:solidFill>
                <a:latin typeface="Helvetica Neue"/>
                <a:ea typeface="Helvetica Neue"/>
                <a:cs typeface="Helvetica Neue"/>
                <a:sym typeface="Helvetica Neue"/>
                <a:hlinkClick r:id="rId7">
                  <a:extLst>
                    <a:ext uri="{A12FA001-AC4F-418D-AE19-62706E023703}">
                      <ahyp:hlinkClr val="tx"/>
                    </a:ext>
                  </a:extLst>
                </a:hlinkClick>
              </a:rPr>
              <a:t>https://www.sfi.ie/engagement/science-week/</a:t>
            </a:r>
            <a:endParaRPr sz="11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As well as Science sessions in Trim Library they are offering the following online events throughout the week.</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Videos are scheduled to be premiered on our social media accounts and YouTube channel at 1</a:t>
            </a:r>
            <a:r>
              <a:rPr lang="en-IE" sz="1100">
                <a:solidFill>
                  <a:srgbClr val="242424"/>
                </a:solidFill>
                <a:latin typeface="Helvetica Neue"/>
                <a:ea typeface="Helvetica Neue"/>
                <a:cs typeface="Helvetica Neue"/>
                <a:sym typeface="Helvetica Neue"/>
              </a:rPr>
              <a:t>0</a:t>
            </a:r>
            <a:r>
              <a:rPr lang="en-IE" sz="1100">
                <a:solidFill>
                  <a:schemeClr val="dk1"/>
                </a:solidFill>
                <a:latin typeface="Helvetica Neue"/>
                <a:ea typeface="Helvetica Neue"/>
                <a:cs typeface="Helvetica Neue"/>
                <a:sym typeface="Helvetica Neue"/>
              </a:rPr>
              <a:t>am, Monday - Saturday inclusive</a:t>
            </a:r>
            <a:r>
              <a:rPr lang="en-IE" sz="1100">
                <a:solidFill>
                  <a:srgbClr val="242424"/>
                </a:solidFill>
                <a:latin typeface="Helvetica Neue"/>
                <a:ea typeface="Helvetica Neue"/>
                <a:cs typeface="Helvetica Neue"/>
                <a:sym typeface="Helvetica Neue"/>
              </a:rPr>
              <a:t>.</a:t>
            </a:r>
            <a:endParaRPr sz="1100">
              <a:solidFill>
                <a:srgbClr val="242424"/>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These videos can also be viewed by clicking onto Meath Libraries Facebook page</a:t>
            </a:r>
            <a:r>
              <a:rPr lang="en-IE" sz="1100">
                <a:solidFill>
                  <a:srgbClr val="242424"/>
                </a:solidFill>
                <a:latin typeface="Helvetica Neue"/>
                <a:ea typeface="Helvetica Neue"/>
                <a:cs typeface="Helvetica Neue"/>
                <a:sym typeface="Helvetica Neue"/>
              </a:rPr>
              <a:t> or visiting the Meath library YouTube page: </a:t>
            </a:r>
            <a:r>
              <a:rPr lang="en-IE" sz="1100" u="sng">
                <a:solidFill>
                  <a:srgbClr val="0563C1"/>
                </a:solidFill>
                <a:latin typeface="Helvetica Neue"/>
                <a:ea typeface="Helvetica Neue"/>
                <a:cs typeface="Helvetica Neue"/>
                <a:sym typeface="Helvetica Neue"/>
                <a:hlinkClick r:id="rId8">
                  <a:extLst>
                    <a:ext uri="{A12FA001-AC4F-418D-AE19-62706E023703}">
                      <ahyp:hlinkClr val="tx"/>
                    </a:ext>
                  </a:extLst>
                </a:hlinkClick>
              </a:rPr>
              <a:t>https://www.youtube.com/@meathcountylibrary1602</a:t>
            </a:r>
            <a:endParaRPr sz="1100" u="sng">
              <a:solidFill>
                <a:srgbClr val="0563C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IE" sz="1100">
                <a:solidFill>
                  <a:srgbClr val="242424"/>
                </a:solidFill>
                <a:latin typeface="Helvetica Neue"/>
                <a:ea typeface="Helvetica Neue"/>
                <a:cs typeface="Helvetica Neue"/>
                <a:sym typeface="Helvetica Neue"/>
              </a:rPr>
              <a:t> </a:t>
            </a:r>
            <a:endParaRPr sz="1100">
              <a:solidFill>
                <a:srgbClr val="242424"/>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t/>
            </a:r>
            <a:endParaRPr sz="1100">
              <a:solidFill>
                <a:srgbClr val="FF0000"/>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01" name="Google Shape;101;p2"/>
          <p:cNvSpPr txBox="1"/>
          <p:nvPr/>
        </p:nvSpPr>
        <p:spPr>
          <a:xfrm>
            <a:off x="359863" y="4610100"/>
            <a:ext cx="3254700" cy="143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600"/>
              </a:spcBef>
              <a:spcAft>
                <a:spcPts val="0"/>
              </a:spcAft>
              <a:buNone/>
            </a:pPr>
            <a:r>
              <a:rPr b="1" lang="en-IE" sz="1800">
                <a:solidFill>
                  <a:srgbClr val="0C343D"/>
                </a:solidFill>
                <a:highlight>
                  <a:schemeClr val="lt1"/>
                </a:highlight>
                <a:latin typeface="Play"/>
                <a:ea typeface="Play"/>
                <a:cs typeface="Play"/>
                <a:sym typeface="Play"/>
              </a:rPr>
              <a:t>PLEASE NOTE:</a:t>
            </a:r>
            <a:endParaRPr b="1" sz="1800">
              <a:solidFill>
                <a:srgbClr val="0C343D"/>
              </a:solidFill>
              <a:highlight>
                <a:schemeClr val="lt1"/>
              </a:highlight>
              <a:latin typeface="Play"/>
              <a:ea typeface="Play"/>
              <a:cs typeface="Play"/>
              <a:sym typeface="Play"/>
            </a:endParaRPr>
          </a:p>
          <a:p>
            <a:pPr indent="0" lvl="0" marL="0" rtl="0" algn="just">
              <a:lnSpc>
                <a:spcPct val="115000"/>
              </a:lnSpc>
              <a:spcBef>
                <a:spcPts val="1600"/>
              </a:spcBef>
              <a:spcAft>
                <a:spcPts val="0"/>
              </a:spcAft>
              <a:buClr>
                <a:schemeClr val="dk1"/>
              </a:buClr>
              <a:buSzPts val="1100"/>
              <a:buFont typeface="Arial"/>
              <a:buNone/>
            </a:pPr>
            <a:r>
              <a:rPr lang="en-IE" sz="1100">
                <a:solidFill>
                  <a:srgbClr val="222222"/>
                </a:solidFill>
                <a:highlight>
                  <a:schemeClr val="lt1"/>
                </a:highlight>
                <a:latin typeface="Helvetica Neue"/>
                <a:ea typeface="Helvetica Neue"/>
                <a:cs typeface="Helvetica Neue"/>
                <a:sym typeface="Helvetica Neue"/>
              </a:rPr>
              <a:t>Flu Vaccination which was scheduled for today 13th November was cancelled due to weather. New dates to be determined.</a:t>
            </a:r>
            <a:endParaRPr sz="1100">
              <a:solidFill>
                <a:srgbClr val="222222"/>
              </a:solidFill>
              <a:highlight>
                <a:schemeClr val="lt1"/>
              </a:highlight>
              <a:latin typeface="Helvetica Neue"/>
              <a:ea typeface="Helvetica Neue"/>
              <a:cs typeface="Helvetica Neue"/>
              <a:sym typeface="Helvetica Neue"/>
            </a:endParaRPr>
          </a:p>
          <a:p>
            <a:pPr indent="0" lvl="0" marL="0" rtl="0" algn="l">
              <a:spcBef>
                <a:spcPts val="1600"/>
              </a:spcBef>
              <a:spcAft>
                <a:spcPts val="0"/>
              </a:spcAft>
              <a:buNone/>
            </a:pPr>
            <a:r>
              <a:t/>
            </a:r>
            <a:endParaRPr sz="1800">
              <a:latin typeface="Calibri"/>
              <a:ea typeface="Calibri"/>
              <a:cs typeface="Calibri"/>
              <a:sym typeface="Calibri"/>
            </a:endParaRPr>
          </a:p>
        </p:txBody>
      </p:sp>
      <p:sp>
        <p:nvSpPr>
          <p:cNvPr id="102" name="Google Shape;102;p2"/>
          <p:cNvSpPr/>
          <p:nvPr/>
        </p:nvSpPr>
        <p:spPr>
          <a:xfrm>
            <a:off x="4077750" y="6524175"/>
            <a:ext cx="3391834"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2"/>
          <p:cNvSpPr/>
          <p:nvPr/>
        </p:nvSpPr>
        <p:spPr>
          <a:xfrm>
            <a:off x="421213" y="5924100"/>
            <a:ext cx="3391834"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9a83b59f77_0_11"/>
          <p:cNvSpPr/>
          <p:nvPr/>
        </p:nvSpPr>
        <p:spPr>
          <a:xfrm flipH="1">
            <a:off x="3939563" y="494759"/>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g29a83b59f77_0_11"/>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11" name="Google Shape;111;g29a83b59f77_0_11"/>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9a83b59f77_0_11"/>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9a83b59f77_0_11"/>
          <p:cNvSpPr txBox="1"/>
          <p:nvPr/>
        </p:nvSpPr>
        <p:spPr>
          <a:xfrm>
            <a:off x="310225" y="7363358"/>
            <a:ext cx="3536400" cy="18882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100"/>
              <a:buFont typeface="Arial"/>
              <a:buNone/>
            </a:pPr>
            <a:r>
              <a:rPr i="0" lang="en-IE" sz="1100" u="none" cap="none" strike="noStrike">
                <a:solidFill>
                  <a:schemeClr val="dk1"/>
                </a:solidFill>
                <a:latin typeface="Helvetica Neue"/>
                <a:ea typeface="Helvetica Neue"/>
                <a:cs typeface="Helvetica Neue"/>
                <a:sym typeface="Helvetica Neue"/>
              </a:rPr>
              <a:t>Our </a:t>
            </a:r>
            <a:r>
              <a:rPr i="1" lang="en-IE" sz="1100" u="none" cap="none" strike="noStrike">
                <a:solidFill>
                  <a:schemeClr val="dk1"/>
                </a:solidFill>
                <a:latin typeface="Helvetica Neue"/>
                <a:ea typeface="Helvetica Neue"/>
                <a:cs typeface="Helvetica Neue"/>
                <a:sym typeface="Helvetica Neue"/>
              </a:rPr>
              <a:t>Annual Admittance Notice </a:t>
            </a:r>
            <a:r>
              <a:rPr i="0" lang="en-IE" sz="1100" u="none" cap="none" strike="noStrike">
                <a:solidFill>
                  <a:schemeClr val="dk1"/>
                </a:solidFill>
                <a:latin typeface="Helvetica Neue"/>
                <a:ea typeface="Helvetica Neue"/>
                <a:cs typeface="Helvetica Neue"/>
                <a:sym typeface="Helvetica Neue"/>
              </a:rPr>
              <a:t>has been updated on our website. It lists the various dates associated with enrolling new pupils in our school. Please </a:t>
            </a:r>
            <a:r>
              <a:rPr i="0" lang="en-IE" sz="1100" u="sng" cap="none" strike="noStrike">
                <a:solidFill>
                  <a:schemeClr val="dk1"/>
                </a:solidFill>
                <a:latin typeface="Helvetica Neue"/>
                <a:ea typeface="Helvetica Neue"/>
                <a:cs typeface="Helvetica Neue"/>
                <a:sym typeface="Helvetica Neue"/>
                <a:hlinkClick r:id="rId3">
                  <a:extLst>
                    <a:ext uri="{A12FA001-AC4F-418D-AE19-62706E023703}">
                      <ahyp:hlinkClr val="tx"/>
                    </a:ext>
                  </a:extLst>
                </a:hlinkClick>
              </a:rPr>
              <a:t>click here</a:t>
            </a:r>
            <a:r>
              <a:rPr i="0" lang="en-IE" sz="1100" u="none" cap="none" strike="noStrike">
                <a:solidFill>
                  <a:schemeClr val="dk1"/>
                </a:solidFill>
                <a:latin typeface="Helvetica Neue"/>
                <a:ea typeface="Helvetica Neue"/>
                <a:cs typeface="Helvetica Neue"/>
                <a:sym typeface="Helvetica Neue"/>
              </a:rPr>
              <a:t> to download an application for enrolment form. </a:t>
            </a:r>
            <a:endParaRPr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rPr i="0" lang="en-IE" sz="1100" u="none" cap="none" strike="noStrike">
                <a:solidFill>
                  <a:schemeClr val="dk1"/>
                </a:solidFill>
                <a:latin typeface="Helvetica Neue"/>
                <a:ea typeface="Helvetica Neue"/>
                <a:cs typeface="Helvetica Neue"/>
                <a:sym typeface="Helvetica Neue"/>
              </a:rPr>
              <a:t>Completed forms together with a birth certificate can be returned to the office. For more information </a:t>
            </a:r>
            <a:r>
              <a:rPr lang="en-IE" sz="1100">
                <a:solidFill>
                  <a:schemeClr val="dk1"/>
                </a:solidFill>
                <a:latin typeface="Helvetica Neue"/>
                <a:ea typeface="Helvetica Neue"/>
                <a:cs typeface="Helvetica Neue"/>
                <a:sym typeface="Helvetica Neue"/>
              </a:rPr>
              <a:t>p</a:t>
            </a:r>
            <a:r>
              <a:rPr i="0" lang="en-IE" sz="1100" u="none" cap="none" strike="noStrike">
                <a:solidFill>
                  <a:schemeClr val="dk1"/>
                </a:solidFill>
                <a:latin typeface="Helvetica Neue"/>
                <a:ea typeface="Helvetica Neue"/>
                <a:cs typeface="Helvetica Neue"/>
                <a:sym typeface="Helvetica Neue"/>
              </a:rPr>
              <a:t>lease phone the office at </a:t>
            </a:r>
            <a:r>
              <a:rPr lang="en-IE" sz="1100">
                <a:solidFill>
                  <a:schemeClr val="dk1"/>
                </a:solidFill>
                <a:latin typeface="Helvetica Neue"/>
                <a:ea typeface="Helvetica Neue"/>
                <a:cs typeface="Helvetica Neue"/>
                <a:sym typeface="Helvetica Neue"/>
              </a:rPr>
              <a:t>0469431919.</a:t>
            </a:r>
            <a:r>
              <a:rPr i="0" lang="en-IE" sz="1100" u="none" cap="none" strike="noStrike">
                <a:solidFill>
                  <a:schemeClr val="dk1"/>
                </a:solidFill>
                <a:latin typeface="Helvetica Neue"/>
                <a:ea typeface="Helvetica Neue"/>
                <a:cs typeface="Helvetica Neue"/>
                <a:sym typeface="Helvetica Neue"/>
              </a:rPr>
              <a:t> </a:t>
            </a:r>
            <a:endParaRPr i="0" sz="1100" u="none" cap="none" strike="noStrike">
              <a:solidFill>
                <a:schemeClr val="dk1"/>
              </a:solidFill>
              <a:latin typeface="Helvetica Neue"/>
              <a:ea typeface="Helvetica Neue"/>
              <a:cs typeface="Helvetica Neue"/>
              <a:sym typeface="Helvetica Neue"/>
            </a:endParaRPr>
          </a:p>
        </p:txBody>
      </p:sp>
      <p:pic>
        <p:nvPicPr>
          <p:cNvPr descr="A clock and pencils on a table&#10;&#10;Description automatically generated" id="114" name="Google Shape;114;g29a83b59f77_0_11"/>
          <p:cNvPicPr preferRelativeResize="0"/>
          <p:nvPr/>
        </p:nvPicPr>
        <p:blipFill rotWithShape="1">
          <a:blip r:embed="rId4">
            <a:alphaModFix/>
          </a:blip>
          <a:srcRect b="3551" l="0" r="0" t="11889"/>
          <a:stretch/>
        </p:blipFill>
        <p:spPr>
          <a:xfrm>
            <a:off x="315775" y="6141950"/>
            <a:ext cx="3450300" cy="912100"/>
          </a:xfrm>
          <a:prstGeom prst="rect">
            <a:avLst/>
          </a:prstGeom>
          <a:noFill/>
          <a:ln>
            <a:noFill/>
          </a:ln>
        </p:spPr>
      </p:pic>
      <p:sp>
        <p:nvSpPr>
          <p:cNvPr id="115" name="Google Shape;115;g29a83b59f77_0_11"/>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9a83b59f77_0_11"/>
          <p:cNvSpPr txBox="1"/>
          <p:nvPr/>
        </p:nvSpPr>
        <p:spPr>
          <a:xfrm>
            <a:off x="4336498" y="44689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7" name="Google Shape;117;g29a83b59f77_0_11"/>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9a83b59f77_0_11"/>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9" name="Google Shape;119;g29a83b59f77_0_11"/>
          <p:cNvSpPr txBox="1"/>
          <p:nvPr/>
        </p:nvSpPr>
        <p:spPr>
          <a:xfrm>
            <a:off x="4432575" y="6700123"/>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120" name="Google Shape;120;g29a83b59f77_0_11"/>
          <p:cNvSpPr txBox="1"/>
          <p:nvPr/>
        </p:nvSpPr>
        <p:spPr>
          <a:xfrm>
            <a:off x="310225" y="1077000"/>
            <a:ext cx="3536400" cy="2301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b="1" lang="en-IE" sz="1100">
                <a:solidFill>
                  <a:srgbClr val="222222"/>
                </a:solidFill>
                <a:latin typeface="Helvetica Neue"/>
                <a:ea typeface="Helvetica Neue"/>
                <a:cs typeface="Helvetica Neue"/>
                <a:sym typeface="Helvetica Neue"/>
              </a:rPr>
              <a:t>Parent Teacher Meetings</a:t>
            </a:r>
            <a:r>
              <a:rPr lang="en-IE" sz="1100">
                <a:solidFill>
                  <a:srgbClr val="222222"/>
                </a:solidFill>
                <a:latin typeface="Helvetica Neue"/>
                <a:ea typeface="Helvetica Neue"/>
                <a:cs typeface="Helvetica Neue"/>
                <a:sym typeface="Helvetica Neue"/>
              </a:rPr>
              <a:t> take place this Tuesday and Thursday. </a:t>
            </a:r>
            <a:r>
              <a:rPr lang="en-IE" sz="1100">
                <a:solidFill>
                  <a:schemeClr val="dk1"/>
                </a:solidFill>
                <a:latin typeface="Helvetica Neue"/>
                <a:ea typeface="Helvetica Neue"/>
                <a:cs typeface="Helvetica Neue"/>
                <a:sym typeface="Helvetica Neue"/>
              </a:rPr>
              <a:t> Please be mindful that our aim is always to promote respectful, dignified dialogue and communication between staff and parents/guardians. Please note, that to be fair to all, meetings need to finish at the prescribed time. If further discussion is required, a separate meeting can be arranged. Meetings may not be recorded and you are asked to switch off or mute your phone. Thank you. We hope that it will be a positive and productive meeting for all.</a:t>
            </a:r>
            <a:endParaRPr sz="1100">
              <a:solidFill>
                <a:schemeClr val="dk1"/>
              </a:solidFill>
              <a:latin typeface="Helvetica Neue"/>
              <a:ea typeface="Helvetica Neue"/>
              <a:cs typeface="Helvetica Neue"/>
              <a:sym typeface="Helvetica Neue"/>
            </a:endParaRPr>
          </a:p>
        </p:txBody>
      </p:sp>
      <p:sp>
        <p:nvSpPr>
          <p:cNvPr id="121" name="Google Shape;121;g29a83b59f77_0_11"/>
          <p:cNvSpPr txBox="1"/>
          <p:nvPr/>
        </p:nvSpPr>
        <p:spPr>
          <a:xfrm>
            <a:off x="262600" y="634275"/>
            <a:ext cx="3579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lang="en-IE" sz="1800">
                <a:solidFill>
                  <a:srgbClr val="274E13"/>
                </a:solidFill>
                <a:latin typeface="Helvetica Neue"/>
                <a:ea typeface="Helvetica Neue"/>
                <a:cs typeface="Helvetica Neue"/>
                <a:sym typeface="Helvetica Neue"/>
              </a:rPr>
              <a:t>PARENT TEACHER MEETINGS</a:t>
            </a:r>
            <a:endParaRPr b="1" i="0" sz="1800" u="none" cap="none" strike="noStrike">
              <a:solidFill>
                <a:srgbClr val="274E13"/>
              </a:solidFill>
              <a:latin typeface="Helvetica Neue"/>
              <a:ea typeface="Helvetica Neue"/>
              <a:cs typeface="Helvetica Neue"/>
              <a:sym typeface="Helvetica Neue"/>
            </a:endParaRPr>
          </a:p>
        </p:txBody>
      </p:sp>
      <p:sp>
        <p:nvSpPr>
          <p:cNvPr id="122" name="Google Shape;122;g29a83b59f77_0_11"/>
          <p:cNvSpPr/>
          <p:nvPr/>
        </p:nvSpPr>
        <p:spPr>
          <a:xfrm>
            <a:off x="4166175" y="654575"/>
            <a:ext cx="3448302" cy="5018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g29a83b59f77_0_11"/>
          <p:cNvSpPr txBox="1"/>
          <p:nvPr/>
        </p:nvSpPr>
        <p:spPr>
          <a:xfrm>
            <a:off x="266550" y="4555575"/>
            <a:ext cx="3536400" cy="151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Clr>
                <a:schemeClr val="dk1"/>
              </a:buClr>
              <a:buSzPts val="1100"/>
              <a:buFont typeface="Arial"/>
              <a:buNone/>
            </a:pPr>
            <a:r>
              <a:rPr b="1" lang="en-IE" sz="1100">
                <a:solidFill>
                  <a:schemeClr val="dk1"/>
                </a:solidFill>
                <a:highlight>
                  <a:srgbClr val="FFFFFF"/>
                </a:highlight>
                <a:latin typeface="Helvetica Neue"/>
                <a:ea typeface="Helvetica Neue"/>
                <a:cs typeface="Helvetica Neue"/>
                <a:sym typeface="Helvetica Neue"/>
              </a:rPr>
              <a:t>Súgradh, Spraoi, Siamsa and Sonas Christmas Annuals:  </a:t>
            </a:r>
            <a:r>
              <a:rPr lang="en-IE" sz="1100">
                <a:solidFill>
                  <a:schemeClr val="dk1"/>
                </a:solidFill>
                <a:highlight>
                  <a:srgbClr val="FFFFFF"/>
                </a:highlight>
                <a:latin typeface="Helvetica Neue"/>
                <a:ea typeface="Helvetica Neue"/>
                <a:cs typeface="Helvetica Neue"/>
                <a:sym typeface="Helvetica Neue"/>
              </a:rPr>
              <a:t>Orders for the Christmas Annuals this year will be online. We are sending the link today.  The cost of the Annual is €4.50.  All orders must be placed by Friday 24th November.  Annuals will be given out on Thursday 30th November.</a:t>
            </a:r>
            <a:endParaRPr sz="1100">
              <a:solidFill>
                <a:schemeClr val="dk1"/>
              </a:solidFill>
              <a:highlight>
                <a:srgbClr val="FFFFFF"/>
              </a:highlight>
              <a:latin typeface="Helvetica Neue"/>
              <a:ea typeface="Helvetica Neue"/>
              <a:cs typeface="Helvetica Neue"/>
              <a:sym typeface="Helvetica Neue"/>
            </a:endParaRPr>
          </a:p>
        </p:txBody>
      </p:sp>
      <p:sp>
        <p:nvSpPr>
          <p:cNvPr id="124" name="Google Shape;124;g29a83b59f77_0_11"/>
          <p:cNvSpPr/>
          <p:nvPr/>
        </p:nvSpPr>
        <p:spPr>
          <a:xfrm>
            <a:off x="336875" y="3396700"/>
            <a:ext cx="3391834"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g29a83b59f77_0_11"/>
          <p:cNvSpPr/>
          <p:nvPr/>
        </p:nvSpPr>
        <p:spPr>
          <a:xfrm>
            <a:off x="396025" y="3621400"/>
            <a:ext cx="3312743" cy="677528"/>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700"/>
              <a:buFont typeface="Arial"/>
              <a:buNone/>
            </a:pPr>
            <a:r>
              <a:t/>
            </a:r>
            <a:endParaRPr b="1" sz="1700">
              <a:solidFill>
                <a:srgbClr val="2A4EA2"/>
              </a:solidFill>
              <a:latin typeface="Play"/>
              <a:ea typeface="Play"/>
              <a:cs typeface="Play"/>
              <a:sym typeface="Play"/>
            </a:endParaRPr>
          </a:p>
        </p:txBody>
      </p:sp>
      <p:pic>
        <p:nvPicPr>
          <p:cNvPr id="126" name="Google Shape;126;g29a83b59f77_0_11"/>
          <p:cNvPicPr preferRelativeResize="0"/>
          <p:nvPr/>
        </p:nvPicPr>
        <p:blipFill>
          <a:blip r:embed="rId5">
            <a:alphaModFix/>
          </a:blip>
          <a:stretch>
            <a:fillRect/>
          </a:stretch>
        </p:blipFill>
        <p:spPr>
          <a:xfrm>
            <a:off x="3125900" y="3621400"/>
            <a:ext cx="614652" cy="614675"/>
          </a:xfrm>
          <a:prstGeom prst="rect">
            <a:avLst/>
          </a:prstGeom>
          <a:noFill/>
          <a:ln>
            <a:noFill/>
          </a:ln>
        </p:spPr>
      </p:pic>
      <p:sp>
        <p:nvSpPr>
          <p:cNvPr id="127" name="Google Shape;127;g29a83b59f77_0_11"/>
          <p:cNvSpPr txBox="1"/>
          <p:nvPr/>
        </p:nvSpPr>
        <p:spPr>
          <a:xfrm>
            <a:off x="396025" y="3705650"/>
            <a:ext cx="2871000" cy="52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lang="en-IE" sz="1800">
                <a:solidFill>
                  <a:schemeClr val="dk2"/>
                </a:solidFill>
                <a:latin typeface="Play"/>
                <a:ea typeface="Play"/>
                <a:cs typeface="Play"/>
                <a:sym typeface="Play"/>
              </a:rPr>
              <a:t>Christmas Annuals 2023</a:t>
            </a:r>
            <a:endParaRPr b="1" i="0" sz="1800" u="none" cap="none" strike="noStrike">
              <a:solidFill>
                <a:schemeClr val="dk2"/>
              </a:solidFill>
              <a:latin typeface="Play"/>
              <a:ea typeface="Play"/>
              <a:cs typeface="Play"/>
              <a:sym typeface="Play"/>
            </a:endParaRPr>
          </a:p>
        </p:txBody>
      </p:sp>
      <p:sp>
        <p:nvSpPr>
          <p:cNvPr id="128" name="Google Shape;128;g29a83b59f77_0_11"/>
          <p:cNvSpPr txBox="1"/>
          <p:nvPr/>
        </p:nvSpPr>
        <p:spPr>
          <a:xfrm>
            <a:off x="4162425" y="647700"/>
            <a:ext cx="37242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500"/>
              <a:buFont typeface="Arial"/>
              <a:buNone/>
            </a:pPr>
            <a:r>
              <a:rPr b="1" lang="en-IE" sz="1800">
                <a:solidFill>
                  <a:srgbClr val="274E13"/>
                </a:solidFill>
                <a:latin typeface="Helvetica Neue"/>
                <a:ea typeface="Helvetica Neue"/>
                <a:cs typeface="Helvetica Neue"/>
                <a:sym typeface="Helvetica Neue"/>
              </a:rPr>
              <a:t>CREDIT UNION MONEY CLUB</a:t>
            </a:r>
            <a:endParaRPr b="1" sz="1800">
              <a:solidFill>
                <a:srgbClr val="274E13"/>
              </a:solidFill>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129" name="Google Shape;129;g29a83b59f77_0_11"/>
          <p:cNvPicPr preferRelativeResize="0"/>
          <p:nvPr/>
        </p:nvPicPr>
        <p:blipFill rotWithShape="1">
          <a:blip r:embed="rId6">
            <a:alphaModFix/>
          </a:blip>
          <a:srcRect b="79170" l="16495" r="63915" t="3725"/>
          <a:stretch/>
        </p:blipFill>
        <p:spPr>
          <a:xfrm>
            <a:off x="6546899" y="2980225"/>
            <a:ext cx="836927" cy="725425"/>
          </a:xfrm>
          <a:prstGeom prst="rect">
            <a:avLst/>
          </a:prstGeom>
          <a:noFill/>
          <a:ln>
            <a:noFill/>
          </a:ln>
        </p:spPr>
      </p:pic>
      <p:sp>
        <p:nvSpPr>
          <p:cNvPr id="130" name="Google Shape;130;g29a83b59f77_0_11"/>
          <p:cNvSpPr txBox="1"/>
          <p:nvPr/>
        </p:nvSpPr>
        <p:spPr>
          <a:xfrm>
            <a:off x="4108000" y="1232850"/>
            <a:ext cx="3450300" cy="2885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We have some excellent news to share.  Our School's Money Club has just received an All Ireland Credit Union Award for Best Social Impact Award.  A massive "Thank You" to all parents and teachers involved.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222222"/>
                </a:solidFill>
                <a:highlight>
                  <a:srgbClr val="FFFFFF"/>
                </a:highlight>
                <a:latin typeface="Helvetica Neue"/>
                <a:ea typeface="Helvetica Neue"/>
                <a:cs typeface="Helvetica Neue"/>
                <a:sym typeface="Helvetica Neue"/>
              </a:rPr>
              <a:t>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Please note that the next Money Club date will be tomo</a:t>
            </a:r>
            <a:r>
              <a:rPr lang="en-IE" sz="1100">
                <a:solidFill>
                  <a:schemeClr val="dk1"/>
                </a:solidFill>
                <a:highlight>
                  <a:srgbClr val="FFFFFF"/>
                </a:highlight>
                <a:latin typeface="Helvetica Neue"/>
                <a:ea typeface="Helvetica Neue"/>
                <a:cs typeface="Helvetica Neue"/>
                <a:sym typeface="Helvetica Neue"/>
              </a:rPr>
              <a:t>rrow, </a:t>
            </a:r>
            <a:r>
              <a:rPr b="0" i="0" lang="en-IE" sz="1100" u="none" cap="none" strike="noStrike">
                <a:solidFill>
                  <a:schemeClr val="dk1"/>
                </a:solidFill>
                <a:highlight>
                  <a:srgbClr val="FFFFFF"/>
                </a:highlight>
                <a:latin typeface="Helvetica Neue"/>
                <a:ea typeface="Helvetica Neue"/>
                <a:cs typeface="Helvetica Neue"/>
                <a:sym typeface="Helvetica Neue"/>
              </a:rPr>
              <a:t>Tuesday the </a:t>
            </a:r>
            <a:r>
              <a:rPr b="1" i="0" lang="en-IE" sz="1100" u="none" cap="none" strike="noStrike">
                <a:solidFill>
                  <a:schemeClr val="dk1"/>
                </a:solidFill>
                <a:highlight>
                  <a:srgbClr val="FFFFFF"/>
                </a:highlight>
                <a:latin typeface="Helvetica Neue"/>
                <a:ea typeface="Helvetica Neue"/>
                <a:cs typeface="Helvetica Neue"/>
                <a:sym typeface="Helvetica Neue"/>
              </a:rPr>
              <a:t>14th of November @ 12.15am</a:t>
            </a:r>
            <a:r>
              <a:rPr b="0" i="0" lang="en-IE" sz="1100" u="none" cap="none" strike="noStrike">
                <a:solidFill>
                  <a:schemeClr val="dk1"/>
                </a:solidFill>
                <a:highlight>
                  <a:srgbClr val="FFFFFF"/>
                </a:highlight>
                <a:latin typeface="Helvetica Neue"/>
                <a:ea typeface="Helvetica Neue"/>
                <a:cs typeface="Helvetica Neue"/>
                <a:sym typeface="Helvetica Neue"/>
              </a:rPr>
              <a:t> .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To know more about the Money Club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membership, please call into Trim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Credit Union branch.</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 </a:t>
            </a:r>
            <a:endParaRPr b="0" i="0" sz="1100" u="none" cap="none" strike="noStrike">
              <a:solidFill>
                <a:schemeClr val="dk1"/>
              </a:solidFill>
              <a:highlight>
                <a:srgbClr val="FFFFFF"/>
              </a:highlight>
              <a:latin typeface="Helvetica Neue"/>
              <a:ea typeface="Helvetica Neue"/>
              <a:cs typeface="Helvetica Neue"/>
              <a:sym typeface="Helvetica Neue"/>
            </a:endParaRPr>
          </a:p>
        </p:txBody>
      </p:sp>
      <p:pic>
        <p:nvPicPr>
          <p:cNvPr id="131" name="Google Shape;131;g29a83b59f77_0_11"/>
          <p:cNvPicPr preferRelativeResize="0"/>
          <p:nvPr/>
        </p:nvPicPr>
        <p:blipFill>
          <a:blip r:embed="rId7">
            <a:alphaModFix/>
          </a:blip>
          <a:stretch>
            <a:fillRect/>
          </a:stretch>
        </p:blipFill>
        <p:spPr>
          <a:xfrm>
            <a:off x="5214250" y="4110575"/>
            <a:ext cx="1444905" cy="1049375"/>
          </a:xfrm>
          <a:prstGeom prst="rect">
            <a:avLst/>
          </a:prstGeom>
          <a:noFill/>
          <a:ln>
            <a:noFill/>
          </a:ln>
        </p:spPr>
      </p:pic>
      <p:sp>
        <p:nvSpPr>
          <p:cNvPr id="132" name="Google Shape;132;g29a83b59f77_0_11"/>
          <p:cNvSpPr txBox="1"/>
          <p:nvPr/>
        </p:nvSpPr>
        <p:spPr>
          <a:xfrm>
            <a:off x="4158675" y="5162100"/>
            <a:ext cx="3391800" cy="3493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Rainbows provides peer group support for children experiencing grief and loss as a result of bereavement or parental separation. Rainbows is a listening service only. Rainbows is not a counselling service. Attending the nine week programme provides children with an opportunity to meet with other children of a similar age and loss experience. If we have sufficient numbers, the weekly programme will begin in November. It takes place after school from 2.50pm -3.45pm for nine weeks with two trained staff members who facilitate the sessions. Participants must be in 1st – 6 th class and min. age 7 years. (There are no rainbows sessions available for Junior and Senior Infants at the present time)</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Further questions or queries please contact the school co-ordinator Fiona O’Brien.</a:t>
            </a:r>
            <a:endParaRPr sz="1100">
              <a:solidFill>
                <a:schemeClr val="dk1"/>
              </a:solidFill>
              <a:latin typeface="Helvetica Neue"/>
              <a:ea typeface="Helvetica Neue"/>
              <a:cs typeface="Helvetica Neue"/>
              <a:sym typeface="Helvetica Neue"/>
            </a:endParaRPr>
          </a:p>
        </p:txBody>
      </p:sp>
      <p:cxnSp>
        <p:nvCxnSpPr>
          <p:cNvPr id="133" name="Google Shape;133;g29a83b59f77_0_11"/>
          <p:cNvCxnSpPr/>
          <p:nvPr/>
        </p:nvCxnSpPr>
        <p:spPr>
          <a:xfrm>
            <a:off x="336175" y="6022263"/>
            <a:ext cx="3409500" cy="12300"/>
          </a:xfrm>
          <a:prstGeom prst="straightConnector1">
            <a:avLst/>
          </a:prstGeom>
          <a:noFill/>
          <a:ln cap="flat" cmpd="sng" w="9525">
            <a:solidFill>
              <a:schemeClr val="dk2"/>
            </a:solidFill>
            <a:prstDash val="solid"/>
            <a:round/>
            <a:headEnd len="sm" w="sm" type="none"/>
            <a:tailEnd len="sm" w="sm" type="none"/>
          </a:ln>
        </p:spPr>
      </p:cxnSp>
      <p:cxnSp>
        <p:nvCxnSpPr>
          <p:cNvPr id="134" name="Google Shape;134;g29a83b59f77_0_11"/>
          <p:cNvCxnSpPr/>
          <p:nvPr/>
        </p:nvCxnSpPr>
        <p:spPr>
          <a:xfrm>
            <a:off x="4152525" y="4038163"/>
            <a:ext cx="3409500" cy="123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p:nvPr/>
        </p:nvSpPr>
        <p:spPr>
          <a:xfrm>
            <a:off x="519114" y="3531502"/>
            <a:ext cx="6861473" cy="70875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1" name="Google Shape;141;p4"/>
          <p:cNvSpPr/>
          <p:nvPr/>
        </p:nvSpPr>
        <p:spPr>
          <a:xfrm>
            <a:off x="1661650" y="783375"/>
            <a:ext cx="592226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a:t>
            </a:r>
            <a:r>
              <a:rPr b="1" lang="en-IE" sz="1100">
                <a:solidFill>
                  <a:srgbClr val="7F7F7F"/>
                </a:solidFill>
                <a:latin typeface="Helvetica Neue"/>
                <a:ea typeface="Helvetica Neue"/>
                <a:cs typeface="Helvetica Neue"/>
                <a:sym typeface="Helvetica Neue"/>
              </a:rPr>
              <a:t>FINISHED FOR 2023. </a:t>
            </a:r>
            <a:r>
              <a:rPr lang="en-IE" sz="1100">
                <a:solidFill>
                  <a:srgbClr val="7F7F7F"/>
                </a:solidFill>
                <a:latin typeface="Helvetica Neue"/>
                <a:ea typeface="Helvetica Neue"/>
                <a:cs typeface="Helvetica Neue"/>
                <a:sym typeface="Helvetica Neue"/>
              </a:rPr>
              <a:t>Will restart after Christmas break</a:t>
            </a:r>
            <a:endParaRPr sz="1100">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a:t>
            </a:r>
            <a:r>
              <a:rPr lang="en-IE" sz="1100">
                <a:solidFill>
                  <a:srgbClr val="7F7F7F"/>
                </a:solidFill>
                <a:latin typeface="Helvetica Neue"/>
                <a:ea typeface="Helvetica Neue"/>
                <a:cs typeface="Helvetica Neue"/>
                <a:sym typeface="Helvetica Neue"/>
              </a:rPr>
              <a:t>Mini 7s game this Wednesday 12nn in Dunderry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THE YEAR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42" name="Google Shape;142;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43" name="Google Shape;143;p4"/>
          <p:cNvSpPr txBox="1"/>
          <p:nvPr/>
        </p:nvSpPr>
        <p:spPr>
          <a:xfrm>
            <a:off x="637658" y="3571777"/>
            <a:ext cx="6497100" cy="877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0" i="0" lang="en-IE" sz="1100" u="none" cap="none" strike="noStrike">
                <a:solidFill>
                  <a:srgbClr val="7F7F7F"/>
                </a:solidFill>
                <a:latin typeface="Helvetica Neue"/>
                <a:ea typeface="Helvetica Neue"/>
                <a:cs typeface="Helvetica Neue"/>
                <a:sym typeface="Helvetica Neue"/>
              </a:rPr>
              <a:t> T</a:t>
            </a:r>
            <a:r>
              <a:rPr lang="en-IE" sz="1100">
                <a:solidFill>
                  <a:srgbClr val="7F7F7F"/>
                </a:solidFill>
                <a:latin typeface="Helvetica Neue"/>
                <a:ea typeface="Helvetica Neue"/>
                <a:cs typeface="Helvetica Neue"/>
                <a:sym typeface="Helvetica Neue"/>
              </a:rPr>
              <a:t>á na duilleoga ag titim ( The leaves are falling)</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0" i="0" lang="en-IE" sz="1100" u="none" cap="none" strike="noStrike">
                <a:solidFill>
                  <a:srgbClr val="7F7F7F"/>
                </a:solidFill>
                <a:latin typeface="Helvetica Neue"/>
                <a:ea typeface="Helvetica Neue"/>
                <a:cs typeface="Helvetica Neue"/>
                <a:sym typeface="Helvetica Neue"/>
              </a:rPr>
              <a:t>Is glas iad na cnoic i bhfad uainn! (Far away hills are</a:t>
            </a:r>
            <a:r>
              <a:rPr lang="en-IE" sz="1100">
                <a:solidFill>
                  <a:srgbClr val="7F7F7F"/>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green)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0" i="0" sz="1200" u="none" cap="none" strike="noStrike">
              <a:solidFill>
                <a:srgbClr val="2A4EA2"/>
              </a:solidFill>
              <a:latin typeface="Play"/>
              <a:ea typeface="Play"/>
              <a:cs typeface="Play"/>
              <a:sym typeface="Play"/>
            </a:endParaRPr>
          </a:p>
        </p:txBody>
      </p:sp>
      <p:sp>
        <p:nvSpPr>
          <p:cNvPr id="144" name="Google Shape;144;p4"/>
          <p:cNvSpPr txBox="1"/>
          <p:nvPr/>
        </p:nvSpPr>
        <p:spPr>
          <a:xfrm>
            <a:off x="425650" y="4572000"/>
            <a:ext cx="4396500" cy="501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IE" sz="1200" u="none" cap="none" strike="noStrike">
                <a:solidFill>
                  <a:srgbClr val="38761D"/>
                </a:solidFill>
                <a:highlight>
                  <a:srgbClr val="FFFFFF"/>
                </a:highlight>
              </a:rPr>
              <a:t>November Green News</a:t>
            </a:r>
            <a:endParaRPr b="1" i="0" sz="1200" u="none" cap="none" strike="noStrike">
              <a:solidFill>
                <a:srgbClr val="38761D"/>
              </a:solidFill>
              <a:highlight>
                <a:srgbClr val="FFFFFF"/>
              </a:highlight>
            </a:endParaRPr>
          </a:p>
          <a:p>
            <a:pPr indent="0" lvl="0" marL="0" marR="0" rtl="0" algn="l">
              <a:lnSpc>
                <a:spcPct val="115000"/>
              </a:lnSpc>
              <a:spcBef>
                <a:spcPts val="0"/>
              </a:spcBef>
              <a:spcAft>
                <a:spcPts val="0"/>
              </a:spcAft>
              <a:buClr>
                <a:schemeClr val="dk1"/>
              </a:buClr>
              <a:buSzPts val="1100"/>
              <a:buFont typeface="Arial"/>
              <a:buNone/>
            </a:pPr>
            <a:r>
              <a:t/>
            </a:r>
            <a:endParaRPr b="1" sz="11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b="1" lang="en-IE" sz="1100">
                <a:solidFill>
                  <a:schemeClr val="dk1"/>
                </a:solidFill>
                <a:latin typeface="Helvetica Neue"/>
                <a:ea typeface="Helvetica Neue"/>
                <a:cs typeface="Helvetica Neue"/>
                <a:sym typeface="Helvetica Neue"/>
              </a:rPr>
              <a:t>Our Green Flag theme is </a:t>
            </a:r>
            <a:r>
              <a:rPr b="1" i="1" lang="en-IE" sz="1100">
                <a:solidFill>
                  <a:schemeClr val="dk1"/>
                </a:solidFill>
                <a:latin typeface="Helvetica Neue"/>
                <a:ea typeface="Helvetica Neue"/>
                <a:cs typeface="Helvetica Neue"/>
                <a:sym typeface="Helvetica Neue"/>
              </a:rPr>
              <a:t>Global Citizenship - Travel</a:t>
            </a:r>
            <a:r>
              <a:rPr b="1" lang="en-IE" sz="1100">
                <a:solidFill>
                  <a:schemeClr val="dk1"/>
                </a:solidFill>
                <a:latin typeface="Helvetica Neue"/>
                <a:ea typeface="Helvetica Neue"/>
                <a:cs typeface="Helvetica Neue"/>
                <a:sym typeface="Helvetica Neue"/>
              </a:rPr>
              <a:t>.</a:t>
            </a:r>
            <a:endParaRPr b="1" sz="1100">
              <a:solidFill>
                <a:schemeClr val="dk1"/>
              </a:solidFill>
              <a:highlight>
                <a:srgbClr val="FFFFFF"/>
              </a:highlight>
            </a:endParaRPr>
          </a:p>
          <a:p>
            <a:pPr indent="0" lvl="0" marL="0" marR="0" rtl="0" algn="l">
              <a:lnSpc>
                <a:spcPct val="115000"/>
              </a:lnSpc>
              <a:spcBef>
                <a:spcPts val="800"/>
              </a:spcBef>
              <a:spcAft>
                <a:spcPts val="0"/>
              </a:spcAft>
              <a:buClr>
                <a:schemeClr val="dk1"/>
              </a:buClr>
              <a:buSzPts val="1100"/>
              <a:buFont typeface="Arial"/>
              <a:buNone/>
            </a:pPr>
            <a:r>
              <a:rPr b="0" i="0" lang="en-IE" sz="1000" u="none" cap="none" strike="noStrike">
                <a:solidFill>
                  <a:srgbClr val="38761D"/>
                </a:solidFill>
                <a:highlight>
                  <a:srgbClr val="FFFFFF"/>
                </a:highlight>
                <a:latin typeface="Arial"/>
                <a:ea typeface="Arial"/>
                <a:cs typeface="Arial"/>
                <a:sym typeface="Arial"/>
              </a:rPr>
              <a:t>WOW </a:t>
            </a:r>
            <a:r>
              <a:rPr b="0" i="0" lang="en-IE" sz="1000" u="none" cap="none" strike="noStrike">
                <a:solidFill>
                  <a:schemeClr val="dk1"/>
                </a:solidFill>
                <a:highlight>
                  <a:srgbClr val="FFFFFF"/>
                </a:highlight>
                <a:latin typeface="Arial"/>
                <a:ea typeface="Arial"/>
                <a:cs typeface="Arial"/>
                <a:sym typeface="Arial"/>
              </a:rPr>
              <a:t>continues this Wednesday as the weather promises to be a lot calmer. Meet at Gullivers at 8:50am Thank you Mr Carmody and Ms Mallon who keep this initiative. Any parents who would like to park and walk up with the St Mary’s group are welcome to do so. The children are fresher as they start the school day after their little walk up to school and  the more people who </a:t>
            </a:r>
            <a:r>
              <a:rPr lang="en-IE" sz="1000">
                <a:solidFill>
                  <a:schemeClr val="dk1"/>
                </a:solidFill>
                <a:highlight>
                  <a:srgbClr val="FFFFFF"/>
                </a:highlight>
              </a:rPr>
              <a:t>participate in WOW the less </a:t>
            </a:r>
            <a:r>
              <a:rPr b="0" i="0" lang="en-IE" sz="1000" u="none" cap="none" strike="noStrike">
                <a:solidFill>
                  <a:schemeClr val="dk1"/>
                </a:solidFill>
                <a:highlight>
                  <a:srgbClr val="FFFFFF"/>
                </a:highlight>
                <a:latin typeface="Arial"/>
                <a:ea typeface="Arial"/>
                <a:cs typeface="Arial"/>
                <a:sym typeface="Arial"/>
              </a:rPr>
              <a:t>traffic around the school drop off area. </a:t>
            </a:r>
            <a:r>
              <a:rPr lang="en-IE" sz="1100">
                <a:solidFill>
                  <a:schemeClr val="dk1"/>
                </a:solidFill>
                <a:latin typeface="Helvetica Neue"/>
                <a:ea typeface="Helvetica Neue"/>
                <a:cs typeface="Helvetica Neue"/>
                <a:sym typeface="Helvetica Neue"/>
              </a:rPr>
              <a:t>Let’s walk, cycle and scoot more to reduce carbon emissions and keep our air clean.</a:t>
            </a:r>
            <a:endParaRPr>
              <a:solidFill>
                <a:schemeClr val="dk1"/>
              </a:solidFill>
            </a:endParaRPr>
          </a:p>
          <a:p>
            <a:pPr indent="0" lvl="0" marL="0" marR="0" rtl="0" algn="l">
              <a:lnSpc>
                <a:spcPct val="115000"/>
              </a:lnSpc>
              <a:spcBef>
                <a:spcPts val="800"/>
              </a:spcBef>
              <a:spcAft>
                <a:spcPts val="0"/>
              </a:spcAft>
              <a:buClr>
                <a:schemeClr val="dk1"/>
              </a:buClr>
              <a:buSzPts val="1100"/>
              <a:buFont typeface="Arial"/>
              <a:buNone/>
            </a:pPr>
            <a:r>
              <a:t/>
            </a:r>
            <a:endParaRPr sz="1000">
              <a:solidFill>
                <a:srgbClr val="58595B"/>
              </a:solidFill>
              <a:highlight>
                <a:srgbClr val="FFFFFF"/>
              </a:highlight>
            </a:endParaRPr>
          </a:p>
          <a:p>
            <a:pPr indent="0" lvl="0" marL="0" marR="0" rtl="0" algn="l">
              <a:lnSpc>
                <a:spcPct val="115000"/>
              </a:lnSpc>
              <a:spcBef>
                <a:spcPts val="800"/>
              </a:spcBef>
              <a:spcAft>
                <a:spcPts val="0"/>
              </a:spcAft>
              <a:buClr>
                <a:schemeClr val="dk1"/>
              </a:buClr>
              <a:buSzPts val="1100"/>
              <a:buFont typeface="Arial"/>
              <a:buNone/>
            </a:pPr>
            <a:r>
              <a:rPr b="0" i="0" lang="en-IE" sz="1000" u="none" cap="none" strike="noStrike">
                <a:solidFill>
                  <a:srgbClr val="38761D"/>
                </a:solidFill>
                <a:highlight>
                  <a:srgbClr val="FFFFFF"/>
                </a:highlight>
                <a:latin typeface="Arial"/>
                <a:ea typeface="Arial"/>
                <a:cs typeface="Arial"/>
                <a:sym typeface="Arial"/>
              </a:rPr>
              <a:t>The Walking Bus </a:t>
            </a:r>
            <a:r>
              <a:rPr b="0" i="0" lang="en-IE" sz="1000" u="none" cap="none" strike="noStrike">
                <a:solidFill>
                  <a:schemeClr val="dk1"/>
                </a:solidFill>
                <a:highlight>
                  <a:srgbClr val="FFFFFF"/>
                </a:highlight>
                <a:latin typeface="Arial"/>
                <a:ea typeface="Arial"/>
                <a:cs typeface="Arial"/>
                <a:sym typeface="Arial"/>
              </a:rPr>
              <a:t>has been going really well from the Gallops! Well done all. Perhaps this week if the weather allows, the ‘Bus’ will depart from the car park up on the Athboy Road. Any volunteers who are available, please let the school know asap.</a:t>
            </a:r>
            <a:endParaRPr b="0" i="0" sz="10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rPr b="0" i="0" lang="en-IE" sz="1000" u="none" cap="none" strike="noStrike">
                <a:solidFill>
                  <a:schemeClr val="dk1"/>
                </a:solidFill>
                <a:highlight>
                  <a:srgbClr val="FFFFFF"/>
                </a:highlight>
                <a:latin typeface="Arial"/>
                <a:ea typeface="Arial"/>
                <a:cs typeface="Arial"/>
                <a:sym typeface="Arial"/>
              </a:rPr>
              <a:t>Mr Hegarty the Travel Officer will take the Green Flag committee for a Travel audit and a walkability survey. </a:t>
            </a:r>
            <a:r>
              <a:rPr lang="en-IE" sz="1000">
                <a:solidFill>
                  <a:schemeClr val="dk1"/>
                </a:solidFill>
                <a:highlight>
                  <a:srgbClr val="FFFFFF"/>
                </a:highlight>
              </a:rPr>
              <a:t>T</a:t>
            </a:r>
            <a:r>
              <a:rPr b="0" i="0" lang="en-IE" sz="1000" u="none" cap="none" strike="noStrike">
                <a:solidFill>
                  <a:schemeClr val="dk1"/>
                </a:solidFill>
                <a:highlight>
                  <a:srgbClr val="FFFFFF"/>
                </a:highlight>
                <a:latin typeface="Arial"/>
                <a:ea typeface="Arial"/>
                <a:cs typeface="Arial"/>
                <a:sym typeface="Arial"/>
              </a:rPr>
              <a:t>his week. He will conduct other workshops during the term. We are very fortunate to have the support of an Taisce as we carry out our Green Flag initiatives. </a:t>
            </a:r>
            <a:endParaRPr b="0" i="0" sz="10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rPr b="0" i="0" lang="en-IE" sz="1000" u="none" cap="none" strike="noStrike">
                <a:solidFill>
                  <a:schemeClr val="dk1"/>
                </a:solidFill>
                <a:highlight>
                  <a:srgbClr val="FFFFFF"/>
                </a:highlight>
                <a:latin typeface="Arial"/>
                <a:ea typeface="Arial"/>
                <a:cs typeface="Arial"/>
                <a:sym typeface="Arial"/>
              </a:rPr>
              <a:t>Recycling continues at St Mary’s. We accept small plastic bottles, batteries, cardboard, toilet rolls and postage stamps. Lots of charities benefit from our recycling. </a:t>
            </a:r>
            <a:endParaRPr b="0" i="0" sz="10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800"/>
              </a:spcBef>
              <a:spcAft>
                <a:spcPts val="800"/>
              </a:spcAft>
              <a:buClr>
                <a:schemeClr val="dk1"/>
              </a:buClr>
              <a:buSzPts val="1100"/>
              <a:buFont typeface="Arial"/>
              <a:buNone/>
            </a:pPr>
            <a:r>
              <a:t/>
            </a:r>
            <a:endParaRPr b="0" i="0" sz="1000" u="none" cap="none" strike="noStrike">
              <a:solidFill>
                <a:schemeClr val="dk1"/>
              </a:solidFill>
              <a:highlight>
                <a:srgbClr val="FFFFFF"/>
              </a:highlight>
              <a:latin typeface="Arial"/>
              <a:ea typeface="Arial"/>
              <a:cs typeface="Arial"/>
              <a:sym typeface="Arial"/>
            </a:endParaRPr>
          </a:p>
        </p:txBody>
      </p:sp>
      <p:grpSp>
        <p:nvGrpSpPr>
          <p:cNvPr id="145" name="Google Shape;145;p4"/>
          <p:cNvGrpSpPr/>
          <p:nvPr/>
        </p:nvGrpSpPr>
        <p:grpSpPr>
          <a:xfrm>
            <a:off x="5074377" y="3962400"/>
            <a:ext cx="2448230" cy="2435142"/>
            <a:chOff x="353149" y="4948970"/>
            <a:chExt cx="2448230" cy="2435142"/>
          </a:xfrm>
        </p:grpSpPr>
        <p:pic>
          <p:nvPicPr>
            <p:cNvPr descr="A green and blue circles and lines&#10;&#10;Description automatically generated" id="146" name="Google Shape;146;p4"/>
            <p:cNvPicPr preferRelativeResize="0"/>
            <p:nvPr/>
          </p:nvPicPr>
          <p:blipFill rotWithShape="1">
            <a:blip r:embed="rId4">
              <a:alphaModFix/>
            </a:blip>
            <a:srcRect b="0" l="0" r="0" t="0"/>
            <a:stretch/>
          </p:blipFill>
          <p:spPr>
            <a:xfrm>
              <a:off x="353149" y="4948970"/>
              <a:ext cx="2448230" cy="2435142"/>
            </a:xfrm>
            <a:prstGeom prst="rect">
              <a:avLst/>
            </a:prstGeom>
            <a:noFill/>
            <a:ln>
              <a:noFill/>
            </a:ln>
          </p:spPr>
        </p:pic>
        <p:sp>
          <p:nvSpPr>
            <p:cNvPr id="147" name="Google Shape;147;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48" name="Google Shape;148;p4"/>
          <p:cNvSpPr txBox="1"/>
          <p:nvPr/>
        </p:nvSpPr>
        <p:spPr>
          <a:xfrm>
            <a:off x="5302975" y="6501625"/>
            <a:ext cx="208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92D050"/>
              </a:buClr>
              <a:buSzPts val="1400"/>
              <a:buFont typeface="Helvetica Neue"/>
              <a:buNone/>
            </a:pPr>
            <a:r>
              <a:rPr b="1" i="0" lang="en-IE" sz="2400" u="none" cap="none" strike="noStrike">
                <a:solidFill>
                  <a:srgbClr val="92D050"/>
                </a:solidFill>
                <a:latin typeface="Helvetica Neue"/>
                <a:ea typeface="Helvetica Neue"/>
                <a:cs typeface="Helvetica Neue"/>
                <a:sym typeface="Helvetica Neue"/>
              </a:rPr>
              <a:t>Remember green is cool </a:t>
            </a:r>
            <a:endParaRPr b="1" i="0" sz="2400" u="none" cap="none" strike="noStrike">
              <a:solidFill>
                <a:srgbClr val="92D05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92D050"/>
              </a:buClr>
              <a:buSzPts val="1400"/>
              <a:buFont typeface="Helvetica Neue"/>
              <a:buNone/>
            </a:pPr>
            <a:r>
              <a:rPr b="1" lang="en-IE" sz="2400">
                <a:solidFill>
                  <a:srgbClr val="92D050"/>
                </a:solidFill>
                <a:latin typeface="Helvetica Neue"/>
                <a:ea typeface="Helvetica Neue"/>
                <a:cs typeface="Helvetica Neue"/>
                <a:sym typeface="Helvetica Neue"/>
              </a:rPr>
              <a:t>a</a:t>
            </a:r>
            <a:r>
              <a:rPr b="1" i="0" lang="en-IE" sz="2400" u="none" cap="none" strike="noStrike">
                <a:solidFill>
                  <a:srgbClr val="92D050"/>
                </a:solidFill>
                <a:latin typeface="Helvetica Neue"/>
                <a:ea typeface="Helvetica Neue"/>
                <a:cs typeface="Helvetica Neue"/>
                <a:sym typeface="Helvetica Neue"/>
              </a:rPr>
              <a:t>t</a:t>
            </a:r>
            <a:r>
              <a:rPr b="1" lang="en-IE" sz="2400">
                <a:solidFill>
                  <a:srgbClr val="92D050"/>
                </a:solidFill>
                <a:latin typeface="Helvetica Neue"/>
                <a:ea typeface="Helvetica Neue"/>
                <a:cs typeface="Helvetica Neue"/>
                <a:sym typeface="Helvetica Neue"/>
              </a:rPr>
              <a:t> </a:t>
            </a:r>
            <a:r>
              <a:rPr b="1" i="0" lang="en-IE" sz="2400" u="none" cap="none" strike="noStrike">
                <a:solidFill>
                  <a:srgbClr val="92D050"/>
                </a:solidFill>
                <a:latin typeface="Helvetica Neue"/>
                <a:ea typeface="Helvetica Neue"/>
                <a:cs typeface="Helvetica Neue"/>
                <a:sym typeface="Helvetica Neue"/>
              </a:rPr>
              <a:t>ho</a:t>
            </a:r>
            <a:r>
              <a:rPr b="1" lang="en-IE" sz="2400">
                <a:solidFill>
                  <a:srgbClr val="92D050"/>
                </a:solidFill>
                <a:latin typeface="Helvetica Neue"/>
                <a:ea typeface="Helvetica Neue"/>
                <a:cs typeface="Helvetica Neue"/>
                <a:sym typeface="Helvetica Neue"/>
              </a:rPr>
              <a:t>me </a:t>
            </a:r>
            <a:r>
              <a:rPr b="1" i="0" lang="en-IE" sz="2400" u="none" cap="none" strike="noStrike">
                <a:solidFill>
                  <a:srgbClr val="92D050"/>
                </a:solidFill>
                <a:latin typeface="Helvetica Neue"/>
                <a:ea typeface="Helvetica Neue"/>
                <a:cs typeface="Helvetica Neue"/>
                <a:sym typeface="Helvetica Neue"/>
              </a:rPr>
              <a:t>and at school!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54" name="Google Shape;154;p5"/>
          <p:cNvSpPr txBox="1"/>
          <p:nvPr/>
        </p:nvSpPr>
        <p:spPr>
          <a:xfrm>
            <a:off x="457199" y="534030"/>
            <a:ext cx="53340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1" lang="en-IE" sz="1200">
                <a:solidFill>
                  <a:schemeClr val="dk1"/>
                </a:solidFill>
                <a:latin typeface="Helvetica Neue"/>
                <a:ea typeface="Helvetica Neue"/>
                <a:cs typeface="Helvetica Neue"/>
                <a:sym typeface="Helvetica Neue"/>
              </a:rPr>
              <a:t>Have a look at the 17 Global goals. We really need to make progress in Ireland. This video presents them well. </a:t>
            </a:r>
            <a:endParaRPr b="1" sz="1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lang="en-IE" sz="1300" u="sng">
                <a:solidFill>
                  <a:schemeClr val="hlink"/>
                </a:solidFill>
                <a:latin typeface="Helvetica Neue"/>
                <a:ea typeface="Helvetica Neue"/>
                <a:cs typeface="Helvetica Neue"/>
                <a:sym typeface="Helvetica Neue"/>
                <a:hlinkClick r:id="rId3"/>
              </a:rPr>
              <a:t>https://greenschoolsireland.org/green-schools-stay-home-global-citizenship/</a:t>
            </a:r>
            <a:endParaRPr sz="13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p:txBody>
      </p:sp>
      <p:pic>
        <p:nvPicPr>
          <p:cNvPr descr="A colorful square with icons&#10;&#10;Description automatically generated with medium confidence" id="155" name="Google Shape;155;p5"/>
          <p:cNvPicPr preferRelativeResize="0"/>
          <p:nvPr/>
        </p:nvPicPr>
        <p:blipFill rotWithShape="1">
          <a:blip r:embed="rId4">
            <a:alphaModFix/>
          </a:blip>
          <a:srcRect b="7571" l="5615" r="0" t="19695"/>
          <a:stretch/>
        </p:blipFill>
        <p:spPr>
          <a:xfrm>
            <a:off x="457199" y="4174500"/>
            <a:ext cx="7336154" cy="3657599"/>
          </a:xfrm>
          <a:prstGeom prst="rect">
            <a:avLst/>
          </a:prstGeom>
          <a:noFill/>
          <a:ln>
            <a:noFill/>
          </a:ln>
        </p:spPr>
      </p:pic>
      <p:pic>
        <p:nvPicPr>
          <p:cNvPr descr="A cartoon of a child with a speech bubble&#10;&#10;Description automatically generated" id="156" name="Google Shape;156;p5"/>
          <p:cNvPicPr preferRelativeResize="0"/>
          <p:nvPr/>
        </p:nvPicPr>
        <p:blipFill rotWithShape="1">
          <a:blip r:embed="rId5">
            <a:alphaModFix/>
          </a:blip>
          <a:srcRect b="0" l="0" r="0" t="0"/>
          <a:stretch/>
        </p:blipFill>
        <p:spPr>
          <a:xfrm>
            <a:off x="5748528" y="409957"/>
            <a:ext cx="1607820" cy="3237405"/>
          </a:xfrm>
          <a:prstGeom prst="rect">
            <a:avLst/>
          </a:prstGeom>
          <a:noFill/>
          <a:ln>
            <a:noFill/>
          </a:ln>
        </p:spPr>
      </p:pic>
      <p:sp>
        <p:nvSpPr>
          <p:cNvPr id="157" name="Google Shape;157;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WOW</a:t>
            </a:r>
            <a:endParaRPr b="0" i="0" sz="1400" u="none" cap="none" strike="noStrike">
              <a:solidFill>
                <a:srgbClr val="000000"/>
              </a:solidFill>
              <a:latin typeface="Arial"/>
              <a:ea typeface="Arial"/>
              <a:cs typeface="Arial"/>
              <a:sym typeface="Arial"/>
            </a:endParaRPr>
          </a:p>
        </p:txBody>
      </p:sp>
      <p:pic>
        <p:nvPicPr>
          <p:cNvPr descr="A group of kids walking&#10;&#10;Description automatically generated" id="158" name="Google Shape;158;p5"/>
          <p:cNvPicPr preferRelativeResize="0"/>
          <p:nvPr/>
        </p:nvPicPr>
        <p:blipFill rotWithShape="1">
          <a:blip r:embed="rId6">
            <a:alphaModFix/>
          </a:blip>
          <a:srcRect b="0" l="19005" r="4489" t="0"/>
          <a:stretch/>
        </p:blipFill>
        <p:spPr>
          <a:xfrm>
            <a:off x="457200" y="7097187"/>
            <a:ext cx="6703003" cy="25326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64" name="Google Shape;164;p6"/>
          <p:cNvSpPr/>
          <p:nvPr/>
        </p:nvSpPr>
        <p:spPr>
          <a:xfrm>
            <a:off x="480875" y="53340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65" name="Google Shape;165;p6"/>
          <p:cNvPicPr preferRelativeResize="0"/>
          <p:nvPr/>
        </p:nvPicPr>
        <p:blipFill rotWithShape="1">
          <a:blip r:embed="rId3">
            <a:alphaModFix/>
          </a:blip>
          <a:srcRect b="0" l="0" r="0" t="0"/>
          <a:stretch/>
        </p:blipFill>
        <p:spPr>
          <a:xfrm>
            <a:off x="1165375" y="647377"/>
            <a:ext cx="5880025" cy="1325350"/>
          </a:xfrm>
          <a:prstGeom prst="rect">
            <a:avLst/>
          </a:prstGeom>
          <a:noFill/>
          <a:ln>
            <a:noFill/>
          </a:ln>
        </p:spPr>
      </p:pic>
      <p:sp>
        <p:nvSpPr>
          <p:cNvPr id="166" name="Google Shape;166;p6"/>
          <p:cNvSpPr txBox="1"/>
          <p:nvPr/>
        </p:nvSpPr>
        <p:spPr>
          <a:xfrm>
            <a:off x="379350" y="4949047"/>
            <a:ext cx="350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67" name="Google Shape;167;p6"/>
          <p:cNvSpPr txBox="1"/>
          <p:nvPr/>
        </p:nvSpPr>
        <p:spPr>
          <a:xfrm>
            <a:off x="4018500" y="2052550"/>
            <a:ext cx="3300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t/>
            </a:r>
            <a:endParaRPr b="0" i="0" sz="1200" u="none" cap="none" strike="noStrike">
              <a:solidFill>
                <a:srgbClr val="FF0000"/>
              </a:solidFill>
              <a:latin typeface="Play"/>
              <a:ea typeface="Play"/>
              <a:cs typeface="Play"/>
              <a:sym typeface="Play"/>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68" name="Google Shape;168;p6"/>
          <p:cNvSpPr txBox="1"/>
          <p:nvPr/>
        </p:nvSpPr>
        <p:spPr>
          <a:xfrm>
            <a:off x="274728" y="9168050"/>
            <a:ext cx="292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sp>
        <p:nvSpPr>
          <p:cNvPr id="169" name="Google Shape;169;p6"/>
          <p:cNvSpPr txBox="1"/>
          <p:nvPr/>
        </p:nvSpPr>
        <p:spPr>
          <a:xfrm>
            <a:off x="480875" y="2214250"/>
            <a:ext cx="3151800" cy="393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sng" cap="none" strike="noStrike">
                <a:solidFill>
                  <a:srgbClr val="2A4EA2"/>
                </a:solidFill>
                <a:latin typeface="Play"/>
                <a:ea typeface="Play"/>
                <a:cs typeface="Play"/>
                <a:sym typeface="Play"/>
              </a:rPr>
              <a:t>Christmas Cards 2023 </a:t>
            </a:r>
            <a:endParaRPr b="0" i="0" sz="1800" u="sng"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2A4EA2"/>
              </a:solidFill>
              <a:latin typeface="Play"/>
              <a:ea typeface="Play"/>
              <a:cs typeface="Play"/>
              <a:sym typeface="Play"/>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If your child recently designed and returned their own unique Christmas card, they will be</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bringing their free sample card home this week.</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If you wish to purchase, the cards will come in packs of 12 plus envelopes.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 cost per pack of 12 cards is €10. You may purchase as many packs as you like. Once sample cards have been brought home, cards can be purchased through Aladdin and the school will send you a payment link shortly to facilitate this.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All orders must be placed on or before Friday 17th  November 2023. We thank you for your support with this fundraiser! </a:t>
            </a:r>
            <a:endParaRPr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i="0" sz="1100" u="none" cap="none" strike="noStrike">
              <a:solidFill>
                <a:schemeClr val="dk1"/>
              </a:solidFill>
              <a:latin typeface="Helvetica Neue"/>
              <a:ea typeface="Helvetica Neue"/>
              <a:cs typeface="Helvetica Neue"/>
              <a:sym typeface="Helvetica Neue"/>
            </a:endParaRPr>
          </a:p>
        </p:txBody>
      </p:sp>
      <p:pic>
        <p:nvPicPr>
          <p:cNvPr descr="A blue circle with a white letter f in it&#10;&#10;Description automatically generated" id="170" name="Google Shape;170;p6"/>
          <p:cNvPicPr preferRelativeResize="0"/>
          <p:nvPr/>
        </p:nvPicPr>
        <p:blipFill rotWithShape="1">
          <a:blip r:embed="rId6">
            <a:alphaModFix/>
          </a:blip>
          <a:srcRect b="0" l="0" r="0" t="0"/>
          <a:stretch/>
        </p:blipFill>
        <p:spPr>
          <a:xfrm>
            <a:off x="2190732" y="8991928"/>
            <a:ext cx="622001" cy="622001"/>
          </a:xfrm>
          <a:prstGeom prst="rect">
            <a:avLst/>
          </a:prstGeom>
          <a:noFill/>
          <a:ln>
            <a:noFill/>
          </a:ln>
        </p:spPr>
      </p:pic>
      <p:cxnSp>
        <p:nvCxnSpPr>
          <p:cNvPr id="171" name="Google Shape;171;p6"/>
          <p:cNvCxnSpPr/>
          <p:nvPr/>
        </p:nvCxnSpPr>
        <p:spPr>
          <a:xfrm flipH="1">
            <a:off x="3872250" y="1790050"/>
            <a:ext cx="12300" cy="8158800"/>
          </a:xfrm>
          <a:prstGeom prst="straightConnector1">
            <a:avLst/>
          </a:prstGeom>
          <a:noFill/>
          <a:ln cap="flat" cmpd="sng" w="9525">
            <a:solidFill>
              <a:schemeClr val="dk2"/>
            </a:solidFill>
            <a:prstDash val="solid"/>
            <a:round/>
            <a:headEnd len="sm" w="sm" type="none"/>
            <a:tailEnd len="sm" w="sm" type="none"/>
          </a:ln>
        </p:spPr>
      </p:cxnSp>
      <p:sp>
        <p:nvSpPr>
          <p:cNvPr id="172" name="Google Shape;172;p6"/>
          <p:cNvSpPr txBox="1"/>
          <p:nvPr/>
        </p:nvSpPr>
        <p:spPr>
          <a:xfrm>
            <a:off x="4124325" y="2214250"/>
            <a:ext cx="3300300" cy="23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IE" sz="1800" u="sng">
                <a:solidFill>
                  <a:srgbClr val="1C4587"/>
                </a:solidFill>
                <a:latin typeface="Play"/>
                <a:ea typeface="Play"/>
                <a:cs typeface="Play"/>
                <a:sym typeface="Play"/>
              </a:rPr>
              <a:t>Parents Association Meeting</a:t>
            </a:r>
            <a:endParaRPr sz="1800" u="sng">
              <a:solidFill>
                <a:srgbClr val="1C4587"/>
              </a:solidFill>
              <a:latin typeface="Play"/>
              <a:ea typeface="Play"/>
              <a:cs typeface="Play"/>
              <a:sym typeface="Play"/>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will be holding our monthly Parents Association meeting this coming Thursday 17th November at 9:30am in the school. Everyone is welcome to attend. We look forward to seeing you there.</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Many thanks,</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Adri O’Dea</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Chairperson</a:t>
            </a:r>
            <a:endParaRPr sz="1100">
              <a:latin typeface="Helvetica Neue"/>
              <a:ea typeface="Helvetica Neue"/>
              <a:cs typeface="Helvetica Neue"/>
              <a:sym typeface="Helvetica Neue"/>
            </a:endParaRPr>
          </a:p>
        </p:txBody>
      </p:sp>
      <p:sp>
        <p:nvSpPr>
          <p:cNvPr id="173" name="Google Shape;173;p6"/>
          <p:cNvSpPr txBox="1"/>
          <p:nvPr/>
        </p:nvSpPr>
        <p:spPr>
          <a:xfrm>
            <a:off x="480675" y="6145450"/>
            <a:ext cx="3151800" cy="315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sng" cap="none" strike="noStrike">
                <a:solidFill>
                  <a:srgbClr val="2A4EA2"/>
                </a:solidFill>
                <a:latin typeface="Play"/>
                <a:ea typeface="Play"/>
                <a:cs typeface="Play"/>
                <a:sym typeface="Play"/>
              </a:rPr>
              <a:t>Christmas C</a:t>
            </a:r>
            <a:r>
              <a:rPr lang="en-IE" sz="1800" u="sng">
                <a:solidFill>
                  <a:srgbClr val="2A4EA2"/>
                </a:solidFill>
                <a:latin typeface="Play"/>
                <a:ea typeface="Play"/>
                <a:cs typeface="Play"/>
                <a:sym typeface="Play"/>
              </a:rPr>
              <a:t>lothing Event</a:t>
            </a:r>
            <a:r>
              <a:rPr b="0" i="0" lang="en-IE" sz="1800" u="sng" cap="none" strike="noStrike">
                <a:solidFill>
                  <a:srgbClr val="2A4EA2"/>
                </a:solidFill>
                <a:latin typeface="Play"/>
                <a:ea typeface="Play"/>
                <a:cs typeface="Play"/>
                <a:sym typeface="Play"/>
              </a:rPr>
              <a:t> </a:t>
            </a:r>
            <a:endParaRPr b="0" i="0" sz="1800" u="sng" cap="none" strike="noStrike">
              <a:solidFill>
                <a:srgbClr val="2A4EA2"/>
              </a:solidFill>
              <a:latin typeface="Play"/>
              <a:ea typeface="Play"/>
              <a:cs typeface="Play"/>
              <a:sym typeface="Pl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We are going to REDUCE, REUSE AND UPCYCLE our Christmas clothing this year!</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Please donate your unwanted Christmas jumpers and festive wear to support our event.</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You can leave all your items in the office and we will collect them there.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Looking forward to receiving all your pre-loved Christmas clothing!</a:t>
            </a:r>
            <a:endParaRPr sz="1100">
              <a:solidFill>
                <a:srgbClr val="2A4EA2"/>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800"/>
              <a:buFont typeface="Arial"/>
              <a:buNone/>
            </a:pPr>
            <a:r>
              <a:t/>
            </a:r>
            <a:endParaRPr sz="1800">
              <a:solidFill>
                <a:srgbClr val="2A4EA2"/>
              </a:solidFill>
              <a:latin typeface="Play"/>
              <a:ea typeface="Play"/>
              <a:cs typeface="Play"/>
              <a:sym typeface="Play"/>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i="0" sz="11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