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058400" cx="7772400"/>
  <p:notesSz cx="7772400" cy="10058400"/>
  <p:embeddedFontLst>
    <p:embeddedFont>
      <p:font typeface="Play"/>
      <p:regular r:id="rId14"/>
      <p:bold r:id="rId15"/>
    </p:embeddedFon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0" roundtripDataSignature="AMtx7mhqC+8w/2nPPZLw1VX98ggw3l3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bold.fntdata"/><Relationship Id="rId14" Type="http://schemas.openxmlformats.org/officeDocument/2006/relationships/font" Target="fonts/Play-regular.fntdata"/><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f4699ea19_2_2: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f4699ea19_2_2: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29f4699ea19_2_2: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a83b59f77_0_11: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9a83b59f77_0_11: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29a83b59f77_0_11: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eb5351baf4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eb5351baf4_0_0: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1eb5351baf4_0_0: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hyperlink" Target="https://stmarystrim.ie/?page_id=185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1.jpg"/><Relationship Id="rId5" Type="http://schemas.openxmlformats.org/officeDocument/2006/relationships/image" Target="../media/image30.jpg"/><Relationship Id="rId6" Type="http://schemas.openxmlformats.org/officeDocument/2006/relationships/image" Target="../media/image25.png"/><Relationship Id="rId7"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2.jpg"/><Relationship Id="rId10" Type="http://schemas.openxmlformats.org/officeDocument/2006/relationships/image" Target="../media/image11.jpg"/><Relationship Id="rId9"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23.jpg"/><Relationship Id="rId7" Type="http://schemas.openxmlformats.org/officeDocument/2006/relationships/image" Target="../media/image8.jp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3.jpg"/><Relationship Id="rId9" Type="http://schemas.openxmlformats.org/officeDocument/2006/relationships/hyperlink" Target="https://www.tiktok.com/@santa.shoebox/video/7300103397615750405?_t=8hMg3wA6EzQ&amp;_r=1" TargetMode="External"/><Relationship Id="rId5" Type="http://schemas.openxmlformats.org/officeDocument/2006/relationships/image" Target="../media/image24.jpg"/><Relationship Id="rId6" Type="http://schemas.openxmlformats.org/officeDocument/2006/relationships/image" Target="../media/image14.jpg"/><Relationship Id="rId7" Type="http://schemas.openxmlformats.org/officeDocument/2006/relationships/image" Target="../media/image32.jp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3.jpg"/><Relationship Id="rId6"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hyperlink" Target="https://forms.gle/Zk2GxDFWVRFjBXuF9" TargetMode="External"/><Relationship Id="rId6" Type="http://schemas.openxmlformats.org/officeDocument/2006/relationships/hyperlink" Target="https://greenschoolsireland.org/green-schools-stay-home-global-citizenshi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hyperlink" Target="https://www.facebook.com/stmarysparentsassoc/" TargetMode="External"/><Relationship Id="rId5" Type="http://schemas.openxmlformats.org/officeDocument/2006/relationships/hyperlink" Target="https://www.facebook.com/stmarysparentsassoc/" TargetMode="External"/><Relationship Id="rId6" Type="http://schemas.openxmlformats.org/officeDocument/2006/relationships/image" Target="../media/image19.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10534" y="2458925"/>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2" name="Google Shape;52;p1"/>
          <p:cNvPicPr preferRelativeResize="0"/>
          <p:nvPr/>
        </p:nvPicPr>
        <p:blipFill rotWithShape="1">
          <a:blip r:embed="rId3">
            <a:alphaModFix/>
          </a:blip>
          <a:srcRect b="0" l="0" r="0" t="0"/>
          <a:stretch/>
        </p:blipFill>
        <p:spPr>
          <a:xfrm>
            <a:off x="157346" y="239917"/>
            <a:ext cx="1511643" cy="1515611"/>
          </a:xfrm>
          <a:prstGeom prst="rect">
            <a:avLst/>
          </a:prstGeom>
          <a:noFill/>
          <a:ln>
            <a:noFill/>
          </a:ln>
        </p:spPr>
      </p:pic>
      <p:pic>
        <p:nvPicPr>
          <p:cNvPr id="53" name="Google Shape;53;p1"/>
          <p:cNvPicPr preferRelativeResize="0"/>
          <p:nvPr/>
        </p:nvPicPr>
        <p:blipFill rotWithShape="1">
          <a:blip r:embed="rId4">
            <a:alphaModFix/>
          </a:blip>
          <a:srcRect b="0" l="27184" r="4608" t="0"/>
          <a:stretch/>
        </p:blipFill>
        <p:spPr>
          <a:xfrm>
            <a:off x="1973202" y="442592"/>
            <a:ext cx="3992811" cy="1226521"/>
          </a:xfrm>
          <a:prstGeom prst="rect">
            <a:avLst/>
          </a:prstGeom>
          <a:noFill/>
          <a:ln>
            <a:noFill/>
          </a:ln>
        </p:spPr>
      </p:pic>
      <p:sp>
        <p:nvSpPr>
          <p:cNvPr id="54" name="Google Shape;54;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2</a:t>
            </a:r>
            <a:endParaRPr b="0" i="0" sz="1800" u="none" cap="none" strike="noStrike">
              <a:solidFill>
                <a:srgbClr val="2A4EA2"/>
              </a:solidFill>
              <a:latin typeface="Play"/>
              <a:ea typeface="Play"/>
              <a:cs typeface="Play"/>
              <a:sym typeface="Play"/>
            </a:endParaRPr>
          </a:p>
        </p:txBody>
      </p:sp>
      <p:sp>
        <p:nvSpPr>
          <p:cNvPr id="55" name="Google Shape;55;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27</a:t>
            </a:r>
            <a:r>
              <a:rPr b="0" i="0" lang="en-IE" sz="1200" u="none" cap="none" strike="noStrike">
                <a:solidFill>
                  <a:srgbClr val="2A4EA2"/>
                </a:solidFill>
                <a:latin typeface="Helvetica Neue"/>
                <a:ea typeface="Helvetica Neue"/>
                <a:cs typeface="Helvetica Neue"/>
                <a:sym typeface="Helvetica Neue"/>
              </a:rPr>
              <a:t>th November 2023</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316700" y="2396550"/>
            <a:ext cx="3502800" cy="6615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1600"/>
              </a:spcBef>
              <a:spcAft>
                <a:spcPts val="0"/>
              </a:spcAft>
              <a:buClr>
                <a:schemeClr val="dk1"/>
              </a:buClr>
              <a:buSzPts val="1100"/>
              <a:buFont typeface="Arial"/>
              <a:buNone/>
            </a:pPr>
            <a:r>
              <a:rPr b="0" i="0" lang="en-IE" sz="1100" u="none" cap="none" strike="noStrike">
                <a:solidFill>
                  <a:srgbClr val="222222"/>
                </a:solidFill>
                <a:highlight>
                  <a:srgbClr val="FFFFFF"/>
                </a:highlight>
                <a:latin typeface="Helvetica Neue"/>
                <a:ea typeface="Helvetica Neue"/>
                <a:cs typeface="Helvetica Neue"/>
                <a:sym typeface="Helvetica Neue"/>
              </a:rPr>
              <a:t>Dear Parents/Guardians,</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160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p:txBody>
      </p:sp>
      <p:sp>
        <p:nvSpPr>
          <p:cNvPr id="57" name="Google Shape;57;p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58" name="Google Shape;58;p1"/>
          <p:cNvSpPr txBox="1"/>
          <p:nvPr/>
        </p:nvSpPr>
        <p:spPr>
          <a:xfrm>
            <a:off x="4221200" y="5477500"/>
            <a:ext cx="3409500" cy="1515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0" i="0" lang="en-IE" sz="1100" u="none" cap="none" strike="noStrike">
                <a:solidFill>
                  <a:srgbClr val="222222"/>
                </a:solidFill>
                <a:highlight>
                  <a:srgbClr val="FFFFFF"/>
                </a:highlight>
                <a:latin typeface="Times New Roman"/>
                <a:ea typeface="Times New Roman"/>
                <a:cs typeface="Times New Roman"/>
                <a:sym typeface="Times New Roman"/>
              </a:rPr>
              <a:t> </a:t>
            </a:r>
            <a:endParaRPr b="0" i="0" sz="1100" u="none" cap="none" strike="noStrike">
              <a:solidFill>
                <a:srgbClr val="222222"/>
              </a:solidFill>
              <a:highlight>
                <a:srgbClr val="FFFFFF"/>
              </a:highlight>
              <a:latin typeface="Times New Roman"/>
              <a:ea typeface="Times New Roman"/>
              <a:cs typeface="Times New Roman"/>
              <a:sym typeface="Times New Roman"/>
            </a:endParaRPr>
          </a:p>
        </p:txBody>
      </p:sp>
      <p:cxnSp>
        <p:nvCxnSpPr>
          <p:cNvPr id="59" name="Google Shape;59;p1"/>
          <p:cNvCxnSpPr/>
          <p:nvPr/>
        </p:nvCxnSpPr>
        <p:spPr>
          <a:xfrm>
            <a:off x="4186725" y="5529863"/>
            <a:ext cx="3409500" cy="12300"/>
          </a:xfrm>
          <a:prstGeom prst="straightConnector1">
            <a:avLst/>
          </a:prstGeom>
          <a:noFill/>
          <a:ln cap="flat" cmpd="sng" w="9525">
            <a:solidFill>
              <a:schemeClr val="dk2"/>
            </a:solidFill>
            <a:prstDash val="solid"/>
            <a:round/>
            <a:headEnd len="sm" w="sm" type="none"/>
            <a:tailEnd len="sm" w="sm" type="none"/>
          </a:ln>
        </p:spPr>
      </p:cxnSp>
      <p:sp>
        <p:nvSpPr>
          <p:cNvPr id="60" name="Google Shape;60;p1"/>
          <p:cNvSpPr txBox="1"/>
          <p:nvPr/>
        </p:nvSpPr>
        <p:spPr>
          <a:xfrm>
            <a:off x="4230175" y="3912450"/>
            <a:ext cx="3313500" cy="501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200" u="none" cap="none" strike="noStrike">
                <a:solidFill>
                  <a:srgbClr val="888888"/>
                </a:solidFill>
                <a:highlight>
                  <a:srgbClr val="FFFFFF"/>
                </a:highlight>
                <a:latin typeface="Times New Roman"/>
                <a:ea typeface="Times New Roman"/>
                <a:cs typeface="Times New Roman"/>
                <a:sym typeface="Times New Roman"/>
              </a:rPr>
              <a:t> </a:t>
            </a:r>
            <a:endParaRPr b="0" i="0" sz="1200" u="none" cap="none" strike="noStrike">
              <a:solidFill>
                <a:srgbClr val="888888"/>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1" name="Google Shape;61;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63" name="Google Shape;63;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IE" sz="700" u="none" cap="none" strike="noStrike">
                <a:solidFill>
                  <a:srgbClr val="0B5394"/>
                </a:solidFill>
                <a:latin typeface="Helvetica Neue"/>
                <a:ea typeface="Helvetica Neue"/>
                <a:cs typeface="Helvetica Neue"/>
                <a:sym typeface="Helvetica Neue"/>
              </a:rPr>
              <a:t>Fergal Kelly M.Ed</a:t>
            </a:r>
            <a:endParaRPr b="0" i="0" sz="700" u="none" cap="none" strike="noStrike">
              <a:solidFill>
                <a:srgbClr val="0B5394"/>
              </a:solidFill>
              <a:latin typeface="Helvetica Neue"/>
              <a:ea typeface="Helvetica Neue"/>
              <a:cs typeface="Helvetica Neue"/>
              <a:sym typeface="Helvetica Neue"/>
            </a:endParaRPr>
          </a:p>
        </p:txBody>
      </p:sp>
      <p:sp>
        <p:nvSpPr>
          <p:cNvPr id="64" name="Google Shape;64;p1"/>
          <p:cNvSpPr txBox="1"/>
          <p:nvPr/>
        </p:nvSpPr>
        <p:spPr>
          <a:xfrm>
            <a:off x="335150" y="2720100"/>
            <a:ext cx="3502800" cy="7200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It certainly has been a very busy month for the school with Parent teacher meetings, assemblies, sporting events, book fairs and environmental activities all taking centre-stage over the past few weeks. Our athletics team takes pride of place with a magnificent 2nd place last week in what was a hugely competitive event for all the primary schools in Meath. A great achievement!</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It was also nice to meet some of you as you visited the school for the parent teacher meetings this month. This feedback from the staff is very important at this time of year.</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We are now looking forward to our Christmas Activities and school is always a very exciting place during this festive period. We will send out further details later. Our events start next Monday, 4th December when our hard working parents association will have a sale of Christmas wear. So if you have any Christmas jumpers or suchlike that are now out of circulation please hand these into the school.</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chemeClr val="dk1"/>
                </a:solidFill>
                <a:highlight>
                  <a:srgbClr val="FFFFFF"/>
                </a:highlight>
                <a:latin typeface="Helvetica Neue"/>
                <a:ea typeface="Helvetica Neue"/>
                <a:cs typeface="Helvetica Neue"/>
                <a:sym typeface="Helvetica Neue"/>
              </a:rPr>
              <a:t>We anticipate a very busy but productive month!</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Kind regards</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Fergal Kelly</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Principal</a:t>
            </a:r>
            <a:endParaRPr sz="1100">
              <a:solidFill>
                <a:schemeClr val="dk1"/>
              </a:solidFill>
              <a:highlight>
                <a:srgbClr val="FFFFFF"/>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100">
              <a:latin typeface="Helvetica Neue"/>
              <a:ea typeface="Helvetica Neue"/>
              <a:cs typeface="Helvetica Neue"/>
              <a:sym typeface="Helvetica Neue"/>
            </a:endParaRPr>
          </a:p>
        </p:txBody>
      </p:sp>
      <p:sp>
        <p:nvSpPr>
          <p:cNvPr id="65" name="Google Shape;65;p1"/>
          <p:cNvSpPr txBox="1"/>
          <p:nvPr/>
        </p:nvSpPr>
        <p:spPr>
          <a:xfrm>
            <a:off x="4230175" y="3302750"/>
            <a:ext cx="3313500" cy="213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Congratulations to the girls from 2nd class who participated in the Do This In Memory Mass yesterday. They represented the school very well.  A huge thank you to all parent volunteers who were there to help and encourage the </a:t>
            </a:r>
            <a:r>
              <a:rPr lang="en-IE" sz="1100">
                <a:latin typeface="Helvetica Neue"/>
                <a:ea typeface="Helvetica Neue"/>
                <a:cs typeface="Helvetica Neue"/>
                <a:sym typeface="Helvetica Neue"/>
              </a:rPr>
              <a:t>girls.  We will be thinking of them over the next few months as they prepare for their First Penance and First Holy Communion.</a:t>
            </a:r>
            <a:endParaRPr sz="1100">
              <a:latin typeface="Helvetica Neue"/>
              <a:ea typeface="Helvetica Neue"/>
              <a:cs typeface="Helvetica Neue"/>
              <a:sym typeface="Helvetica Neue"/>
            </a:endParaRPr>
          </a:p>
        </p:txBody>
      </p:sp>
      <p:sp>
        <p:nvSpPr>
          <p:cNvPr id="66" name="Google Shape;66;p1"/>
          <p:cNvSpPr/>
          <p:nvPr/>
        </p:nvSpPr>
        <p:spPr>
          <a:xfrm>
            <a:off x="4222225" y="251682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1"/>
          <p:cNvSpPr txBox="1"/>
          <p:nvPr/>
        </p:nvSpPr>
        <p:spPr>
          <a:xfrm>
            <a:off x="4230175" y="2612613"/>
            <a:ext cx="2874600" cy="5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700"/>
              <a:buFont typeface="Arial"/>
              <a:buNone/>
            </a:pPr>
            <a:r>
              <a:rPr b="1" lang="en-IE" sz="1600">
                <a:solidFill>
                  <a:srgbClr val="2A4EA2"/>
                </a:solidFill>
                <a:latin typeface="Play"/>
                <a:ea typeface="Play"/>
                <a:cs typeface="Play"/>
                <a:sym typeface="Play"/>
              </a:rPr>
              <a:t>COMMUNION MESSAGE</a:t>
            </a:r>
            <a:endParaRPr b="1" sz="1600">
              <a:solidFill>
                <a:srgbClr val="2A4EA2"/>
              </a:solidFill>
              <a:latin typeface="Play"/>
              <a:ea typeface="Play"/>
              <a:cs typeface="Play"/>
              <a:sym typeface="Play"/>
            </a:endParaRPr>
          </a:p>
          <a:p>
            <a:pPr indent="0" lvl="0" marL="0" rtl="0" algn="l">
              <a:spcBef>
                <a:spcPts val="0"/>
              </a:spcBef>
              <a:spcAft>
                <a:spcPts val="0"/>
              </a:spcAft>
              <a:buClr>
                <a:schemeClr val="dk1"/>
              </a:buClr>
              <a:buSzPts val="1700"/>
              <a:buFont typeface="Arial"/>
              <a:buNone/>
            </a:pPr>
            <a:r>
              <a:rPr b="1" lang="en-IE" sz="1700">
                <a:solidFill>
                  <a:srgbClr val="2A4EA2"/>
                </a:solidFill>
                <a:latin typeface="Play"/>
                <a:ea typeface="Play"/>
                <a:cs typeface="Play"/>
                <a:sym typeface="Play"/>
              </a:rPr>
              <a:t>For 2nd Class Parents</a:t>
            </a:r>
            <a:endParaRPr sz="1800">
              <a:latin typeface="Calibri"/>
              <a:ea typeface="Calibri"/>
              <a:cs typeface="Calibri"/>
              <a:sym typeface="Calibri"/>
            </a:endParaRPr>
          </a:p>
        </p:txBody>
      </p:sp>
      <p:pic>
        <p:nvPicPr>
          <p:cNvPr id="68" name="Google Shape;68;p1"/>
          <p:cNvPicPr preferRelativeResize="0"/>
          <p:nvPr/>
        </p:nvPicPr>
        <p:blipFill rotWithShape="1">
          <a:blip r:embed="rId5">
            <a:alphaModFix/>
          </a:blip>
          <a:srcRect b="0" l="0" r="0" t="0"/>
          <a:stretch/>
        </p:blipFill>
        <p:spPr>
          <a:xfrm>
            <a:off x="6859400" y="2516732"/>
            <a:ext cx="679750" cy="693700"/>
          </a:xfrm>
          <a:prstGeom prst="rect">
            <a:avLst/>
          </a:prstGeom>
          <a:noFill/>
          <a:ln>
            <a:noFill/>
          </a:ln>
        </p:spPr>
      </p:pic>
      <p:pic>
        <p:nvPicPr>
          <p:cNvPr descr="A clock and pencils on a table&#10;&#10;Description automatically generated" id="69" name="Google Shape;69;p1"/>
          <p:cNvPicPr preferRelativeResize="0"/>
          <p:nvPr/>
        </p:nvPicPr>
        <p:blipFill rotWithShape="1">
          <a:blip r:embed="rId6">
            <a:alphaModFix/>
          </a:blip>
          <a:srcRect b="3551" l="0" r="0" t="11889"/>
          <a:stretch/>
        </p:blipFill>
        <p:spPr>
          <a:xfrm>
            <a:off x="4277000" y="5625325"/>
            <a:ext cx="3313500" cy="1142850"/>
          </a:xfrm>
          <a:prstGeom prst="rect">
            <a:avLst/>
          </a:prstGeom>
          <a:noFill/>
          <a:ln>
            <a:noFill/>
          </a:ln>
        </p:spPr>
      </p:pic>
      <p:sp>
        <p:nvSpPr>
          <p:cNvPr id="70" name="Google Shape;70;p1"/>
          <p:cNvSpPr txBox="1"/>
          <p:nvPr/>
        </p:nvSpPr>
        <p:spPr>
          <a:xfrm>
            <a:off x="4233950" y="6927525"/>
            <a:ext cx="3389100" cy="21420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Our </a:t>
            </a:r>
            <a:r>
              <a:rPr b="0" i="1" lang="en-IE" sz="1100" u="none" cap="none" strike="noStrike">
                <a:solidFill>
                  <a:schemeClr val="dk1"/>
                </a:solidFill>
                <a:latin typeface="Helvetica Neue"/>
                <a:ea typeface="Helvetica Neue"/>
                <a:cs typeface="Helvetica Neue"/>
                <a:sym typeface="Helvetica Neue"/>
              </a:rPr>
              <a:t>Annual Admittance Notice </a:t>
            </a:r>
            <a:r>
              <a:rPr b="0" i="0" lang="en-IE" sz="1100" u="none" cap="none" strike="noStrike">
                <a:solidFill>
                  <a:schemeClr val="dk1"/>
                </a:solidFill>
                <a:latin typeface="Helvetica Neue"/>
                <a:ea typeface="Helvetica Neue"/>
                <a:cs typeface="Helvetica Neue"/>
                <a:sym typeface="Helvetica Neue"/>
              </a:rPr>
              <a:t>has been updated on our website. It lists the various dates associated with enrolling new pupils in our school. Please </a:t>
            </a:r>
            <a:r>
              <a:rPr b="0" i="0" lang="en-IE" sz="1100" u="sng" cap="none" strike="noStrike">
                <a:solidFill>
                  <a:schemeClr val="dk1"/>
                </a:solidFill>
                <a:latin typeface="Helvetica Neue"/>
                <a:ea typeface="Helvetica Neue"/>
                <a:cs typeface="Helvetica Neue"/>
                <a:sym typeface="Helvetica Neue"/>
                <a:hlinkClick r:id="rId7">
                  <a:extLst>
                    <a:ext uri="{A12FA001-AC4F-418D-AE19-62706E023703}">
                      <ahyp:hlinkClr val="tx"/>
                    </a:ext>
                  </a:extLst>
                </a:hlinkClick>
              </a:rPr>
              <a:t>click here</a:t>
            </a:r>
            <a:r>
              <a:rPr b="0" i="0" lang="en-IE" sz="1100" u="none" cap="none" strike="noStrike">
                <a:solidFill>
                  <a:schemeClr val="dk1"/>
                </a:solidFill>
                <a:latin typeface="Helvetica Neue"/>
                <a:ea typeface="Helvetica Neue"/>
                <a:cs typeface="Helvetica Neue"/>
                <a:sym typeface="Helvetica Neue"/>
              </a:rPr>
              <a:t> to download an application for enrolment form. </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Completed forms together with a birth certificate can be returned to the office. For more information please phone the office at 0469431919. </a:t>
            </a:r>
            <a:endParaRPr b="0" i="0" sz="11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p:nvPr/>
        </p:nvSpPr>
        <p:spPr>
          <a:xfrm flipH="1">
            <a:off x="3939563" y="494759"/>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8" name="Google Shape;78;p2"/>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2" name="Google Shape;82;p2"/>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4" name="Google Shape;84;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85" name="Google Shape;85;p2"/>
          <p:cNvSpPr txBox="1"/>
          <p:nvPr/>
        </p:nvSpPr>
        <p:spPr>
          <a:xfrm>
            <a:off x="405575" y="654175"/>
            <a:ext cx="3579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1" i="0" sz="1800" u="none" cap="none" strike="noStrike">
              <a:solidFill>
                <a:srgbClr val="274E13"/>
              </a:solidFill>
              <a:latin typeface="Helvetica Neue"/>
              <a:ea typeface="Helvetica Neue"/>
              <a:cs typeface="Helvetica Neue"/>
              <a:sym typeface="Helvetica Neue"/>
            </a:endParaRPr>
          </a:p>
        </p:txBody>
      </p:sp>
      <p:sp>
        <p:nvSpPr>
          <p:cNvPr id="86" name="Google Shape;86;p2"/>
          <p:cNvSpPr txBox="1"/>
          <p:nvPr/>
        </p:nvSpPr>
        <p:spPr>
          <a:xfrm>
            <a:off x="4264950" y="1800800"/>
            <a:ext cx="3343500" cy="3322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Clr>
                <a:schemeClr val="dk1"/>
              </a:buClr>
              <a:buSzPts val="1100"/>
              <a:buFont typeface="Arial"/>
              <a:buNone/>
            </a:pPr>
            <a:r>
              <a:rPr b="1" lang="en-IE">
                <a:solidFill>
                  <a:srgbClr val="313131"/>
                </a:solidFill>
              </a:rPr>
              <a:t>CAMOGIE</a:t>
            </a:r>
            <a:endParaRPr b="1">
              <a:solidFill>
                <a:srgbClr val="313131"/>
              </a:solidFill>
            </a:endParaRPr>
          </a:p>
          <a:p>
            <a:pPr indent="0" lvl="0" marL="0" rtl="0" algn="just">
              <a:lnSpc>
                <a:spcPct val="150000"/>
              </a:lnSpc>
              <a:spcBef>
                <a:spcPts val="600"/>
              </a:spcBef>
              <a:spcAft>
                <a:spcPts val="0"/>
              </a:spcAft>
              <a:buClr>
                <a:schemeClr val="dk1"/>
              </a:buClr>
              <a:buSzPts val="1100"/>
              <a:buFont typeface="Arial"/>
              <a:buNone/>
            </a:pPr>
            <a:r>
              <a:rPr lang="en-IE" sz="1100">
                <a:solidFill>
                  <a:srgbClr val="313131"/>
                </a:solidFill>
                <a:latin typeface="Helvetica Neue"/>
                <a:ea typeface="Helvetica Neue"/>
                <a:cs typeface="Helvetica Neue"/>
                <a:sym typeface="Helvetica Neue"/>
              </a:rPr>
              <a:t>Our camogie team took part in the mini 7's competition recently. In the first round we had wins over Cannistown, Rath Cairn and Boyerstown. After topping the group we moved onto the regional knockouts in Dunganny. Unfortunately Baconstown and Kiltale proved too strong for us on the day. After two narrow defeats we were knocked out. Our girls can be very proud of their performances, they displayed all the skills of camogie. We look forward to seeing them representing the school again in Spring.</a:t>
            </a:r>
            <a:endParaRPr sz="1100">
              <a:solidFill>
                <a:srgbClr val="313131"/>
              </a:solidFill>
              <a:latin typeface="Helvetica Neue"/>
              <a:ea typeface="Helvetica Neue"/>
              <a:cs typeface="Helvetica Neue"/>
              <a:sym typeface="Helvetica Neue"/>
            </a:endParaRPr>
          </a:p>
          <a:p>
            <a:pPr indent="0" lvl="0" marL="0" rtl="0" algn="just">
              <a:lnSpc>
                <a:spcPct val="150000"/>
              </a:lnSpc>
              <a:spcBef>
                <a:spcPts val="600"/>
              </a:spcBef>
              <a:spcAft>
                <a:spcPts val="0"/>
              </a:spcAft>
              <a:buClr>
                <a:schemeClr val="dk1"/>
              </a:buClr>
              <a:buSzPts val="1100"/>
              <a:buFont typeface="Arial"/>
              <a:buNone/>
            </a:pPr>
            <a:r>
              <a:t/>
            </a:r>
            <a:endParaRPr sz="1100">
              <a:solidFill>
                <a:srgbClr val="313131"/>
              </a:solidFill>
              <a:latin typeface="Helvetica Neue"/>
              <a:ea typeface="Helvetica Neue"/>
              <a:cs typeface="Helvetica Neue"/>
              <a:sym typeface="Helvetica Neue"/>
            </a:endParaRPr>
          </a:p>
          <a:p>
            <a:pPr indent="0" lvl="0" marL="0" marR="0" rtl="0" algn="just">
              <a:lnSpc>
                <a:spcPct val="150000"/>
              </a:lnSpc>
              <a:spcBef>
                <a:spcPts val="600"/>
              </a:spcBef>
              <a:spcAft>
                <a:spcPts val="0"/>
              </a:spcAft>
              <a:buClr>
                <a:schemeClr val="dk1"/>
              </a:buClr>
              <a:buSzPts val="1100"/>
              <a:buFont typeface="Arial"/>
              <a:buNone/>
            </a:pPr>
            <a:r>
              <a:t/>
            </a:r>
            <a:endParaRPr sz="1100">
              <a:solidFill>
                <a:srgbClr val="313131"/>
              </a:solidFill>
              <a:latin typeface="Helvetica Neue"/>
              <a:ea typeface="Helvetica Neue"/>
              <a:cs typeface="Helvetica Neue"/>
              <a:sym typeface="Helvetica Neue"/>
            </a:endParaRPr>
          </a:p>
          <a:p>
            <a:pPr indent="0" lvl="0" marL="0" marR="0" rtl="0" algn="just">
              <a:lnSpc>
                <a:spcPct val="150000"/>
              </a:lnSpc>
              <a:spcBef>
                <a:spcPts val="600"/>
              </a:spcBef>
              <a:spcAft>
                <a:spcPts val="0"/>
              </a:spcAft>
              <a:buClr>
                <a:schemeClr val="dk1"/>
              </a:buClr>
              <a:buSzPts val="1100"/>
              <a:buFont typeface="Arial"/>
              <a:buNone/>
            </a:pPr>
            <a:r>
              <a:t/>
            </a:r>
            <a:endParaRPr b="0" i="0" sz="1100" u="none" cap="none" strike="noStrike">
              <a:solidFill>
                <a:schemeClr val="dk1"/>
              </a:solidFill>
              <a:highlight>
                <a:schemeClr val="lt1"/>
              </a:highlight>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87" name="Google Shape;87;p2"/>
          <p:cNvSpPr/>
          <p:nvPr/>
        </p:nvSpPr>
        <p:spPr>
          <a:xfrm>
            <a:off x="4166175" y="654177"/>
            <a:ext cx="3388995" cy="104936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2"/>
          <p:cNvSpPr txBox="1"/>
          <p:nvPr/>
        </p:nvSpPr>
        <p:spPr>
          <a:xfrm>
            <a:off x="4196050" y="757800"/>
            <a:ext cx="1703100" cy="8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500"/>
              <a:buFont typeface="Arial"/>
              <a:buNone/>
            </a:pPr>
            <a:r>
              <a:rPr b="1" lang="en-IE" sz="2500">
                <a:solidFill>
                  <a:srgbClr val="2A4EA2"/>
                </a:solidFill>
                <a:latin typeface="Play"/>
                <a:ea typeface="Play"/>
                <a:cs typeface="Play"/>
                <a:sym typeface="Play"/>
              </a:rPr>
              <a:t>SPORTS </a:t>
            </a:r>
            <a:endParaRPr b="1" sz="2500">
              <a:solidFill>
                <a:srgbClr val="2A4EA2"/>
              </a:solidFill>
              <a:latin typeface="Play"/>
              <a:ea typeface="Play"/>
              <a:cs typeface="Play"/>
              <a:sym typeface="Play"/>
            </a:endParaRPr>
          </a:p>
          <a:p>
            <a:pPr indent="0" lvl="0" marL="0" rtl="0" algn="l">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NEWS</a:t>
            </a:r>
            <a:endParaRPr b="1" sz="2500">
              <a:solidFill>
                <a:srgbClr val="2A4EA2"/>
              </a:solidFill>
              <a:latin typeface="Play"/>
              <a:ea typeface="Play"/>
              <a:cs typeface="Play"/>
              <a:sym typeface="Play"/>
            </a:endParaRPr>
          </a:p>
        </p:txBody>
      </p:sp>
      <p:sp>
        <p:nvSpPr>
          <p:cNvPr id="89" name="Google Shape;89;p2"/>
          <p:cNvSpPr txBox="1"/>
          <p:nvPr/>
        </p:nvSpPr>
        <p:spPr>
          <a:xfrm>
            <a:off x="266550" y="4555575"/>
            <a:ext cx="3536400" cy="22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IE" sz="2500" u="none" cap="none" strike="noStrike">
                <a:solidFill>
                  <a:srgbClr val="274E13"/>
                </a:solidFill>
                <a:latin typeface="Helvetica Neue"/>
                <a:ea typeface="Helvetica Neue"/>
                <a:cs typeface="Helvetica Neue"/>
                <a:sym typeface="Helvetica Neue"/>
              </a:rPr>
              <a:t> </a:t>
            </a:r>
            <a:endParaRPr b="1" i="0" sz="2500" u="none" cap="none" strike="noStrike">
              <a:solidFill>
                <a:srgbClr val="274E13"/>
              </a:solidFill>
              <a:latin typeface="Helvetica Neue"/>
              <a:ea typeface="Helvetica Neue"/>
              <a:cs typeface="Helvetica Neue"/>
              <a:sym typeface="Helvetica Neue"/>
            </a:endParaRPr>
          </a:p>
        </p:txBody>
      </p:sp>
      <p:pic>
        <p:nvPicPr>
          <p:cNvPr id="90" name="Google Shape;90;p2"/>
          <p:cNvPicPr preferRelativeResize="0"/>
          <p:nvPr/>
        </p:nvPicPr>
        <p:blipFill rotWithShape="1">
          <a:blip r:embed="rId3">
            <a:alphaModFix/>
          </a:blip>
          <a:srcRect b="0" l="0" r="0" t="0"/>
          <a:stretch/>
        </p:blipFill>
        <p:spPr>
          <a:xfrm>
            <a:off x="5983575" y="654175"/>
            <a:ext cx="1571600" cy="1027700"/>
          </a:xfrm>
          <a:prstGeom prst="rect">
            <a:avLst/>
          </a:prstGeom>
          <a:noFill/>
          <a:ln>
            <a:noFill/>
          </a:ln>
        </p:spPr>
      </p:pic>
      <p:sp>
        <p:nvSpPr>
          <p:cNvPr id="91" name="Google Shape;91;p2"/>
          <p:cNvSpPr/>
          <p:nvPr/>
        </p:nvSpPr>
        <p:spPr>
          <a:xfrm>
            <a:off x="369575" y="643339"/>
            <a:ext cx="3388995" cy="104936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2"/>
          <p:cNvSpPr txBox="1"/>
          <p:nvPr/>
        </p:nvSpPr>
        <p:spPr>
          <a:xfrm>
            <a:off x="604275" y="818700"/>
            <a:ext cx="3010200" cy="7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IE" sz="2500">
                <a:solidFill>
                  <a:srgbClr val="2A4EA2"/>
                </a:solidFill>
                <a:latin typeface="Play"/>
                <a:ea typeface="Play"/>
                <a:cs typeface="Play"/>
                <a:sym typeface="Play"/>
              </a:rPr>
              <a:t>ACTIVE </a:t>
            </a:r>
            <a:r>
              <a:rPr b="1" lang="en-IE" sz="2500">
                <a:solidFill>
                  <a:srgbClr val="2A4EA2"/>
                </a:solidFill>
                <a:latin typeface="Play"/>
                <a:ea typeface="Play"/>
                <a:cs typeface="Play"/>
                <a:sym typeface="Play"/>
              </a:rPr>
              <a:t> NEWS</a:t>
            </a:r>
            <a:endParaRPr sz="1800">
              <a:latin typeface="Calibri"/>
              <a:ea typeface="Calibri"/>
              <a:cs typeface="Calibri"/>
              <a:sym typeface="Calibri"/>
            </a:endParaRPr>
          </a:p>
        </p:txBody>
      </p:sp>
      <p:pic>
        <p:nvPicPr>
          <p:cNvPr id="93" name="Google Shape;93;p2"/>
          <p:cNvPicPr preferRelativeResize="0"/>
          <p:nvPr/>
        </p:nvPicPr>
        <p:blipFill rotWithShape="1">
          <a:blip r:embed="rId4">
            <a:alphaModFix/>
          </a:blip>
          <a:srcRect b="30420" l="0" r="0" t="17878"/>
          <a:stretch/>
        </p:blipFill>
        <p:spPr>
          <a:xfrm>
            <a:off x="4242325" y="5097800"/>
            <a:ext cx="3343500" cy="2111350"/>
          </a:xfrm>
          <a:prstGeom prst="rect">
            <a:avLst/>
          </a:prstGeom>
          <a:noFill/>
          <a:ln>
            <a:noFill/>
          </a:ln>
        </p:spPr>
      </p:pic>
      <p:sp>
        <p:nvSpPr>
          <p:cNvPr id="94" name="Google Shape;94;p2"/>
          <p:cNvSpPr txBox="1"/>
          <p:nvPr/>
        </p:nvSpPr>
        <p:spPr>
          <a:xfrm>
            <a:off x="230375" y="1800800"/>
            <a:ext cx="3634800" cy="2398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Clr>
                <a:schemeClr val="dk1"/>
              </a:buClr>
              <a:buSzPts val="1100"/>
              <a:buFont typeface="Arial"/>
              <a:buNone/>
            </a:pPr>
            <a:r>
              <a:rPr b="1" lang="en-IE">
                <a:solidFill>
                  <a:srgbClr val="222222"/>
                </a:solidFill>
                <a:highlight>
                  <a:srgbClr val="FFFFFF"/>
                </a:highlight>
              </a:rPr>
              <a:t>CROSS COUNTRY</a:t>
            </a:r>
            <a:endParaRPr b="1">
              <a:solidFill>
                <a:srgbClr val="222222"/>
              </a:solidFill>
              <a:highlight>
                <a:srgbClr val="FFFFFF"/>
              </a:highlight>
            </a:endParaRPr>
          </a:p>
          <a:p>
            <a:pPr indent="0" lvl="0" marL="0" rtl="0" algn="l">
              <a:lnSpc>
                <a:spcPct val="150000"/>
              </a:lnSpc>
              <a:spcBef>
                <a:spcPts val="600"/>
              </a:spcBef>
              <a:spcAft>
                <a:spcPts val="0"/>
              </a:spcAft>
              <a:buNone/>
            </a:pPr>
            <a:r>
              <a:rPr lang="en-IE" sz="1100">
                <a:solidFill>
                  <a:srgbClr val="222222"/>
                </a:solidFill>
                <a:highlight>
                  <a:srgbClr val="FFFFFF"/>
                </a:highlight>
                <a:latin typeface="Helvetica Neue"/>
                <a:ea typeface="Helvetica Neue"/>
                <a:cs typeface="Helvetica Neue"/>
                <a:sym typeface="Helvetica Neue"/>
              </a:rPr>
              <a:t>A huge congratulations to our Cross Country Teams (U11 and U13) who competed in Fairyhouse last Wednesday 22nd November 2023. </a:t>
            </a:r>
            <a:endParaRPr sz="11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6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 U11 team came in 2nd place which is a huge achievement. There were over 2000 children competing there on the day - Well done to all who took part. Maith sibh!</a:t>
            </a:r>
            <a:endParaRPr sz="11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60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95" name="Google Shape;95;p2"/>
          <p:cNvPicPr preferRelativeResize="0"/>
          <p:nvPr/>
        </p:nvPicPr>
        <p:blipFill rotWithShape="1">
          <a:blip r:embed="rId5">
            <a:alphaModFix/>
          </a:blip>
          <a:srcRect b="7209" l="7440" r="-2217" t="16657"/>
          <a:stretch/>
        </p:blipFill>
        <p:spPr>
          <a:xfrm>
            <a:off x="177075" y="4291500"/>
            <a:ext cx="3731200" cy="2247974"/>
          </a:xfrm>
          <a:prstGeom prst="rect">
            <a:avLst/>
          </a:prstGeom>
          <a:noFill/>
          <a:ln>
            <a:noFill/>
          </a:ln>
        </p:spPr>
      </p:pic>
      <p:pic>
        <p:nvPicPr>
          <p:cNvPr id="96" name="Google Shape;96;p2"/>
          <p:cNvPicPr preferRelativeResize="0"/>
          <p:nvPr/>
        </p:nvPicPr>
        <p:blipFill>
          <a:blip r:embed="rId6">
            <a:alphaModFix/>
          </a:blip>
          <a:stretch>
            <a:fillRect/>
          </a:stretch>
        </p:blipFill>
        <p:spPr>
          <a:xfrm>
            <a:off x="4260475" y="7470425"/>
            <a:ext cx="3200400" cy="1172725"/>
          </a:xfrm>
          <a:prstGeom prst="rect">
            <a:avLst/>
          </a:prstGeom>
          <a:noFill/>
          <a:ln>
            <a:noFill/>
          </a:ln>
        </p:spPr>
      </p:pic>
      <p:sp>
        <p:nvSpPr>
          <p:cNvPr id="97" name="Google Shape;97;p2"/>
          <p:cNvSpPr/>
          <p:nvPr/>
        </p:nvSpPr>
        <p:spPr>
          <a:xfrm>
            <a:off x="4196050" y="8747800"/>
            <a:ext cx="3202600" cy="5018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800"/>
              <a:buFont typeface="Arial"/>
              <a:buNone/>
            </a:pPr>
            <a:r>
              <a:rPr b="1" lang="en-IE" sz="1100">
                <a:latin typeface="Helvetica Neue"/>
                <a:ea typeface="Helvetica Neue"/>
                <a:cs typeface="Helvetica Neue"/>
                <a:sym typeface="Helvetica Neue"/>
              </a:rPr>
              <a:t>December 12 will be next Money Savings Club session. The Credit Union will be coming to our school</a:t>
            </a:r>
            <a:endParaRPr b="1" i="0" sz="1100" u="none" cap="none" strike="noStrike">
              <a:solidFill>
                <a:srgbClr val="000000"/>
              </a:solidFill>
              <a:latin typeface="Helvetica Neue"/>
              <a:ea typeface="Helvetica Neue"/>
              <a:cs typeface="Helvetica Neue"/>
              <a:sym typeface="Helvetica Neue"/>
            </a:endParaRPr>
          </a:p>
        </p:txBody>
      </p:sp>
      <p:cxnSp>
        <p:nvCxnSpPr>
          <p:cNvPr id="98" name="Google Shape;98;p2"/>
          <p:cNvCxnSpPr/>
          <p:nvPr/>
        </p:nvCxnSpPr>
        <p:spPr>
          <a:xfrm>
            <a:off x="4163050" y="7356563"/>
            <a:ext cx="3409500" cy="12300"/>
          </a:xfrm>
          <a:prstGeom prst="straightConnector1">
            <a:avLst/>
          </a:prstGeom>
          <a:noFill/>
          <a:ln cap="flat" cmpd="sng" w="9525">
            <a:solidFill>
              <a:schemeClr val="dk2"/>
            </a:solidFill>
            <a:prstDash val="solid"/>
            <a:round/>
            <a:headEnd len="sm" w="sm" type="none"/>
            <a:tailEnd len="sm" w="sm" type="none"/>
          </a:ln>
        </p:spPr>
      </p:cxnSp>
      <p:pic>
        <p:nvPicPr>
          <p:cNvPr id="99" name="Google Shape;99;p2"/>
          <p:cNvPicPr preferRelativeResize="0"/>
          <p:nvPr/>
        </p:nvPicPr>
        <p:blipFill rotWithShape="1">
          <a:blip r:embed="rId7">
            <a:alphaModFix/>
          </a:blip>
          <a:srcRect b="0" l="0" r="0" t="31394"/>
          <a:stretch/>
        </p:blipFill>
        <p:spPr>
          <a:xfrm>
            <a:off x="169150" y="6631675"/>
            <a:ext cx="3731200" cy="165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9f4699ea19_2_2"/>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sp>
        <p:nvSpPr>
          <p:cNvPr id="106" name="Google Shape;106;g29f4699ea19_2_2"/>
          <p:cNvSpPr/>
          <p:nvPr/>
        </p:nvSpPr>
        <p:spPr>
          <a:xfrm>
            <a:off x="1548925" y="210350"/>
            <a:ext cx="4558198" cy="74368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t/>
            </a:r>
            <a:endParaRPr b="1" sz="2000">
              <a:solidFill>
                <a:srgbClr val="2A4EA2"/>
              </a:solidFill>
              <a:latin typeface="Play"/>
              <a:ea typeface="Play"/>
              <a:cs typeface="Play"/>
              <a:sym typeface="Play"/>
            </a:endParaRPr>
          </a:p>
          <a:p>
            <a:pPr indent="0" lvl="0" marL="0" rtl="0" algn="ctr">
              <a:spcBef>
                <a:spcPts val="0"/>
              </a:spcBef>
              <a:spcAft>
                <a:spcPts val="0"/>
              </a:spcAft>
              <a:buClr>
                <a:schemeClr val="dk1"/>
              </a:buClr>
              <a:buSzPts val="1100"/>
              <a:buFont typeface="Arial"/>
              <a:buNone/>
            </a:pPr>
            <a:r>
              <a:rPr b="1" lang="en-IE" sz="2000">
                <a:solidFill>
                  <a:srgbClr val="2A4EA2"/>
                </a:solidFill>
                <a:latin typeface="Play"/>
                <a:ea typeface="Play"/>
                <a:cs typeface="Play"/>
                <a:sym typeface="Play"/>
              </a:rPr>
              <a:t>   BOOK FAIR COMPETITION</a:t>
            </a:r>
            <a:endParaRPr b="0" i="0" sz="2000" u="none" cap="none" strike="noStrike">
              <a:solidFill>
                <a:srgbClr val="000000"/>
              </a:solidFill>
              <a:latin typeface="Arial"/>
              <a:ea typeface="Arial"/>
              <a:cs typeface="Arial"/>
              <a:sym typeface="Arial"/>
            </a:endParaRPr>
          </a:p>
        </p:txBody>
      </p:sp>
      <p:sp>
        <p:nvSpPr>
          <p:cNvPr id="107" name="Google Shape;107;g29f4699ea19_2_2"/>
          <p:cNvSpPr txBox="1"/>
          <p:nvPr/>
        </p:nvSpPr>
        <p:spPr>
          <a:xfrm>
            <a:off x="368575" y="1072675"/>
            <a:ext cx="4829400" cy="28014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Many thanks for supporting our School Book Fair earlier this month. Thanks also to all the children who participated in our competitions and to Antonia for providing the prizes.</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Congratulations to Mia (Room 10), Mollie (Room 5), and Holly in (Room 3) for winning prizes in the Colouring Competition.</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Well done to Leah, Maeve and Alexandra (Room 35) for receiving prizes for their entries in the Poetry Competition.</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 pupils in Room 35 also had a visit from, Ann Murtagh, author of the book ‘The Climbing Boys’, as their overall class prize.</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Mary O’Hare - Book Fair Coordinator</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700"/>
              <a:buFont typeface="Arial"/>
              <a:buNone/>
            </a:pPr>
            <a:r>
              <a:t/>
            </a:r>
            <a:endParaRPr b="1" sz="1100">
              <a:solidFill>
                <a:srgbClr val="2A4EA2"/>
              </a:solidFill>
              <a:latin typeface="Helvetica Neue"/>
              <a:ea typeface="Helvetica Neue"/>
              <a:cs typeface="Helvetica Neue"/>
              <a:sym typeface="Helvetica Neue"/>
            </a:endParaRPr>
          </a:p>
        </p:txBody>
      </p:sp>
      <p:pic>
        <p:nvPicPr>
          <p:cNvPr id="108" name="Google Shape;108;g29f4699ea19_2_2"/>
          <p:cNvPicPr preferRelativeResize="0"/>
          <p:nvPr/>
        </p:nvPicPr>
        <p:blipFill rotWithShape="1">
          <a:blip r:embed="rId3">
            <a:alphaModFix/>
          </a:blip>
          <a:srcRect b="0" l="0" r="0" t="19639"/>
          <a:stretch/>
        </p:blipFill>
        <p:spPr>
          <a:xfrm>
            <a:off x="2695850" y="6857275"/>
            <a:ext cx="2317450" cy="2833701"/>
          </a:xfrm>
          <a:prstGeom prst="rect">
            <a:avLst/>
          </a:prstGeom>
          <a:noFill/>
          <a:ln>
            <a:noFill/>
          </a:ln>
        </p:spPr>
      </p:pic>
      <p:pic>
        <p:nvPicPr>
          <p:cNvPr id="109" name="Google Shape;109;g29f4699ea19_2_2"/>
          <p:cNvPicPr preferRelativeResize="0"/>
          <p:nvPr/>
        </p:nvPicPr>
        <p:blipFill>
          <a:blip r:embed="rId4">
            <a:alphaModFix/>
          </a:blip>
          <a:stretch>
            <a:fillRect/>
          </a:stretch>
        </p:blipFill>
        <p:spPr>
          <a:xfrm>
            <a:off x="5254375" y="1276251"/>
            <a:ext cx="2001450" cy="2054499"/>
          </a:xfrm>
          <a:prstGeom prst="rect">
            <a:avLst/>
          </a:prstGeom>
          <a:noFill/>
          <a:ln>
            <a:noFill/>
          </a:ln>
        </p:spPr>
      </p:pic>
      <p:pic>
        <p:nvPicPr>
          <p:cNvPr id="110" name="Google Shape;110;g29f4699ea19_2_2"/>
          <p:cNvPicPr preferRelativeResize="0"/>
          <p:nvPr/>
        </p:nvPicPr>
        <p:blipFill>
          <a:blip r:embed="rId5">
            <a:alphaModFix/>
          </a:blip>
          <a:stretch>
            <a:fillRect/>
          </a:stretch>
        </p:blipFill>
        <p:spPr>
          <a:xfrm>
            <a:off x="410425" y="6857250"/>
            <a:ext cx="2162430" cy="2743575"/>
          </a:xfrm>
          <a:prstGeom prst="rect">
            <a:avLst/>
          </a:prstGeom>
          <a:noFill/>
          <a:ln>
            <a:noFill/>
          </a:ln>
        </p:spPr>
      </p:pic>
      <p:pic>
        <p:nvPicPr>
          <p:cNvPr id="111" name="Google Shape;111;g29f4699ea19_2_2"/>
          <p:cNvPicPr preferRelativeResize="0"/>
          <p:nvPr/>
        </p:nvPicPr>
        <p:blipFill>
          <a:blip r:embed="rId6">
            <a:alphaModFix/>
          </a:blip>
          <a:stretch>
            <a:fillRect/>
          </a:stretch>
        </p:blipFill>
        <p:spPr>
          <a:xfrm>
            <a:off x="5178175" y="6902325"/>
            <a:ext cx="2001450" cy="2743575"/>
          </a:xfrm>
          <a:prstGeom prst="rect">
            <a:avLst/>
          </a:prstGeom>
          <a:noFill/>
          <a:ln>
            <a:noFill/>
          </a:ln>
        </p:spPr>
      </p:pic>
      <p:pic>
        <p:nvPicPr>
          <p:cNvPr id="112" name="Google Shape;112;g29f4699ea19_2_2"/>
          <p:cNvPicPr preferRelativeResize="0"/>
          <p:nvPr/>
        </p:nvPicPr>
        <p:blipFill rotWithShape="1">
          <a:blip r:embed="rId7">
            <a:alphaModFix/>
          </a:blip>
          <a:srcRect b="24840" l="0" r="0" t="0"/>
          <a:stretch/>
        </p:blipFill>
        <p:spPr>
          <a:xfrm>
            <a:off x="368575" y="3721175"/>
            <a:ext cx="2162400" cy="3081550"/>
          </a:xfrm>
          <a:prstGeom prst="rect">
            <a:avLst/>
          </a:prstGeom>
          <a:noFill/>
          <a:ln>
            <a:noFill/>
          </a:ln>
        </p:spPr>
      </p:pic>
      <p:pic>
        <p:nvPicPr>
          <p:cNvPr id="113" name="Google Shape;113;g29f4699ea19_2_2"/>
          <p:cNvPicPr preferRelativeResize="0"/>
          <p:nvPr/>
        </p:nvPicPr>
        <p:blipFill rotWithShape="1">
          <a:blip r:embed="rId8">
            <a:alphaModFix/>
          </a:blip>
          <a:srcRect b="18566" l="0" r="0" t="0"/>
          <a:stretch/>
        </p:blipFill>
        <p:spPr>
          <a:xfrm>
            <a:off x="2649950" y="3704300"/>
            <a:ext cx="2363350" cy="3081551"/>
          </a:xfrm>
          <a:prstGeom prst="rect">
            <a:avLst/>
          </a:prstGeom>
          <a:noFill/>
          <a:ln>
            <a:noFill/>
          </a:ln>
        </p:spPr>
      </p:pic>
      <p:pic>
        <p:nvPicPr>
          <p:cNvPr id="114" name="Google Shape;114;g29f4699ea19_2_2"/>
          <p:cNvPicPr preferRelativeResize="0"/>
          <p:nvPr/>
        </p:nvPicPr>
        <p:blipFill rotWithShape="1">
          <a:blip r:embed="rId9">
            <a:alphaModFix/>
          </a:blip>
          <a:srcRect b="63634" l="-399020" r="399020" t="-51009"/>
          <a:stretch/>
        </p:blipFill>
        <p:spPr>
          <a:xfrm>
            <a:off x="-5672525" y="1988625"/>
            <a:ext cx="3819525" cy="5592649"/>
          </a:xfrm>
          <a:prstGeom prst="rect">
            <a:avLst/>
          </a:prstGeom>
          <a:noFill/>
          <a:ln>
            <a:noFill/>
          </a:ln>
        </p:spPr>
      </p:pic>
      <p:pic>
        <p:nvPicPr>
          <p:cNvPr id="115" name="Google Shape;115;g29f4699ea19_2_2"/>
          <p:cNvPicPr preferRelativeResize="0"/>
          <p:nvPr/>
        </p:nvPicPr>
        <p:blipFill>
          <a:blip r:embed="rId9">
            <a:alphaModFix/>
          </a:blip>
          <a:stretch>
            <a:fillRect/>
          </a:stretch>
        </p:blipFill>
        <p:spPr>
          <a:xfrm>
            <a:off x="5254375" y="3427014"/>
            <a:ext cx="2001450" cy="3354034"/>
          </a:xfrm>
          <a:prstGeom prst="rect">
            <a:avLst/>
          </a:prstGeom>
          <a:noFill/>
          <a:ln>
            <a:noFill/>
          </a:ln>
        </p:spPr>
      </p:pic>
      <p:pic>
        <p:nvPicPr>
          <p:cNvPr id="116" name="Google Shape;116;g29f4699ea19_2_2"/>
          <p:cNvPicPr preferRelativeResize="0"/>
          <p:nvPr/>
        </p:nvPicPr>
        <p:blipFill>
          <a:blip r:embed="rId10">
            <a:alphaModFix/>
          </a:blip>
          <a:stretch>
            <a:fillRect/>
          </a:stretch>
        </p:blipFill>
        <p:spPr>
          <a:xfrm>
            <a:off x="444775" y="210350"/>
            <a:ext cx="916528" cy="743675"/>
          </a:xfrm>
          <a:prstGeom prst="rect">
            <a:avLst/>
          </a:prstGeom>
          <a:noFill/>
          <a:ln>
            <a:noFill/>
          </a:ln>
        </p:spPr>
      </p:pic>
      <p:pic>
        <p:nvPicPr>
          <p:cNvPr id="117" name="Google Shape;117;g29f4699ea19_2_2"/>
          <p:cNvPicPr preferRelativeResize="0"/>
          <p:nvPr/>
        </p:nvPicPr>
        <p:blipFill>
          <a:blip r:embed="rId10">
            <a:alphaModFix/>
          </a:blip>
          <a:stretch>
            <a:fillRect/>
          </a:stretch>
        </p:blipFill>
        <p:spPr>
          <a:xfrm>
            <a:off x="6263100" y="286550"/>
            <a:ext cx="916528" cy="74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9a83b59f77_0_11"/>
          <p:cNvSpPr/>
          <p:nvPr/>
        </p:nvSpPr>
        <p:spPr>
          <a:xfrm flipH="1">
            <a:off x="4007576" y="6240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g29a83b59f77_0_11"/>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25" name="Google Shape;125;g29a83b59f77_0_11"/>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9a83b59f77_0_11"/>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9a83b59f77_0_11"/>
          <p:cNvSpPr txBox="1"/>
          <p:nvPr/>
        </p:nvSpPr>
        <p:spPr>
          <a:xfrm>
            <a:off x="4336498" y="44689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28" name="Google Shape;128;g29a83b59f77_0_11"/>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9a83b59f77_0_11"/>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30" name="Google Shape;130;g29a83b59f77_0_11"/>
          <p:cNvSpPr txBox="1"/>
          <p:nvPr/>
        </p:nvSpPr>
        <p:spPr>
          <a:xfrm>
            <a:off x="4432575" y="6700123"/>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131" name="Google Shape;131;g29a83b59f77_0_11"/>
          <p:cNvSpPr txBox="1"/>
          <p:nvPr/>
        </p:nvSpPr>
        <p:spPr>
          <a:xfrm>
            <a:off x="310225" y="1077000"/>
            <a:ext cx="35364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p:txBody>
      </p:sp>
      <p:sp>
        <p:nvSpPr>
          <p:cNvPr id="132" name="Google Shape;132;g29a83b59f77_0_11"/>
          <p:cNvSpPr txBox="1"/>
          <p:nvPr/>
        </p:nvSpPr>
        <p:spPr>
          <a:xfrm>
            <a:off x="262600" y="634275"/>
            <a:ext cx="3579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1" i="0" sz="1800" u="none" cap="none" strike="noStrike">
              <a:solidFill>
                <a:srgbClr val="274E13"/>
              </a:solidFill>
              <a:latin typeface="Helvetica Neue"/>
              <a:ea typeface="Helvetica Neue"/>
              <a:cs typeface="Helvetica Neue"/>
              <a:sym typeface="Helvetica Neue"/>
            </a:endParaRPr>
          </a:p>
        </p:txBody>
      </p:sp>
      <p:sp>
        <p:nvSpPr>
          <p:cNvPr id="133" name="Google Shape;133;g29a83b59f77_0_11"/>
          <p:cNvSpPr/>
          <p:nvPr/>
        </p:nvSpPr>
        <p:spPr>
          <a:xfrm>
            <a:off x="373300" y="395675"/>
            <a:ext cx="3312743" cy="677528"/>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cap="none" strike="noStrike">
              <a:solidFill>
                <a:srgbClr val="2A4EA2"/>
              </a:solidFill>
              <a:latin typeface="Play"/>
              <a:ea typeface="Play"/>
              <a:cs typeface="Play"/>
              <a:sym typeface="Play"/>
            </a:endParaRPr>
          </a:p>
        </p:txBody>
      </p:sp>
      <p:pic>
        <p:nvPicPr>
          <p:cNvPr id="134" name="Google Shape;134;g29a83b59f77_0_11"/>
          <p:cNvPicPr preferRelativeResize="0"/>
          <p:nvPr/>
        </p:nvPicPr>
        <p:blipFill rotWithShape="1">
          <a:blip r:embed="rId3">
            <a:alphaModFix/>
          </a:blip>
          <a:srcRect b="0" l="0" r="0" t="0"/>
          <a:stretch/>
        </p:blipFill>
        <p:spPr>
          <a:xfrm>
            <a:off x="3071400" y="427113"/>
            <a:ext cx="614652" cy="614674"/>
          </a:xfrm>
          <a:prstGeom prst="rect">
            <a:avLst/>
          </a:prstGeom>
          <a:noFill/>
          <a:ln>
            <a:noFill/>
          </a:ln>
        </p:spPr>
      </p:pic>
      <p:sp>
        <p:nvSpPr>
          <p:cNvPr id="135" name="Google Shape;135;g29a83b59f77_0_11"/>
          <p:cNvSpPr txBox="1"/>
          <p:nvPr/>
        </p:nvSpPr>
        <p:spPr>
          <a:xfrm>
            <a:off x="391975" y="405025"/>
            <a:ext cx="2871000" cy="74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IE" sz="1800" u="none" cap="none" strike="noStrike">
                <a:solidFill>
                  <a:schemeClr val="dk2"/>
                </a:solidFill>
                <a:latin typeface="Play"/>
                <a:ea typeface="Play"/>
                <a:cs typeface="Play"/>
                <a:sym typeface="Play"/>
              </a:rPr>
              <a:t>Christmas Annuals 2023</a:t>
            </a:r>
            <a:endParaRPr b="1" i="0" sz="1800" u="none" cap="none" strike="noStrike">
              <a:solidFill>
                <a:schemeClr val="dk2"/>
              </a:solidFill>
              <a:latin typeface="Play"/>
              <a:ea typeface="Play"/>
              <a:cs typeface="Play"/>
              <a:sym typeface="Play"/>
            </a:endParaRPr>
          </a:p>
          <a:p>
            <a:pPr indent="0" lvl="0" marL="0" marR="0" rtl="0" algn="l">
              <a:lnSpc>
                <a:spcPct val="100000"/>
              </a:lnSpc>
              <a:spcBef>
                <a:spcPts val="0"/>
              </a:spcBef>
              <a:spcAft>
                <a:spcPts val="0"/>
              </a:spcAft>
              <a:buClr>
                <a:srgbClr val="000000"/>
              </a:buClr>
              <a:buSzPts val="2500"/>
              <a:buFont typeface="Arial"/>
              <a:buNone/>
            </a:pPr>
            <a:r>
              <a:rPr b="1" lang="en-IE" sz="1800">
                <a:solidFill>
                  <a:srgbClr val="FF0000"/>
                </a:solidFill>
                <a:latin typeface="Play"/>
                <a:ea typeface="Play"/>
                <a:cs typeface="Play"/>
                <a:sym typeface="Play"/>
              </a:rPr>
              <a:t>LAST DAY TO ORDER</a:t>
            </a:r>
            <a:endParaRPr b="1" sz="1800">
              <a:solidFill>
                <a:srgbClr val="FF0000"/>
              </a:solidFill>
              <a:latin typeface="Play"/>
              <a:ea typeface="Play"/>
              <a:cs typeface="Play"/>
              <a:sym typeface="Play"/>
            </a:endParaRPr>
          </a:p>
        </p:txBody>
      </p:sp>
      <p:sp>
        <p:nvSpPr>
          <p:cNvPr id="136" name="Google Shape;136;g29a83b59f77_0_11"/>
          <p:cNvSpPr txBox="1"/>
          <p:nvPr/>
        </p:nvSpPr>
        <p:spPr>
          <a:xfrm>
            <a:off x="4108000" y="3137850"/>
            <a:ext cx="3450300" cy="743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 </a:t>
            </a:r>
            <a:endParaRPr b="0" i="0" sz="1100" u="none" cap="none" strike="noStrike">
              <a:solidFill>
                <a:schemeClr val="dk1"/>
              </a:solidFill>
              <a:highlight>
                <a:srgbClr val="FFFFFF"/>
              </a:highlight>
              <a:latin typeface="Helvetica Neue"/>
              <a:ea typeface="Helvetica Neue"/>
              <a:cs typeface="Helvetica Neue"/>
              <a:sym typeface="Helvetica Neue"/>
            </a:endParaRPr>
          </a:p>
        </p:txBody>
      </p:sp>
      <p:pic>
        <p:nvPicPr>
          <p:cNvPr id="137" name="Google Shape;137;g29a83b59f77_0_11"/>
          <p:cNvPicPr preferRelativeResize="0"/>
          <p:nvPr/>
        </p:nvPicPr>
        <p:blipFill>
          <a:blip r:embed="rId4">
            <a:alphaModFix/>
          </a:blip>
          <a:stretch>
            <a:fillRect/>
          </a:stretch>
        </p:blipFill>
        <p:spPr>
          <a:xfrm>
            <a:off x="426300" y="2685348"/>
            <a:ext cx="3312750" cy="2629150"/>
          </a:xfrm>
          <a:prstGeom prst="rect">
            <a:avLst/>
          </a:prstGeom>
          <a:noFill/>
          <a:ln>
            <a:noFill/>
          </a:ln>
        </p:spPr>
      </p:pic>
      <p:pic>
        <p:nvPicPr>
          <p:cNvPr id="138" name="Google Shape;138;g29a83b59f77_0_11"/>
          <p:cNvPicPr preferRelativeResize="0"/>
          <p:nvPr/>
        </p:nvPicPr>
        <p:blipFill>
          <a:blip r:embed="rId5">
            <a:alphaModFix/>
          </a:blip>
          <a:stretch>
            <a:fillRect/>
          </a:stretch>
        </p:blipFill>
        <p:spPr>
          <a:xfrm>
            <a:off x="4238700" y="294492"/>
            <a:ext cx="3450300" cy="2431609"/>
          </a:xfrm>
          <a:prstGeom prst="rect">
            <a:avLst/>
          </a:prstGeom>
          <a:noFill/>
          <a:ln>
            <a:noFill/>
          </a:ln>
        </p:spPr>
      </p:pic>
      <p:sp>
        <p:nvSpPr>
          <p:cNvPr id="139" name="Google Shape;139;g29a83b59f77_0_11"/>
          <p:cNvSpPr txBox="1"/>
          <p:nvPr/>
        </p:nvSpPr>
        <p:spPr>
          <a:xfrm>
            <a:off x="387850" y="1108650"/>
            <a:ext cx="3312900" cy="1476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Clr>
                <a:schemeClr val="dk1"/>
              </a:buClr>
              <a:buSzPts val="1100"/>
              <a:buFont typeface="Arial"/>
              <a:buNone/>
            </a:pPr>
            <a:r>
              <a:rPr b="1" lang="en-IE" sz="1100">
                <a:solidFill>
                  <a:schemeClr val="dk1"/>
                </a:solidFill>
                <a:highlight>
                  <a:schemeClr val="lt1"/>
                </a:highlight>
                <a:latin typeface="Helvetica Neue"/>
                <a:ea typeface="Helvetica Neue"/>
                <a:cs typeface="Helvetica Neue"/>
                <a:sym typeface="Helvetica Neue"/>
              </a:rPr>
              <a:t>Súgradh, Spraoi, Siamsa and Sonas Christmas Annuals:  </a:t>
            </a:r>
            <a:r>
              <a:rPr lang="en-IE" sz="1100">
                <a:solidFill>
                  <a:schemeClr val="dk1"/>
                </a:solidFill>
                <a:highlight>
                  <a:schemeClr val="lt1"/>
                </a:highlight>
                <a:latin typeface="Helvetica Neue"/>
                <a:ea typeface="Helvetica Neue"/>
                <a:cs typeface="Helvetica Neue"/>
                <a:sym typeface="Helvetica Neue"/>
              </a:rPr>
              <a:t>Orders for the Christmas Annuals this year will be online.  The cost of the Annual is €4.50. </a:t>
            </a:r>
            <a:r>
              <a:rPr b="1" lang="en-IE" sz="1100">
                <a:solidFill>
                  <a:schemeClr val="dk1"/>
                </a:solidFill>
                <a:highlight>
                  <a:schemeClr val="lt1"/>
                </a:highlight>
                <a:latin typeface="Helvetica Neue"/>
                <a:ea typeface="Helvetica Neue"/>
                <a:cs typeface="Helvetica Neue"/>
                <a:sym typeface="Helvetica Neue"/>
              </a:rPr>
              <a:t> </a:t>
            </a:r>
            <a:r>
              <a:rPr b="1" lang="en-IE" sz="1100">
                <a:solidFill>
                  <a:srgbClr val="FF0000"/>
                </a:solidFill>
                <a:highlight>
                  <a:schemeClr val="lt1"/>
                </a:highlight>
                <a:latin typeface="Helvetica Neue"/>
                <a:ea typeface="Helvetica Neue"/>
                <a:cs typeface="Helvetica Neue"/>
                <a:sym typeface="Helvetica Neue"/>
              </a:rPr>
              <a:t>Today is the last day to order</a:t>
            </a:r>
            <a:r>
              <a:rPr lang="en-IE" sz="1100">
                <a:solidFill>
                  <a:srgbClr val="FF0000"/>
                </a:solidFill>
                <a:highlight>
                  <a:schemeClr val="lt1"/>
                </a:highlight>
                <a:latin typeface="Helvetica Neue"/>
                <a:ea typeface="Helvetica Neue"/>
                <a:cs typeface="Helvetica Neue"/>
                <a:sym typeface="Helvetica Neue"/>
              </a:rPr>
              <a:t>. </a:t>
            </a:r>
            <a:r>
              <a:rPr lang="en-IE" sz="1100">
                <a:solidFill>
                  <a:schemeClr val="dk1"/>
                </a:solidFill>
                <a:highlight>
                  <a:schemeClr val="lt1"/>
                </a:highlight>
                <a:latin typeface="Helvetica Neue"/>
                <a:ea typeface="Helvetica Neue"/>
                <a:cs typeface="Helvetica Neue"/>
                <a:sym typeface="Helvetica Neue"/>
              </a:rPr>
              <a:t> Annuals will be given out on Thursday 30th November. </a:t>
            </a:r>
            <a:endParaRPr sz="1800">
              <a:latin typeface="Calibri"/>
              <a:ea typeface="Calibri"/>
              <a:cs typeface="Calibri"/>
              <a:sym typeface="Calibri"/>
            </a:endParaRPr>
          </a:p>
        </p:txBody>
      </p:sp>
      <p:pic>
        <p:nvPicPr>
          <p:cNvPr id="140" name="Google Shape;140;g29a83b59f77_0_11"/>
          <p:cNvPicPr preferRelativeResize="0"/>
          <p:nvPr/>
        </p:nvPicPr>
        <p:blipFill rotWithShape="1">
          <a:blip r:embed="rId6">
            <a:alphaModFix/>
          </a:blip>
          <a:srcRect b="36788" l="0" r="0" t="0"/>
          <a:stretch/>
        </p:blipFill>
        <p:spPr>
          <a:xfrm>
            <a:off x="204175" y="5726725"/>
            <a:ext cx="3756924" cy="2307300"/>
          </a:xfrm>
          <a:prstGeom prst="rect">
            <a:avLst/>
          </a:prstGeom>
          <a:noFill/>
          <a:ln>
            <a:noFill/>
          </a:ln>
        </p:spPr>
      </p:pic>
      <p:pic>
        <p:nvPicPr>
          <p:cNvPr id="141" name="Google Shape;141;g29a83b59f77_0_11"/>
          <p:cNvPicPr preferRelativeResize="0"/>
          <p:nvPr/>
        </p:nvPicPr>
        <p:blipFill>
          <a:blip r:embed="rId7">
            <a:alphaModFix/>
          </a:blip>
          <a:stretch>
            <a:fillRect/>
          </a:stretch>
        </p:blipFill>
        <p:spPr>
          <a:xfrm>
            <a:off x="4099650" y="5556922"/>
            <a:ext cx="3536399" cy="3536384"/>
          </a:xfrm>
          <a:prstGeom prst="rect">
            <a:avLst/>
          </a:prstGeom>
          <a:noFill/>
          <a:ln>
            <a:noFill/>
          </a:ln>
        </p:spPr>
      </p:pic>
      <p:pic>
        <p:nvPicPr>
          <p:cNvPr descr="🥰" id="142" name="Google Shape;142;g29a83b59f77_0_11"/>
          <p:cNvPicPr preferRelativeResize="0"/>
          <p:nvPr/>
        </p:nvPicPr>
        <p:blipFill>
          <a:blip r:embed="rId8">
            <a:alphaModFix/>
          </a:blip>
          <a:stretch>
            <a:fillRect/>
          </a:stretch>
        </p:blipFill>
        <p:spPr>
          <a:xfrm>
            <a:off x="-6704150" y="2819125"/>
            <a:ext cx="9168" cy="5425"/>
          </a:xfrm>
          <a:prstGeom prst="rect">
            <a:avLst/>
          </a:prstGeom>
          <a:noFill/>
          <a:ln>
            <a:noFill/>
          </a:ln>
        </p:spPr>
      </p:pic>
      <p:sp>
        <p:nvSpPr>
          <p:cNvPr id="143" name="Google Shape;143;g29a83b59f77_0_11"/>
          <p:cNvSpPr txBox="1"/>
          <p:nvPr/>
        </p:nvSpPr>
        <p:spPr>
          <a:xfrm>
            <a:off x="4185700" y="2570475"/>
            <a:ext cx="3536400" cy="30948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rgbClr val="222222"/>
                </a:solidFill>
                <a:highlight>
                  <a:srgbClr val="FFFFFF"/>
                </a:highlight>
                <a:latin typeface="Helvetica Neue"/>
                <a:ea typeface="Helvetica Neue"/>
                <a:cs typeface="Helvetica Neue"/>
                <a:sym typeface="Helvetica Neue"/>
              </a:rPr>
              <a:t>Míle Buíochas to everyone from St M</a:t>
            </a:r>
            <a:r>
              <a:rPr lang="en-IE" sz="1100">
                <a:solidFill>
                  <a:srgbClr val="222222"/>
                </a:solidFill>
                <a:highlight>
                  <a:schemeClr val="lt1"/>
                </a:highlight>
                <a:latin typeface="Helvetica Neue"/>
                <a:ea typeface="Helvetica Neue"/>
                <a:cs typeface="Helvetica Neue"/>
                <a:sym typeface="Helvetica Neue"/>
              </a:rPr>
              <a:t>ary's, Trim who carefully wrapped and packed up a beautiful Christmas </a:t>
            </a:r>
            <a:r>
              <a:rPr lang="en-IE" sz="1100">
                <a:solidFill>
                  <a:srgbClr val="3C4043"/>
                </a:solidFill>
                <a:highlight>
                  <a:schemeClr val="lt1"/>
                </a:highlight>
                <a:latin typeface="Helvetica Neue"/>
                <a:ea typeface="Helvetica Neue"/>
                <a:cs typeface="Helvetica Neue"/>
                <a:sym typeface="Helvetica Neue"/>
              </a:rPr>
              <a:t>shoebox</a:t>
            </a:r>
            <a:r>
              <a:rPr lang="en-IE" sz="1100">
                <a:solidFill>
                  <a:srgbClr val="222222"/>
                </a:solidFill>
                <a:highlight>
                  <a:schemeClr val="lt1"/>
                </a:highlight>
                <a:latin typeface="Helvetica Neue"/>
                <a:ea typeface="Helvetica Neue"/>
                <a:cs typeface="Helvetica Neue"/>
                <a:sym typeface="Helvetica Neue"/>
              </a:rPr>
              <a:t> this year. We had brilliant response to </a:t>
            </a:r>
            <a:r>
              <a:rPr lang="en-IE" sz="1100">
                <a:solidFill>
                  <a:srgbClr val="3C4043"/>
                </a:solidFill>
                <a:highlight>
                  <a:schemeClr val="lt1"/>
                </a:highlight>
                <a:latin typeface="Helvetica Neue"/>
                <a:ea typeface="Helvetica Neue"/>
                <a:cs typeface="Helvetica Neue"/>
                <a:sym typeface="Helvetica Neue"/>
              </a:rPr>
              <a:t>the</a:t>
            </a:r>
            <a:r>
              <a:rPr lang="en-IE" sz="1100">
                <a:solidFill>
                  <a:srgbClr val="222222"/>
                </a:solidFill>
                <a:highlight>
                  <a:schemeClr val="lt1"/>
                </a:highlight>
                <a:latin typeface="Helvetica Neue"/>
                <a:ea typeface="Helvetica Neue"/>
                <a:cs typeface="Helvetica Neue"/>
                <a:sym typeface="Helvetica Neue"/>
              </a:rPr>
              <a:t> Christmas </a:t>
            </a:r>
            <a:r>
              <a:rPr lang="en-IE" sz="1100">
                <a:solidFill>
                  <a:srgbClr val="3C4043"/>
                </a:solidFill>
                <a:highlight>
                  <a:schemeClr val="lt1"/>
                </a:highlight>
                <a:latin typeface="Helvetica Neue"/>
                <a:ea typeface="Helvetica Neue"/>
                <a:cs typeface="Helvetica Neue"/>
                <a:sym typeface="Helvetica Neue"/>
              </a:rPr>
              <a:t>Shoebox</a:t>
            </a:r>
            <a:r>
              <a:rPr lang="en-IE" sz="1100">
                <a:solidFill>
                  <a:srgbClr val="222222"/>
                </a:solidFill>
                <a:highlight>
                  <a:schemeClr val="lt1"/>
                </a:highlight>
                <a:latin typeface="Helvetica Neue"/>
                <a:ea typeface="Helvetica Neue"/>
                <a:cs typeface="Helvetica Neue"/>
                <a:sym typeface="Helvetica Neue"/>
              </a:rPr>
              <a:t> Appeal in St Mary's and there will be 144 very happy, smiling faces this year because of </a:t>
            </a:r>
            <a:r>
              <a:rPr lang="en-IE" sz="1100">
                <a:solidFill>
                  <a:srgbClr val="3C4043"/>
                </a:solidFill>
                <a:highlight>
                  <a:schemeClr val="lt1"/>
                </a:highlight>
                <a:latin typeface="Helvetica Neue"/>
                <a:ea typeface="Helvetica Neue"/>
                <a:cs typeface="Helvetica Neue"/>
                <a:sym typeface="Helvetica Neue"/>
              </a:rPr>
              <a:t>you</a:t>
            </a:r>
            <a:r>
              <a:rPr lang="en-IE" sz="1100">
                <a:solidFill>
                  <a:srgbClr val="222222"/>
                </a:solidFill>
                <a:highlight>
                  <a:schemeClr val="lt1"/>
                </a:highlight>
                <a:latin typeface="Helvetica Neue"/>
                <a:ea typeface="Helvetica Neue"/>
                <a:cs typeface="Helvetica Neue"/>
                <a:sym typeface="Helvetica Neue"/>
              </a:rPr>
              <a:t> and your kindness.  This wonderful annual </a:t>
            </a:r>
            <a:r>
              <a:rPr lang="en-IE" sz="1100">
                <a:solidFill>
                  <a:srgbClr val="222222"/>
                </a:solidFill>
                <a:highlight>
                  <a:schemeClr val="lt1"/>
                </a:highlight>
                <a:latin typeface="Helvetica Neue"/>
                <a:ea typeface="Helvetica Neue"/>
                <a:cs typeface="Helvetica Neue"/>
                <a:sym typeface="Helvetica Neue"/>
              </a:rPr>
              <a:t>initiative</a:t>
            </a:r>
            <a:r>
              <a:rPr lang="en-IE" sz="1100">
                <a:solidFill>
                  <a:srgbClr val="222222"/>
                </a:solidFill>
                <a:highlight>
                  <a:schemeClr val="lt1"/>
                </a:highlight>
                <a:latin typeface="Helvetica Neue"/>
                <a:ea typeface="Helvetica Neue"/>
                <a:cs typeface="Helvetica Neue"/>
                <a:sym typeface="Helvetica Neue"/>
              </a:rPr>
              <a:t> is always well supported in our St Mary's school community and highlights </a:t>
            </a:r>
            <a:r>
              <a:rPr lang="en-IE" sz="1100">
                <a:solidFill>
                  <a:srgbClr val="3C4043"/>
                </a:solidFill>
                <a:highlight>
                  <a:schemeClr val="lt1"/>
                </a:highlight>
                <a:latin typeface="Helvetica Neue"/>
                <a:ea typeface="Helvetica Neue"/>
                <a:cs typeface="Helvetica Neue"/>
                <a:sym typeface="Helvetica Neue"/>
              </a:rPr>
              <a:t>the</a:t>
            </a:r>
            <a:r>
              <a:rPr lang="en-IE" sz="1100">
                <a:solidFill>
                  <a:srgbClr val="222222"/>
                </a:solidFill>
                <a:highlight>
                  <a:schemeClr val="lt1"/>
                </a:highlight>
                <a:latin typeface="Helvetica Neue"/>
                <a:ea typeface="Helvetica Neue"/>
                <a:cs typeface="Helvetica Neue"/>
                <a:sym typeface="Helvetica Neue"/>
              </a:rPr>
              <a:t> generosity of our parents, pupils and staff! Ní neart go cur le chéile! Thank you, Ms Dalton</a:t>
            </a:r>
            <a:endParaRPr sz="1100">
              <a:highlight>
                <a:schemeClr val="lt1"/>
              </a:highlight>
              <a:latin typeface="Helvetica Neue"/>
              <a:ea typeface="Helvetica Neue"/>
              <a:cs typeface="Helvetica Neue"/>
              <a:sym typeface="Helvetica Neue"/>
            </a:endParaRPr>
          </a:p>
        </p:txBody>
      </p:sp>
      <p:cxnSp>
        <p:nvCxnSpPr>
          <p:cNvPr id="144" name="Google Shape;144;g29a83b59f77_0_11"/>
          <p:cNvCxnSpPr/>
          <p:nvPr/>
        </p:nvCxnSpPr>
        <p:spPr>
          <a:xfrm>
            <a:off x="324925" y="5566313"/>
            <a:ext cx="3409500" cy="12300"/>
          </a:xfrm>
          <a:prstGeom prst="straightConnector1">
            <a:avLst/>
          </a:prstGeom>
          <a:noFill/>
          <a:ln cap="flat" cmpd="sng" w="9525">
            <a:solidFill>
              <a:schemeClr val="dk2"/>
            </a:solidFill>
            <a:prstDash val="solid"/>
            <a:round/>
            <a:headEnd len="sm" w="sm" type="none"/>
            <a:tailEnd len="sm" w="sm" type="none"/>
          </a:ln>
        </p:spPr>
      </p:cxnSp>
      <p:sp>
        <p:nvSpPr>
          <p:cNvPr id="145" name="Google Shape;145;g29a83b59f77_0_11"/>
          <p:cNvSpPr txBox="1"/>
          <p:nvPr/>
        </p:nvSpPr>
        <p:spPr>
          <a:xfrm>
            <a:off x="128000" y="8800200"/>
            <a:ext cx="3756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E" u="sng">
                <a:solidFill>
                  <a:schemeClr val="hlink"/>
                </a:solidFill>
                <a:hlinkClick r:id="rId9"/>
              </a:rPr>
              <a:t>https://www.tiktok.com/@santa.shoebox/video/7300103397615750405?_t=8hMg3wA6EzQ&amp;_r=1</a:t>
            </a:r>
            <a:endParaRPr/>
          </a:p>
        </p:txBody>
      </p:sp>
      <p:sp>
        <p:nvSpPr>
          <p:cNvPr id="146" name="Google Shape;146;g29a83b59f77_0_11"/>
          <p:cNvSpPr txBox="1"/>
          <p:nvPr/>
        </p:nvSpPr>
        <p:spPr>
          <a:xfrm>
            <a:off x="76200" y="8185500"/>
            <a:ext cx="3756900" cy="61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IE">
                <a:latin typeface="Helvetica Neue"/>
                <a:ea typeface="Helvetica Neue"/>
                <a:cs typeface="Helvetica Neue"/>
                <a:sym typeface="Helvetica Neue"/>
              </a:rPr>
              <a:t>Watch </a:t>
            </a:r>
            <a:r>
              <a:rPr b="1" lang="en-IE">
                <a:latin typeface="Helvetica Neue"/>
                <a:ea typeface="Helvetica Neue"/>
                <a:cs typeface="Helvetica Neue"/>
                <a:sym typeface="Helvetica Neue"/>
              </a:rPr>
              <a:t>the excitement as the kids open their shoebox! Click on the link below.</a:t>
            </a:r>
            <a:endParaRPr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p:nvPr/>
        </p:nvSpPr>
        <p:spPr>
          <a:xfrm>
            <a:off x="519125" y="3531500"/>
            <a:ext cx="6862715" cy="860027"/>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 name="Google Shape;152;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53" name="Google Shape;153;p4"/>
          <p:cNvSpPr/>
          <p:nvPr/>
        </p:nvSpPr>
        <p:spPr>
          <a:xfrm>
            <a:off x="1661650" y="783375"/>
            <a:ext cx="592226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2023. </a:t>
            </a:r>
            <a:r>
              <a:rPr b="0" i="0" lang="en-IE" sz="1100" u="none" cap="none" strike="noStrike">
                <a:solidFill>
                  <a:srgbClr val="7F7F7F"/>
                </a:solidFill>
                <a:latin typeface="Helvetica Neue"/>
                <a:ea typeface="Helvetica Neue"/>
                <a:cs typeface="Helvetica Neue"/>
                <a:sym typeface="Helvetica Neue"/>
              </a:rPr>
              <a:t>Will restart after Christmas break</a:t>
            </a:r>
            <a:endParaRPr b="0" i="0" sz="1100" u="none" cap="none" strike="noStrike">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a:t>
            </a:r>
            <a:r>
              <a:rPr lang="en-IE" sz="1100">
                <a:solidFill>
                  <a:srgbClr val="7F7F7F"/>
                </a:solidFill>
                <a:latin typeface="Helvetica Neue"/>
                <a:ea typeface="Helvetica Neue"/>
                <a:cs typeface="Helvetica Neue"/>
                <a:sym typeface="Helvetica Neue"/>
              </a:rPr>
              <a:t> Training today 3:00-4:00  after school for the next two weeks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FINISHED FOR THE YEAR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54" name="Google Shape;154;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55" name="Google Shape;155;p4"/>
          <p:cNvSpPr txBox="1"/>
          <p:nvPr/>
        </p:nvSpPr>
        <p:spPr>
          <a:xfrm>
            <a:off x="637658" y="3571777"/>
            <a:ext cx="6497100" cy="1090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1" lang="en-IE" sz="1200" u="none" cap="none" strike="noStrike">
                <a:solidFill>
                  <a:schemeClr val="dk1"/>
                </a:solidFill>
              </a:rPr>
              <a:t> </a:t>
            </a:r>
            <a:r>
              <a:rPr b="1" lang="en-IE" sz="1200">
                <a:solidFill>
                  <a:schemeClr val="dk1"/>
                </a:solidFill>
              </a:rPr>
              <a:t>An bhfuil cead agam dul go dtí an leithreas? Can I go to          the bathroom</a:t>
            </a:r>
            <a:endParaRPr b="1" sz="1400" u="none" cap="none" strike="noStrike">
              <a:solidFill>
                <a:schemeClr val="dk1"/>
              </a:solidFill>
            </a:endParaRPr>
          </a:p>
          <a:p>
            <a:pPr indent="0" lvl="0" marL="0" marR="0" rtl="0" algn="l">
              <a:lnSpc>
                <a:spcPct val="107000"/>
              </a:lnSpc>
              <a:spcBef>
                <a:spcPts val="80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1" i="0" lang="en-IE" sz="1200" u="none" cap="none" strike="noStrike">
                <a:solidFill>
                  <a:schemeClr val="dk1"/>
                </a:solidFill>
              </a:rPr>
              <a:t>Is glas iad na cnoic i bhfad uainn! (Far away hills are green) </a:t>
            </a:r>
            <a:endParaRPr b="1" i="0" sz="1500" u="none" cap="none" strike="noStrike">
              <a:solidFill>
                <a:schemeClr val="dk1"/>
              </a:solidFill>
            </a:endParaRPr>
          </a:p>
          <a:p>
            <a:pPr indent="0" lvl="0" marL="0" marR="0" rtl="0" algn="l">
              <a:lnSpc>
                <a:spcPct val="107000"/>
              </a:lnSpc>
              <a:spcBef>
                <a:spcPts val="800"/>
              </a:spcBef>
              <a:spcAft>
                <a:spcPts val="0"/>
              </a:spcAft>
              <a:buClr>
                <a:srgbClr val="000000"/>
              </a:buClr>
              <a:buSzPts val="1200"/>
              <a:buFont typeface="Arial"/>
              <a:buNone/>
            </a:pPr>
            <a:r>
              <a:t/>
            </a:r>
            <a:endParaRPr b="0" i="0" sz="1300" u="none" cap="none" strike="noStrike">
              <a:solidFill>
                <a:srgbClr val="2A4EA2"/>
              </a:solidFill>
              <a:latin typeface="Play"/>
              <a:ea typeface="Play"/>
              <a:cs typeface="Play"/>
              <a:sym typeface="Play"/>
            </a:endParaRPr>
          </a:p>
        </p:txBody>
      </p:sp>
      <p:sp>
        <p:nvSpPr>
          <p:cNvPr id="156" name="Google Shape;156;p4"/>
          <p:cNvSpPr txBox="1"/>
          <p:nvPr/>
        </p:nvSpPr>
        <p:spPr>
          <a:xfrm>
            <a:off x="519125" y="4572000"/>
            <a:ext cx="4396500" cy="5118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IE" sz="1200" u="none" cap="none" strike="noStrike">
                <a:solidFill>
                  <a:srgbClr val="38761D"/>
                </a:solidFill>
                <a:highlight>
                  <a:srgbClr val="FFFFFF"/>
                </a:highlight>
                <a:latin typeface="Arial"/>
                <a:ea typeface="Arial"/>
                <a:cs typeface="Arial"/>
                <a:sym typeface="Arial"/>
              </a:rPr>
              <a:t>November Green News</a:t>
            </a:r>
            <a:endParaRPr b="1" i="0" sz="1200" u="none" cap="none" strike="noStrike">
              <a:solidFill>
                <a:srgbClr val="38761D"/>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i="0" sz="1100" u="none" cap="none" strike="noStrike">
              <a:solidFill>
                <a:schemeClr val="dk1"/>
              </a:solidFill>
              <a:highlight>
                <a:srgbClr val="FFFFFF"/>
              </a:highlight>
            </a:endParaRPr>
          </a:p>
          <a:p>
            <a:pPr indent="0" lvl="0" marL="0" marR="0" rtl="0" algn="l">
              <a:lnSpc>
                <a:spcPct val="100000"/>
              </a:lnSpc>
              <a:spcBef>
                <a:spcPts val="0"/>
              </a:spcBef>
              <a:spcAft>
                <a:spcPts val="0"/>
              </a:spcAft>
              <a:buClr>
                <a:schemeClr val="dk1"/>
              </a:buClr>
              <a:buSzPts val="1100"/>
              <a:buFont typeface="Arial"/>
              <a:buNone/>
            </a:pPr>
            <a:r>
              <a:rPr i="0" lang="en-IE" sz="1100" u="none" cap="none" strike="noStrike">
                <a:solidFill>
                  <a:schemeClr val="dk1"/>
                </a:solidFill>
                <a:latin typeface="Helvetica Neue"/>
                <a:ea typeface="Helvetica Neue"/>
                <a:cs typeface="Helvetica Neue"/>
                <a:sym typeface="Helvetica Neue"/>
              </a:rPr>
              <a:t>Our Green Flag theme is </a:t>
            </a:r>
            <a:r>
              <a:rPr i="1" lang="en-IE" sz="1100" u="none" cap="none" strike="noStrike">
                <a:solidFill>
                  <a:schemeClr val="dk1"/>
                </a:solidFill>
                <a:latin typeface="Helvetica Neue"/>
                <a:ea typeface="Helvetica Neue"/>
                <a:cs typeface="Helvetica Neue"/>
                <a:sym typeface="Helvetica Neue"/>
              </a:rPr>
              <a:t>Global Citizenship - Travel</a:t>
            </a:r>
            <a:r>
              <a:rPr i="0" lang="en-IE" sz="1100" u="none" cap="none" strike="noStrike">
                <a:solidFill>
                  <a:schemeClr val="dk1"/>
                </a:solidFill>
                <a:latin typeface="Helvetica Neue"/>
                <a:ea typeface="Helvetica Neue"/>
                <a:cs typeface="Helvetica Neue"/>
                <a:sym typeface="Helvetica Neue"/>
              </a:rPr>
              <a:t>.</a:t>
            </a:r>
            <a:endParaRPr i="0" sz="1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Two weeks ago,  Ciara and Thomas from An Taisce came to Trim to carry out a walkability Survey with the pupils on the Green Flag </a:t>
            </a:r>
            <a:r>
              <a:rPr lang="en-IE" sz="1100">
                <a:solidFill>
                  <a:schemeClr val="dk1"/>
                </a:solidFill>
                <a:latin typeface="Helvetica Neue"/>
                <a:ea typeface="Helvetica Neue"/>
                <a:cs typeface="Helvetica Neue"/>
                <a:sym typeface="Helvetica Neue"/>
              </a:rPr>
              <a:t>committee</a:t>
            </a:r>
            <a:r>
              <a:rPr lang="en-IE" sz="1100">
                <a:solidFill>
                  <a:schemeClr val="dk1"/>
                </a:solidFill>
                <a:latin typeface="Helvetica Neue"/>
                <a:ea typeface="Helvetica Neue"/>
                <a:cs typeface="Helvetica Neue"/>
                <a:sym typeface="Helvetica Neue"/>
              </a:rPr>
              <a:t>. We walked along a few approach routes to Trim observing the signage and road markings in place to make it safer for walkers. The committee will write up a report and make requests for improvements. </a:t>
            </a:r>
            <a:endParaRPr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IE" sz="1100">
                <a:solidFill>
                  <a:schemeClr val="dk1"/>
                </a:solidFill>
                <a:highlight>
                  <a:schemeClr val="lt1"/>
                </a:highlight>
                <a:latin typeface="Helvetica Neue"/>
                <a:ea typeface="Helvetica Neue"/>
                <a:cs typeface="Helvetica Neue"/>
                <a:sym typeface="Helvetica Neue"/>
              </a:rPr>
              <a:t>We are very fortunate to have the support of an Taisce as we carry out our Green Flag initiatives.</a:t>
            </a:r>
            <a:r>
              <a:rPr b="1" lang="en-IE" sz="1100">
                <a:solidFill>
                  <a:schemeClr val="dk1"/>
                </a:solidFill>
                <a:highlight>
                  <a:schemeClr val="lt1"/>
                </a:highlight>
                <a:latin typeface="Helvetica Neue"/>
                <a:ea typeface="Helvetica Neue"/>
                <a:cs typeface="Helvetica Neue"/>
                <a:sym typeface="Helvetica Neue"/>
              </a:rPr>
              <a:t> </a:t>
            </a:r>
            <a:endParaRPr b="1" sz="1100">
              <a:solidFill>
                <a:schemeClr val="dk1"/>
              </a:solidFill>
              <a:highlight>
                <a:schemeClr val="lt1"/>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highlight>
                <a:schemeClr val="lt1"/>
              </a:highlight>
            </a:endParaRPr>
          </a:p>
          <a:p>
            <a:pPr indent="0" lvl="0" marL="0" marR="0" rtl="0" algn="l">
              <a:lnSpc>
                <a:spcPct val="115000"/>
              </a:lnSpc>
              <a:spcBef>
                <a:spcPts val="800"/>
              </a:spcBef>
              <a:spcAft>
                <a:spcPts val="800"/>
              </a:spcAft>
              <a:buClr>
                <a:schemeClr val="dk1"/>
              </a:buClr>
              <a:buSzPts val="1100"/>
              <a:buFont typeface="Arial"/>
              <a:buNone/>
            </a:pPr>
            <a:r>
              <a:t/>
            </a:r>
            <a:endParaRPr b="1" i="0" sz="1000" u="none" cap="none" strike="noStrike">
              <a:solidFill>
                <a:schemeClr val="dk1"/>
              </a:solidFill>
              <a:highlight>
                <a:srgbClr val="FFFFFF"/>
              </a:highlight>
            </a:endParaRPr>
          </a:p>
        </p:txBody>
      </p:sp>
      <p:grpSp>
        <p:nvGrpSpPr>
          <p:cNvPr id="157" name="Google Shape;157;p4"/>
          <p:cNvGrpSpPr/>
          <p:nvPr/>
        </p:nvGrpSpPr>
        <p:grpSpPr>
          <a:xfrm>
            <a:off x="5074377" y="3962400"/>
            <a:ext cx="2448230" cy="2435142"/>
            <a:chOff x="353149" y="4948970"/>
            <a:chExt cx="2448230" cy="2435142"/>
          </a:xfrm>
        </p:grpSpPr>
        <p:pic>
          <p:nvPicPr>
            <p:cNvPr descr="A green and blue circles and lines&#10;&#10;Description automatically generated" id="158" name="Google Shape;158;p4"/>
            <p:cNvPicPr preferRelativeResize="0"/>
            <p:nvPr/>
          </p:nvPicPr>
          <p:blipFill rotWithShape="1">
            <a:blip r:embed="rId4">
              <a:alphaModFix/>
            </a:blip>
            <a:srcRect b="0" l="0" r="0" t="0"/>
            <a:stretch/>
          </p:blipFill>
          <p:spPr>
            <a:xfrm>
              <a:off x="353149" y="4948970"/>
              <a:ext cx="2448230" cy="2435142"/>
            </a:xfrm>
            <a:prstGeom prst="rect">
              <a:avLst/>
            </a:prstGeom>
            <a:noFill/>
            <a:ln>
              <a:noFill/>
            </a:ln>
          </p:spPr>
        </p:pic>
        <p:sp>
          <p:nvSpPr>
            <p:cNvPr id="159" name="Google Shape;159;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60" name="Google Shape;160;p4"/>
          <p:cNvSpPr txBox="1"/>
          <p:nvPr/>
        </p:nvSpPr>
        <p:spPr>
          <a:xfrm>
            <a:off x="5302975" y="6501625"/>
            <a:ext cx="208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92D050"/>
              </a:buClr>
              <a:buSzPts val="1400"/>
              <a:buFont typeface="Helvetica Neue"/>
              <a:buNone/>
            </a:pPr>
            <a:r>
              <a:rPr b="1" i="0" lang="en-IE" sz="2400" u="none" cap="none" strike="noStrike">
                <a:solidFill>
                  <a:srgbClr val="92D050"/>
                </a:solidFill>
                <a:latin typeface="Helvetica Neue"/>
                <a:ea typeface="Helvetica Neue"/>
                <a:cs typeface="Helvetica Neue"/>
                <a:sym typeface="Helvetica Neue"/>
              </a:rPr>
              <a:t>Remember green is cool </a:t>
            </a:r>
            <a:endParaRPr b="1" i="0" sz="2400" u="none" cap="none" strike="noStrike">
              <a:solidFill>
                <a:srgbClr val="92D05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92D050"/>
              </a:buClr>
              <a:buSzPts val="1400"/>
              <a:buFont typeface="Helvetica Neue"/>
              <a:buNone/>
            </a:pPr>
            <a:r>
              <a:rPr b="1" i="0" lang="en-IE" sz="2400" u="none" cap="none" strike="noStrike">
                <a:solidFill>
                  <a:srgbClr val="92D050"/>
                </a:solidFill>
                <a:latin typeface="Helvetica Neue"/>
                <a:ea typeface="Helvetica Neue"/>
                <a:cs typeface="Helvetica Neue"/>
                <a:sym typeface="Helvetica Neue"/>
              </a:rPr>
              <a:t>at home and at school!  </a:t>
            </a:r>
            <a:endParaRPr b="0" i="0" sz="2400" u="none" cap="none" strike="noStrike">
              <a:solidFill>
                <a:srgbClr val="000000"/>
              </a:solidFill>
              <a:latin typeface="Arial"/>
              <a:ea typeface="Arial"/>
              <a:cs typeface="Arial"/>
              <a:sym typeface="Arial"/>
            </a:endParaRPr>
          </a:p>
        </p:txBody>
      </p:sp>
      <p:pic>
        <p:nvPicPr>
          <p:cNvPr id="161" name="Google Shape;161;p4"/>
          <p:cNvPicPr preferRelativeResize="0"/>
          <p:nvPr/>
        </p:nvPicPr>
        <p:blipFill>
          <a:blip r:embed="rId5">
            <a:alphaModFix/>
          </a:blip>
          <a:stretch>
            <a:fillRect/>
          </a:stretch>
        </p:blipFill>
        <p:spPr>
          <a:xfrm>
            <a:off x="519125" y="6940750"/>
            <a:ext cx="1886377" cy="1414794"/>
          </a:xfrm>
          <a:prstGeom prst="rect">
            <a:avLst/>
          </a:prstGeom>
          <a:noFill/>
          <a:ln>
            <a:noFill/>
          </a:ln>
        </p:spPr>
      </p:pic>
      <p:pic>
        <p:nvPicPr>
          <p:cNvPr id="162" name="Google Shape;162;p4"/>
          <p:cNvPicPr preferRelativeResize="0"/>
          <p:nvPr/>
        </p:nvPicPr>
        <p:blipFill rotWithShape="1">
          <a:blip r:embed="rId6">
            <a:alphaModFix/>
          </a:blip>
          <a:srcRect b="5613" l="-3980" r="3980" t="19931"/>
          <a:stretch/>
        </p:blipFill>
        <p:spPr>
          <a:xfrm>
            <a:off x="2887300" y="6893151"/>
            <a:ext cx="1787651" cy="144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pic>
        <p:nvPicPr>
          <p:cNvPr descr="A cartoon of a child with a speech bubble&#10;&#10;Description automatically generated" id="168" name="Google Shape;168;p5"/>
          <p:cNvPicPr preferRelativeResize="0"/>
          <p:nvPr/>
        </p:nvPicPr>
        <p:blipFill rotWithShape="1">
          <a:blip r:embed="rId3">
            <a:alphaModFix/>
          </a:blip>
          <a:srcRect b="0" l="0" r="0" t="0"/>
          <a:stretch/>
        </p:blipFill>
        <p:spPr>
          <a:xfrm>
            <a:off x="5748528" y="409957"/>
            <a:ext cx="1607820" cy="3237405"/>
          </a:xfrm>
          <a:prstGeom prst="rect">
            <a:avLst/>
          </a:prstGeom>
          <a:noFill/>
          <a:ln>
            <a:noFill/>
          </a:ln>
        </p:spPr>
      </p:pic>
      <p:sp>
        <p:nvSpPr>
          <p:cNvPr id="169" name="Google Shape;169;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WOW</a:t>
            </a:r>
            <a:endParaRPr b="0" i="0" sz="1400" u="none" cap="none" strike="noStrike">
              <a:solidFill>
                <a:srgbClr val="000000"/>
              </a:solidFill>
              <a:latin typeface="Arial"/>
              <a:ea typeface="Arial"/>
              <a:cs typeface="Arial"/>
              <a:sym typeface="Arial"/>
            </a:endParaRPr>
          </a:p>
        </p:txBody>
      </p:sp>
      <p:pic>
        <p:nvPicPr>
          <p:cNvPr descr="A group of kids walking&#10;&#10;Description automatically generated" id="170" name="Google Shape;170;p5"/>
          <p:cNvPicPr preferRelativeResize="0"/>
          <p:nvPr/>
        </p:nvPicPr>
        <p:blipFill rotWithShape="1">
          <a:blip r:embed="rId4">
            <a:alphaModFix/>
          </a:blip>
          <a:srcRect b="0" l="19005" r="4489" t="0"/>
          <a:stretch/>
        </p:blipFill>
        <p:spPr>
          <a:xfrm>
            <a:off x="457200" y="7553350"/>
            <a:ext cx="6675476" cy="2076449"/>
          </a:xfrm>
          <a:prstGeom prst="rect">
            <a:avLst/>
          </a:prstGeom>
          <a:noFill/>
          <a:ln>
            <a:noFill/>
          </a:ln>
        </p:spPr>
      </p:pic>
      <p:sp>
        <p:nvSpPr>
          <p:cNvPr id="171" name="Google Shape;171;p5"/>
          <p:cNvSpPr txBox="1"/>
          <p:nvPr/>
        </p:nvSpPr>
        <p:spPr>
          <a:xfrm>
            <a:off x="338400" y="293225"/>
            <a:ext cx="5257800" cy="8675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800"/>
              </a:spcBef>
              <a:spcAft>
                <a:spcPts val="0"/>
              </a:spcAft>
              <a:buClr>
                <a:schemeClr val="dk1"/>
              </a:buClr>
              <a:buSzPts val="1100"/>
              <a:buFont typeface="Arial"/>
              <a:buNone/>
            </a:pPr>
            <a:r>
              <a:rPr b="1" lang="en-IE" sz="1200">
                <a:solidFill>
                  <a:srgbClr val="6AA84F"/>
                </a:solidFill>
                <a:highlight>
                  <a:schemeClr val="lt1"/>
                </a:highlight>
              </a:rPr>
              <a:t>Cleaner Air week</a:t>
            </a:r>
            <a:endParaRPr b="1" sz="1200">
              <a:solidFill>
                <a:srgbClr val="6AA84F"/>
              </a:solidFill>
              <a:highlight>
                <a:schemeClr val="lt1"/>
              </a:highlight>
            </a:endParaRPr>
          </a:p>
          <a:p>
            <a:pPr indent="0" lvl="0" marL="0" rtl="0" algn="just">
              <a:lnSpc>
                <a:spcPct val="150000"/>
              </a:lnSpc>
              <a:spcBef>
                <a:spcPts val="800"/>
              </a:spcBef>
              <a:spcAft>
                <a:spcPts val="0"/>
              </a:spcAft>
              <a:buClr>
                <a:schemeClr val="dk1"/>
              </a:buClr>
              <a:buSzPts val="1100"/>
              <a:buFont typeface="Arial"/>
              <a:buNone/>
            </a:pPr>
            <a:r>
              <a:rPr lang="en-IE" sz="1100">
                <a:solidFill>
                  <a:schemeClr val="dk1"/>
                </a:solidFill>
                <a:highlight>
                  <a:schemeClr val="lt1"/>
                </a:highlight>
                <a:latin typeface="Helvetica Neue"/>
                <a:ea typeface="Helvetica Neue"/>
                <a:cs typeface="Helvetica Neue"/>
                <a:sym typeface="Helvetica Neue"/>
              </a:rPr>
              <a:t>Last  week is National Clean Air week. We  asked all Parents and Guardians to make a conscious effort to switch off their engines when they are waiting in the car park instead of leaving their cars idiling. We will be requesting that the buses follow suit. </a:t>
            </a:r>
            <a:r>
              <a:rPr lang="en-IE" sz="1100">
                <a:solidFill>
                  <a:srgbClr val="222222"/>
                </a:solidFill>
                <a:latin typeface="Helvetica Neue"/>
                <a:ea typeface="Helvetica Neue"/>
                <a:cs typeface="Helvetica Neue"/>
                <a:sym typeface="Helvetica Neue"/>
              </a:rPr>
              <a:t>Idling increases the amount of exhaust fumes in the air. These fumes contain a number of harmful gasses including carbon dioxide, which is bad for the environment and contributes towards climate change, as well as a range of other harmful gasses including nitrogen dioxide, carbon monoxide and hydrocarbons which are linked to asthma and other lung diseases. </a:t>
            </a:r>
            <a:r>
              <a:rPr lang="en-IE" sz="1100">
                <a:solidFill>
                  <a:srgbClr val="191919"/>
                </a:solidFill>
                <a:highlight>
                  <a:schemeClr val="lt1"/>
                </a:highlight>
                <a:latin typeface="Helvetica Neue"/>
                <a:ea typeface="Helvetica Neue"/>
                <a:cs typeface="Helvetica Neue"/>
                <a:sym typeface="Helvetica Neue"/>
              </a:rPr>
              <a:t>An idling engine can produce up to twice as many exhaust emissions as an engine in motion and international studies have found that idling for over ten seconds uses more fuel and produces more carbon dioxide than restarting your engine.</a:t>
            </a:r>
            <a:endParaRPr sz="1100">
              <a:solidFill>
                <a:srgbClr val="222222"/>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000">
              <a:solidFill>
                <a:srgbClr val="38761D"/>
              </a:solidFill>
              <a:highlight>
                <a:schemeClr val="lt1"/>
              </a:highlight>
            </a:endParaRPr>
          </a:p>
          <a:p>
            <a:pPr indent="0" lvl="0" marL="0" rtl="0" algn="just">
              <a:lnSpc>
                <a:spcPct val="150000"/>
              </a:lnSpc>
              <a:spcBef>
                <a:spcPts val="0"/>
              </a:spcBef>
              <a:spcAft>
                <a:spcPts val="0"/>
              </a:spcAft>
              <a:buNone/>
            </a:pPr>
            <a:r>
              <a:rPr lang="en-IE" sz="1200">
                <a:solidFill>
                  <a:srgbClr val="38761D"/>
                </a:solidFill>
                <a:highlight>
                  <a:schemeClr val="lt1"/>
                </a:highlight>
              </a:rPr>
              <a:t>WOW </a:t>
            </a:r>
            <a:r>
              <a:rPr lang="en-IE" sz="1100">
                <a:solidFill>
                  <a:schemeClr val="dk1"/>
                </a:solidFill>
                <a:highlight>
                  <a:schemeClr val="lt1"/>
                </a:highlight>
                <a:latin typeface="Helvetica Neue"/>
                <a:ea typeface="Helvetica Neue"/>
                <a:cs typeface="Helvetica Neue"/>
                <a:sym typeface="Helvetica Neue"/>
              </a:rPr>
              <a:t>continues this Wednesday. Meet at Gullivers at 8:50am Thank you Mr Carmody and Ms Mallon who keep this initiative. Any parents who would like to park and walk up with the St Mary’s group are welcome to do so. The children are fresher as they start the school day after their little walk up to school and  the more people who participate in WOW the less traffic around the school drop off area. </a:t>
            </a:r>
            <a:r>
              <a:rPr lang="en-IE" sz="1100">
                <a:solidFill>
                  <a:schemeClr val="dk1"/>
                </a:solidFill>
                <a:latin typeface="Helvetica Neue"/>
                <a:ea typeface="Helvetica Neue"/>
                <a:cs typeface="Helvetica Neue"/>
                <a:sym typeface="Helvetica Neue"/>
              </a:rPr>
              <a:t>Let’s walk, cycle and scoot more to reduce carbon emissions and keep our air clean.</a:t>
            </a:r>
            <a:endParaRPr sz="1000">
              <a:solidFill>
                <a:srgbClr val="58595B"/>
              </a:solidFill>
              <a:highlight>
                <a:schemeClr val="lt1"/>
              </a:highlight>
            </a:endParaRPr>
          </a:p>
          <a:p>
            <a:pPr indent="0" lvl="0" marL="0" rtl="0" algn="just">
              <a:lnSpc>
                <a:spcPct val="150000"/>
              </a:lnSpc>
              <a:spcBef>
                <a:spcPts val="800"/>
              </a:spcBef>
              <a:spcAft>
                <a:spcPts val="0"/>
              </a:spcAft>
              <a:buClr>
                <a:schemeClr val="dk1"/>
              </a:buClr>
              <a:buSzPts val="1100"/>
              <a:buFont typeface="Arial"/>
              <a:buNone/>
            </a:pPr>
            <a:r>
              <a:rPr lang="en-IE" sz="1200">
                <a:solidFill>
                  <a:srgbClr val="38761D"/>
                </a:solidFill>
                <a:highlight>
                  <a:schemeClr val="lt1"/>
                </a:highlight>
              </a:rPr>
              <a:t>The Walking Bus</a:t>
            </a:r>
            <a:r>
              <a:rPr lang="en-IE" sz="1100">
                <a:solidFill>
                  <a:srgbClr val="38761D"/>
                </a:solidFill>
                <a:highlight>
                  <a:schemeClr val="lt1"/>
                </a:highlight>
                <a:latin typeface="Helvetica Neue"/>
                <a:ea typeface="Helvetica Neue"/>
                <a:cs typeface="Helvetica Neue"/>
                <a:sym typeface="Helvetica Neue"/>
              </a:rPr>
              <a:t> </a:t>
            </a:r>
            <a:r>
              <a:rPr lang="en-IE" sz="1100">
                <a:solidFill>
                  <a:schemeClr val="dk1"/>
                </a:solidFill>
                <a:highlight>
                  <a:schemeClr val="lt1"/>
                </a:highlight>
                <a:latin typeface="Helvetica Neue"/>
                <a:ea typeface="Helvetica Neue"/>
                <a:cs typeface="Helvetica Neue"/>
                <a:sym typeface="Helvetica Neue"/>
              </a:rPr>
              <a:t>has been going really well from the Gallops! Well done all. This week if the weather allows, the ‘Bus’ will depart from the car park up on the Athboy Road. (Not the Lidl car park) Any adult volunteers who are available, please let the school know. We have on e but would need a few more. The link to the form is as follows for any pupils who would like to join the ‘bus’  along the way. </a:t>
            </a:r>
            <a:r>
              <a:rPr lang="en-IE" sz="1100" u="sng">
                <a:solidFill>
                  <a:schemeClr val="hlink"/>
                </a:solidFill>
                <a:highlight>
                  <a:schemeClr val="lt1"/>
                </a:highlight>
                <a:latin typeface="Helvetica Neue"/>
                <a:ea typeface="Helvetica Neue"/>
                <a:cs typeface="Helvetica Neue"/>
                <a:sym typeface="Helvetica Neue"/>
                <a:hlinkClick r:id="rId5"/>
              </a:rPr>
              <a:t>https://forms.gle/Zk2GxDFWVRFjBXuF9</a:t>
            </a:r>
            <a:endParaRPr sz="1100">
              <a:solidFill>
                <a:schemeClr val="dk1"/>
              </a:solidFill>
              <a:highlight>
                <a:schemeClr val="lt1"/>
              </a:highlight>
              <a:latin typeface="Helvetica Neue"/>
              <a:ea typeface="Helvetica Neue"/>
              <a:cs typeface="Helvetica Neue"/>
              <a:sym typeface="Helvetica Neue"/>
            </a:endParaRPr>
          </a:p>
          <a:p>
            <a:pPr indent="0" lvl="0" marL="0" rtl="0" algn="l">
              <a:lnSpc>
                <a:spcPct val="150000"/>
              </a:lnSpc>
              <a:spcBef>
                <a:spcPts val="800"/>
              </a:spcBef>
              <a:spcAft>
                <a:spcPts val="0"/>
              </a:spcAft>
              <a:buClr>
                <a:schemeClr val="dk1"/>
              </a:buClr>
              <a:buSzPts val="1100"/>
              <a:buFont typeface="Arial"/>
              <a:buNone/>
            </a:pPr>
            <a:r>
              <a:rPr lang="en-IE" sz="1100">
                <a:solidFill>
                  <a:schemeClr val="dk1"/>
                </a:solidFill>
                <a:highlight>
                  <a:schemeClr val="lt1"/>
                </a:highlight>
                <a:latin typeface="Helvetica Neue"/>
                <a:ea typeface="Helvetica Neue"/>
                <a:cs typeface="Helvetica Neue"/>
                <a:sym typeface="Helvetica Neue"/>
              </a:rPr>
              <a:t>Recycling continues at St Mary’s. We accept small plastic bottles, batteries, cardboard, toilet rolls and postage stamps. Lots of charities benefit from our recycling. </a:t>
            </a:r>
            <a:endParaRPr sz="1100">
              <a:solidFill>
                <a:schemeClr val="dk1"/>
              </a:solidFill>
              <a:highlight>
                <a:schemeClr val="lt1"/>
              </a:highlight>
              <a:latin typeface="Helvetica Neue"/>
              <a:ea typeface="Helvetica Neue"/>
              <a:cs typeface="Helvetica Neue"/>
              <a:sym typeface="Helvetica Neue"/>
            </a:endParaRPr>
          </a:p>
          <a:p>
            <a:pPr indent="0" lvl="0" marL="0" rtl="0" algn="l">
              <a:lnSpc>
                <a:spcPct val="150000"/>
              </a:lnSpc>
              <a:spcBef>
                <a:spcPts val="800"/>
              </a:spcBef>
              <a:spcAft>
                <a:spcPts val="0"/>
              </a:spcAft>
              <a:buClr>
                <a:schemeClr val="dk1"/>
              </a:buClr>
              <a:buSzPts val="1100"/>
              <a:buFont typeface="Arial"/>
              <a:buNone/>
            </a:pPr>
            <a:r>
              <a:t/>
            </a:r>
            <a:endParaRPr b="1" sz="1100">
              <a:solidFill>
                <a:schemeClr val="dk1"/>
              </a:solidFill>
              <a:highlight>
                <a:schemeClr val="lt1"/>
              </a:highlight>
              <a:latin typeface="Helvetica Neue"/>
              <a:ea typeface="Helvetica Neue"/>
              <a:cs typeface="Helvetica Neue"/>
              <a:sym typeface="Helvetica Neue"/>
            </a:endParaRPr>
          </a:p>
          <a:p>
            <a:pPr indent="0" lvl="0" marL="0" rtl="0" algn="l">
              <a:spcBef>
                <a:spcPts val="800"/>
              </a:spcBef>
              <a:spcAft>
                <a:spcPts val="0"/>
              </a:spcAft>
              <a:buNone/>
            </a:pPr>
            <a:r>
              <a:t/>
            </a:r>
            <a:endParaRPr sz="1800">
              <a:latin typeface="Calibri"/>
              <a:ea typeface="Calibri"/>
              <a:cs typeface="Calibri"/>
              <a:sym typeface="Calibri"/>
            </a:endParaRPr>
          </a:p>
        </p:txBody>
      </p:sp>
      <p:sp>
        <p:nvSpPr>
          <p:cNvPr id="172" name="Google Shape;172;p5"/>
          <p:cNvSpPr/>
          <p:nvPr/>
        </p:nvSpPr>
        <p:spPr>
          <a:xfrm>
            <a:off x="5715000" y="3981812"/>
            <a:ext cx="1787695" cy="323707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5"/>
          <p:cNvSpPr txBox="1"/>
          <p:nvPr/>
        </p:nvSpPr>
        <p:spPr>
          <a:xfrm>
            <a:off x="5890000" y="4226350"/>
            <a:ext cx="1417500" cy="25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IE" sz="1200">
                <a:solidFill>
                  <a:schemeClr val="dk1"/>
                </a:solidFill>
                <a:latin typeface="Helvetica Neue"/>
                <a:ea typeface="Helvetica Neue"/>
                <a:cs typeface="Helvetica Neue"/>
                <a:sym typeface="Helvetica Neue"/>
              </a:rPr>
              <a:t>Have a look at the 17 Global goals. We really need to make progress in Ireland. This video presents them well. </a:t>
            </a:r>
            <a:endParaRPr b="1"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IE" sz="1300" u="sng">
                <a:solidFill>
                  <a:schemeClr val="hlink"/>
                </a:solidFill>
                <a:latin typeface="Helvetica Neue"/>
                <a:ea typeface="Helvetica Neue"/>
                <a:cs typeface="Helvetica Neue"/>
                <a:sym typeface="Helvetica Neue"/>
                <a:hlinkClick r:id="rId6"/>
              </a:rPr>
              <a:t>https://greenschoolsireland.org/green-schools-stay-home-global-citizenship/</a:t>
            </a:r>
            <a:endParaRPr sz="13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79" name="Google Shape;179;p6"/>
          <p:cNvSpPr/>
          <p:nvPr/>
        </p:nvSpPr>
        <p:spPr>
          <a:xfrm>
            <a:off x="480875" y="53340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80" name="Google Shape;180;p6"/>
          <p:cNvPicPr preferRelativeResize="0"/>
          <p:nvPr/>
        </p:nvPicPr>
        <p:blipFill rotWithShape="1">
          <a:blip r:embed="rId3">
            <a:alphaModFix/>
          </a:blip>
          <a:srcRect b="0" l="0" r="0" t="0"/>
          <a:stretch/>
        </p:blipFill>
        <p:spPr>
          <a:xfrm>
            <a:off x="1165375" y="647377"/>
            <a:ext cx="5880025" cy="1325350"/>
          </a:xfrm>
          <a:prstGeom prst="rect">
            <a:avLst/>
          </a:prstGeom>
          <a:noFill/>
          <a:ln>
            <a:noFill/>
          </a:ln>
        </p:spPr>
      </p:pic>
      <p:sp>
        <p:nvSpPr>
          <p:cNvPr id="181" name="Google Shape;181;p6"/>
          <p:cNvSpPr txBox="1"/>
          <p:nvPr/>
        </p:nvSpPr>
        <p:spPr>
          <a:xfrm>
            <a:off x="379350" y="4949047"/>
            <a:ext cx="350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82" name="Google Shape;182;p6"/>
          <p:cNvSpPr txBox="1"/>
          <p:nvPr/>
        </p:nvSpPr>
        <p:spPr>
          <a:xfrm>
            <a:off x="4018500" y="2052550"/>
            <a:ext cx="3300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t/>
            </a:r>
            <a:endParaRPr b="0" i="0" sz="1200" u="none" cap="none" strike="noStrike">
              <a:solidFill>
                <a:srgbClr val="FF0000"/>
              </a:solidFill>
              <a:latin typeface="Play"/>
              <a:ea typeface="Play"/>
              <a:cs typeface="Play"/>
              <a:sym typeface="Play"/>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83" name="Google Shape;183;p6"/>
          <p:cNvSpPr txBox="1"/>
          <p:nvPr/>
        </p:nvSpPr>
        <p:spPr>
          <a:xfrm>
            <a:off x="4114528" y="4346875"/>
            <a:ext cx="292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pic>
        <p:nvPicPr>
          <p:cNvPr descr="A blue circle with a white letter f in it&#10;&#10;Description automatically generated" id="184" name="Google Shape;184;p6"/>
          <p:cNvPicPr preferRelativeResize="0"/>
          <p:nvPr/>
        </p:nvPicPr>
        <p:blipFill rotWithShape="1">
          <a:blip r:embed="rId6">
            <a:alphaModFix/>
          </a:blip>
          <a:srcRect b="0" l="0" r="0" t="0"/>
          <a:stretch/>
        </p:blipFill>
        <p:spPr>
          <a:xfrm>
            <a:off x="6761782" y="4217778"/>
            <a:ext cx="622001" cy="622001"/>
          </a:xfrm>
          <a:prstGeom prst="rect">
            <a:avLst/>
          </a:prstGeom>
          <a:noFill/>
          <a:ln>
            <a:noFill/>
          </a:ln>
        </p:spPr>
      </p:pic>
      <p:cxnSp>
        <p:nvCxnSpPr>
          <p:cNvPr id="185" name="Google Shape;185;p6"/>
          <p:cNvCxnSpPr/>
          <p:nvPr/>
        </p:nvCxnSpPr>
        <p:spPr>
          <a:xfrm flipH="1">
            <a:off x="3862650" y="1790050"/>
            <a:ext cx="21900" cy="4252800"/>
          </a:xfrm>
          <a:prstGeom prst="straightConnector1">
            <a:avLst/>
          </a:prstGeom>
          <a:noFill/>
          <a:ln cap="flat" cmpd="sng" w="9525">
            <a:solidFill>
              <a:schemeClr val="dk2"/>
            </a:solidFill>
            <a:prstDash val="solid"/>
            <a:round/>
            <a:headEnd len="sm" w="sm" type="none"/>
            <a:tailEnd len="sm" w="sm" type="none"/>
          </a:ln>
        </p:spPr>
      </p:cxnSp>
      <p:sp>
        <p:nvSpPr>
          <p:cNvPr id="186" name="Google Shape;186;p6"/>
          <p:cNvSpPr txBox="1"/>
          <p:nvPr/>
        </p:nvSpPr>
        <p:spPr>
          <a:xfrm>
            <a:off x="4124325" y="1909450"/>
            <a:ext cx="3300300" cy="235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IE" sz="1800" u="sng" cap="none" strike="noStrike">
                <a:solidFill>
                  <a:srgbClr val="1C4587"/>
                </a:solidFill>
                <a:latin typeface="Play"/>
                <a:ea typeface="Play"/>
                <a:cs typeface="Play"/>
                <a:sym typeface="Play"/>
              </a:rPr>
              <a:t>Parents Association Meeting</a:t>
            </a:r>
            <a:endParaRPr b="0" i="0" sz="1800" u="sng" cap="none" strike="noStrike">
              <a:solidFill>
                <a:srgbClr val="1C4587"/>
              </a:solidFill>
              <a:latin typeface="Play"/>
              <a:ea typeface="Play"/>
              <a:cs typeface="Play"/>
              <a:sym typeface="Play"/>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We will be holding our monthly Parents Association meeting this coming </a:t>
            </a:r>
            <a:r>
              <a:rPr b="1" lang="en-IE" sz="1100">
                <a:latin typeface="Helvetica Neue"/>
                <a:ea typeface="Helvetica Neue"/>
                <a:cs typeface="Helvetica Neue"/>
                <a:sym typeface="Helvetica Neue"/>
              </a:rPr>
              <a:t>FRIDAY 1st</a:t>
            </a:r>
            <a:r>
              <a:rPr b="1" i="0" lang="en-IE" sz="1100" u="none" cap="none" strike="noStrike">
                <a:solidFill>
                  <a:srgbClr val="000000"/>
                </a:solidFill>
                <a:latin typeface="Helvetica Neue"/>
                <a:ea typeface="Helvetica Neue"/>
                <a:cs typeface="Helvetica Neue"/>
                <a:sym typeface="Helvetica Neue"/>
              </a:rPr>
              <a:t> </a:t>
            </a:r>
            <a:r>
              <a:rPr b="1" lang="en-IE" sz="1100">
                <a:latin typeface="Helvetica Neue"/>
                <a:ea typeface="Helvetica Neue"/>
                <a:cs typeface="Helvetica Neue"/>
                <a:sym typeface="Helvetica Neue"/>
              </a:rPr>
              <a:t>December</a:t>
            </a:r>
            <a:r>
              <a:rPr b="1" i="0" lang="en-IE" sz="1100" u="none" cap="none" strike="noStrike">
                <a:solidFill>
                  <a:srgbClr val="000000"/>
                </a:solidFill>
                <a:latin typeface="Helvetica Neue"/>
                <a:ea typeface="Helvetica Neue"/>
                <a:cs typeface="Helvetica Neue"/>
                <a:sym typeface="Helvetica Neue"/>
              </a:rPr>
              <a:t> at </a:t>
            </a:r>
            <a:r>
              <a:rPr b="1" lang="en-IE" sz="1100">
                <a:latin typeface="Helvetica Neue"/>
                <a:ea typeface="Helvetica Neue"/>
                <a:cs typeface="Helvetica Neue"/>
                <a:sym typeface="Helvetica Neue"/>
              </a:rPr>
              <a:t>9:30am</a:t>
            </a:r>
            <a:r>
              <a:rPr b="1" i="0" lang="en-IE" sz="1100" u="none" cap="none" strike="noStrike">
                <a:solidFill>
                  <a:srgbClr val="000000"/>
                </a:solidFill>
                <a:latin typeface="Helvetica Neue"/>
                <a:ea typeface="Helvetica Neue"/>
                <a:cs typeface="Helvetica Neue"/>
                <a:sym typeface="Helvetica Neue"/>
              </a:rPr>
              <a:t> </a:t>
            </a:r>
            <a:r>
              <a:rPr b="0" i="0" lang="en-IE" sz="1100" u="none" cap="none" strike="noStrike">
                <a:solidFill>
                  <a:srgbClr val="000000"/>
                </a:solidFill>
                <a:latin typeface="Helvetica Neue"/>
                <a:ea typeface="Helvetica Neue"/>
                <a:cs typeface="Helvetica Neue"/>
                <a:sym typeface="Helvetica Neue"/>
              </a:rPr>
              <a:t>in the school. Everyone is welcome to attend. We look forward to seeing you there.</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Many thanks,</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Adri O’Dea</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Chairperson</a:t>
            </a:r>
            <a:endParaRPr b="0" i="0" sz="1100" u="none" cap="none" strike="noStrike">
              <a:solidFill>
                <a:srgbClr val="000000"/>
              </a:solidFill>
              <a:latin typeface="Helvetica Neue"/>
              <a:ea typeface="Helvetica Neue"/>
              <a:cs typeface="Helvetica Neue"/>
              <a:sym typeface="Helvetica Neue"/>
            </a:endParaRPr>
          </a:p>
        </p:txBody>
      </p:sp>
      <p:sp>
        <p:nvSpPr>
          <p:cNvPr id="187" name="Google Shape;187;p6"/>
          <p:cNvSpPr txBox="1"/>
          <p:nvPr/>
        </p:nvSpPr>
        <p:spPr>
          <a:xfrm>
            <a:off x="480875" y="1909450"/>
            <a:ext cx="3151800" cy="36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1800">
                <a:solidFill>
                  <a:srgbClr val="274E13"/>
                </a:solidFill>
                <a:latin typeface="Calibri"/>
                <a:ea typeface="Calibri"/>
                <a:cs typeface="Calibri"/>
                <a:sym typeface="Calibri"/>
              </a:rPr>
              <a:t>CHRISTMAS JUMPER SALE</a:t>
            </a:r>
            <a:endParaRPr b="1" sz="1800">
              <a:solidFill>
                <a:srgbClr val="274E13"/>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It is nearly time for our Christmas Jumper Sale!</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will see you next Monday 4th December from 8:50 am  in the school hall.</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will be collecting more Festive wear through this week, so please support us and donate your pre-loved items. You can leave all your items in the office and we will collect them</a:t>
            </a:r>
            <a:endParaRPr sz="1100">
              <a:latin typeface="Helvetica Neue"/>
              <a:ea typeface="Helvetica Neue"/>
              <a:cs typeface="Helvetica Neue"/>
              <a:sym typeface="Helvetica Neue"/>
            </a:endParaRPr>
          </a:p>
          <a:p>
            <a:pPr indent="0" lvl="0" marL="0" rtl="0" algn="l">
              <a:lnSpc>
                <a:spcPct val="150000"/>
              </a:lnSpc>
              <a:spcBef>
                <a:spcPts val="0"/>
              </a:spcBef>
              <a:spcAft>
                <a:spcPts val="0"/>
              </a:spcAft>
              <a:buNone/>
            </a:pPr>
            <a:r>
              <a:rPr lang="en-IE" sz="1100">
                <a:latin typeface="Helvetica Neue"/>
                <a:ea typeface="Helvetica Neue"/>
                <a:cs typeface="Helvetica Neue"/>
                <a:sym typeface="Helvetica Neue"/>
              </a:rPr>
              <a:t>There.  All items on sale will be free, but donations are very welcome. All proceeds will be donated to St. Vincent de Paul.</a:t>
            </a:r>
            <a:endParaRPr sz="1100">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Let us</a:t>
            </a:r>
            <a:r>
              <a:rPr lang="en-IE" sz="1100">
                <a:solidFill>
                  <a:schemeClr val="dk1"/>
                </a:solidFill>
                <a:latin typeface="Helvetica Neue"/>
                <a:ea typeface="Helvetica Neue"/>
                <a:cs typeface="Helvetica Neue"/>
                <a:sym typeface="Helvetica Neue"/>
              </a:rPr>
              <a:t> REDUCE, REUSE AND UPCYCLE our Christmas jumpers this year!</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cxnSp>
        <p:nvCxnSpPr>
          <p:cNvPr id="188" name="Google Shape;188;p6"/>
          <p:cNvCxnSpPr/>
          <p:nvPr/>
        </p:nvCxnSpPr>
        <p:spPr>
          <a:xfrm flipH="1" rot="10800000">
            <a:off x="478050" y="6099900"/>
            <a:ext cx="6922200" cy="38400"/>
          </a:xfrm>
          <a:prstGeom prst="straightConnector1">
            <a:avLst/>
          </a:prstGeom>
          <a:noFill/>
          <a:ln cap="flat" cmpd="sng" w="9525">
            <a:solidFill>
              <a:schemeClr val="dk2"/>
            </a:solidFill>
            <a:prstDash val="solid"/>
            <a:round/>
            <a:headEnd len="med" w="med" type="none"/>
            <a:tailEnd len="med" w="med" type="none"/>
          </a:ln>
        </p:spPr>
      </p:cxnSp>
      <p:sp>
        <p:nvSpPr>
          <p:cNvPr id="189" name="Google Shape;189;p6"/>
          <p:cNvSpPr txBox="1"/>
          <p:nvPr/>
        </p:nvSpPr>
        <p:spPr>
          <a:xfrm>
            <a:off x="656000" y="7019700"/>
            <a:ext cx="6389400" cy="26919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chemeClr val="dk1"/>
                </a:solidFill>
                <a:latin typeface="Helvetica Neue"/>
                <a:ea typeface="Helvetica Neue"/>
                <a:cs typeface="Helvetica Neue"/>
                <a:sym typeface="Helvetica Neue"/>
              </a:rPr>
              <a:t>Rainbows provides peer group support for children experiencing grief and loss as a result of bereavement or parental separation. Rainbows is a listening service only. Rainbows is not a counselling service. Attending the nine week programme provides children with an opportunity to meet with other children of a similar age and loss experience. If we have sufficient numbers, the weekly programme will begin in November. It takes place after school from 2.50pm -3.45pm for nine weeks with two trained staff members who facilitate the sessions. Participants must be in 1st – 6 th class and min. age 7 years. (There are no rainbows sessions available for Junior and Senior Infants at the present time)</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chemeClr val="dk1"/>
                </a:solidFill>
                <a:latin typeface="Helvetica Neue"/>
                <a:ea typeface="Helvetica Neue"/>
                <a:cs typeface="Helvetica Neue"/>
                <a:sym typeface="Helvetica Neue"/>
              </a:rPr>
              <a:t>Further questions or queries please contact the school co-ordinator Fiona O’Brien.</a:t>
            </a:r>
            <a:endParaRPr b="0" i="0" sz="1100" u="none" cap="none" strike="noStrike">
              <a:solidFill>
                <a:schemeClr val="dk1"/>
              </a:solidFill>
              <a:latin typeface="Helvetica Neue"/>
              <a:ea typeface="Helvetica Neue"/>
              <a:cs typeface="Helvetica Neue"/>
              <a:sym typeface="Helvetica Neue"/>
            </a:endParaRPr>
          </a:p>
        </p:txBody>
      </p:sp>
      <p:pic>
        <p:nvPicPr>
          <p:cNvPr id="190" name="Google Shape;190;p6"/>
          <p:cNvPicPr preferRelativeResize="0"/>
          <p:nvPr/>
        </p:nvPicPr>
        <p:blipFill rotWithShape="1">
          <a:blip r:embed="rId7">
            <a:alphaModFix/>
          </a:blip>
          <a:srcRect b="0" l="0" r="0" t="0"/>
          <a:stretch/>
        </p:blipFill>
        <p:spPr>
          <a:xfrm>
            <a:off x="3275475" y="6197799"/>
            <a:ext cx="1049752" cy="7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eb5351baf4_0_0"/>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97" name="Google Shape;197;g1eb5351baf4_0_0"/>
          <p:cNvPicPr preferRelativeResize="0"/>
          <p:nvPr/>
        </p:nvPicPr>
        <p:blipFill>
          <a:blip r:embed="rId3">
            <a:alphaModFix/>
          </a:blip>
          <a:stretch>
            <a:fillRect/>
          </a:stretch>
        </p:blipFill>
        <p:spPr>
          <a:xfrm>
            <a:off x="152400" y="152400"/>
            <a:ext cx="6985120" cy="9049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