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058400" cx="7772400"/>
  <p:notesSz cx="7772400" cy="10058400"/>
  <p:embeddedFontLst>
    <p:embeddedFont>
      <p:font typeface="Play"/>
      <p:regular r:id="rId11"/>
      <p:bold r:id="rId12"/>
    </p:embeddedFont>
    <p:embeddedFont>
      <p:font typeface="Pacifico"/>
      <p:regular r:id="rId13"/>
    </p:embeddedFon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iGWQREVSuop76XCRrOAl775gMb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regular.fntdata"/><Relationship Id="rId10" Type="http://schemas.openxmlformats.org/officeDocument/2006/relationships/slide" Target="slides/slide5.xml"/><Relationship Id="rId13" Type="http://schemas.openxmlformats.org/officeDocument/2006/relationships/font" Target="fonts/Pacifico-regular.fntdata"/><Relationship Id="rId12" Type="http://schemas.openxmlformats.org/officeDocument/2006/relationships/font" Target="fonts/Pl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34e077033_0_32: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34e077033_0_32: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2634e077033_0_32: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3ab8266e8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a3ab8266e8_0_0: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a3ab8266e8_0_0: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hyperlink" Target="https://www.facebook.com/stmarysparentsassoc/" TargetMode="External"/><Relationship Id="rId7" Type="http://schemas.openxmlformats.org/officeDocument/2006/relationships/hyperlink" Target="https://www.facebook.com/stmarysparentsass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jpg"/><Relationship Id="rId5" Type="http://schemas.openxmlformats.org/officeDocument/2006/relationships/image" Target="../media/image9.jpg"/><Relationship Id="rId6" Type="http://schemas.openxmlformats.org/officeDocument/2006/relationships/image" Target="../media/image11.jp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10534" y="2458925"/>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2" name="Google Shape;52;p1"/>
          <p:cNvPicPr preferRelativeResize="0"/>
          <p:nvPr/>
        </p:nvPicPr>
        <p:blipFill rotWithShape="1">
          <a:blip r:embed="rId3">
            <a:alphaModFix/>
          </a:blip>
          <a:srcRect b="0" l="0" r="0" t="0"/>
          <a:stretch/>
        </p:blipFill>
        <p:spPr>
          <a:xfrm>
            <a:off x="157346" y="239917"/>
            <a:ext cx="1511643" cy="1515611"/>
          </a:xfrm>
          <a:prstGeom prst="rect">
            <a:avLst/>
          </a:prstGeom>
          <a:noFill/>
          <a:ln>
            <a:noFill/>
          </a:ln>
        </p:spPr>
      </p:pic>
      <p:pic>
        <p:nvPicPr>
          <p:cNvPr id="53" name="Google Shape;53;p1"/>
          <p:cNvPicPr preferRelativeResize="0"/>
          <p:nvPr/>
        </p:nvPicPr>
        <p:blipFill rotWithShape="1">
          <a:blip r:embed="rId4">
            <a:alphaModFix/>
          </a:blip>
          <a:srcRect b="0" l="27184" r="4608" t="0"/>
          <a:stretch/>
        </p:blipFill>
        <p:spPr>
          <a:xfrm>
            <a:off x="1973202" y="442592"/>
            <a:ext cx="3992811" cy="1226521"/>
          </a:xfrm>
          <a:prstGeom prst="rect">
            <a:avLst/>
          </a:prstGeom>
          <a:noFill/>
          <a:ln>
            <a:noFill/>
          </a:ln>
        </p:spPr>
      </p:pic>
      <p:sp>
        <p:nvSpPr>
          <p:cNvPr id="54" name="Google Shape;54;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13</a:t>
            </a:r>
            <a:endParaRPr b="0" i="0" sz="1800" u="none" cap="none" strike="noStrike">
              <a:solidFill>
                <a:srgbClr val="2A4EA2"/>
              </a:solidFill>
              <a:latin typeface="Play"/>
              <a:ea typeface="Play"/>
              <a:cs typeface="Play"/>
              <a:sym typeface="Play"/>
            </a:endParaRPr>
          </a:p>
        </p:txBody>
      </p:sp>
      <p:sp>
        <p:nvSpPr>
          <p:cNvPr id="55" name="Google Shape;55;p1"/>
          <p:cNvSpPr txBox="1"/>
          <p:nvPr/>
        </p:nvSpPr>
        <p:spPr>
          <a:xfrm>
            <a:off x="6099750" y="793275"/>
            <a:ext cx="167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11th Decem</a:t>
            </a:r>
            <a:r>
              <a:rPr b="0" i="0" lang="en-IE" sz="1200" u="none" cap="none" strike="noStrike">
                <a:solidFill>
                  <a:srgbClr val="2A4EA2"/>
                </a:solidFill>
                <a:latin typeface="Helvetica Neue"/>
                <a:ea typeface="Helvetica Neue"/>
                <a:cs typeface="Helvetica Neue"/>
                <a:sym typeface="Helvetica Neue"/>
              </a:rPr>
              <a:t>ber 2023</a:t>
            </a:r>
            <a:endParaRPr b="0" i="0" sz="1400" u="none" cap="none" strike="noStrike">
              <a:solidFill>
                <a:srgbClr val="000000"/>
              </a:solidFill>
              <a:latin typeface="Arial"/>
              <a:ea typeface="Arial"/>
              <a:cs typeface="Arial"/>
              <a:sym typeface="Arial"/>
            </a:endParaRPr>
          </a:p>
        </p:txBody>
      </p:sp>
      <p:sp>
        <p:nvSpPr>
          <p:cNvPr id="56" name="Google Shape;56;p1"/>
          <p:cNvSpPr txBox="1"/>
          <p:nvPr>
            <p:ph idx="12" type="sldNum"/>
          </p:nvPr>
        </p:nvSpPr>
        <p:spPr>
          <a:xfrm>
            <a:off x="5596128" y="95829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57" name="Google Shape;57;p1"/>
          <p:cNvSpPr txBox="1"/>
          <p:nvPr/>
        </p:nvSpPr>
        <p:spPr>
          <a:xfrm>
            <a:off x="4297400" y="6468100"/>
            <a:ext cx="3409500" cy="1515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0" i="0" lang="en-IE" sz="1100" u="none" cap="none" strike="noStrike">
                <a:solidFill>
                  <a:srgbClr val="222222"/>
                </a:solidFill>
                <a:highlight>
                  <a:srgbClr val="FFFFFF"/>
                </a:highlight>
                <a:latin typeface="Times New Roman"/>
                <a:ea typeface="Times New Roman"/>
                <a:cs typeface="Times New Roman"/>
                <a:sym typeface="Times New Roman"/>
              </a:rPr>
              <a:t> </a:t>
            </a:r>
            <a:endParaRPr b="0" i="0" sz="1100" u="none" cap="none" strike="noStrike">
              <a:solidFill>
                <a:srgbClr val="222222"/>
              </a:solidFill>
              <a:highlight>
                <a:srgbClr val="FFFFFF"/>
              </a:highlight>
              <a:latin typeface="Times New Roman"/>
              <a:ea typeface="Times New Roman"/>
              <a:cs typeface="Times New Roman"/>
              <a:sym typeface="Times New Roman"/>
            </a:endParaRPr>
          </a:p>
        </p:txBody>
      </p:sp>
      <p:cxnSp>
        <p:nvCxnSpPr>
          <p:cNvPr id="58" name="Google Shape;58;p1"/>
          <p:cNvCxnSpPr/>
          <p:nvPr/>
        </p:nvCxnSpPr>
        <p:spPr>
          <a:xfrm>
            <a:off x="4221200" y="5059426"/>
            <a:ext cx="3409500" cy="12300"/>
          </a:xfrm>
          <a:prstGeom prst="straightConnector1">
            <a:avLst/>
          </a:prstGeom>
          <a:noFill/>
          <a:ln cap="flat" cmpd="sng" w="9525">
            <a:solidFill>
              <a:schemeClr val="dk2"/>
            </a:solidFill>
            <a:prstDash val="solid"/>
            <a:round/>
            <a:headEnd len="sm" w="sm" type="none"/>
            <a:tailEnd len="sm" w="sm" type="none"/>
          </a:ln>
        </p:spPr>
      </p:cxnSp>
      <p:sp>
        <p:nvSpPr>
          <p:cNvPr id="59" name="Google Shape;59;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61" name="Google Shape;61;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IE" sz="700" u="none" cap="none" strike="noStrike">
                <a:solidFill>
                  <a:srgbClr val="0B5394"/>
                </a:solidFill>
                <a:latin typeface="Helvetica Neue"/>
                <a:ea typeface="Helvetica Neue"/>
                <a:cs typeface="Helvetica Neue"/>
                <a:sym typeface="Helvetica Neue"/>
              </a:rPr>
              <a:t>Fergal Kelly M.Ed</a:t>
            </a:r>
            <a:endParaRPr b="0" i="0" sz="700" u="none" cap="none" strike="noStrike">
              <a:solidFill>
                <a:srgbClr val="0B5394"/>
              </a:solidFill>
              <a:latin typeface="Helvetica Neue"/>
              <a:ea typeface="Helvetica Neue"/>
              <a:cs typeface="Helvetica Neue"/>
              <a:sym typeface="Helvetica Neue"/>
            </a:endParaRPr>
          </a:p>
        </p:txBody>
      </p:sp>
      <p:sp>
        <p:nvSpPr>
          <p:cNvPr id="62" name="Google Shape;62;p1"/>
          <p:cNvSpPr txBox="1"/>
          <p:nvPr/>
        </p:nvSpPr>
        <p:spPr>
          <a:xfrm>
            <a:off x="270100" y="2566975"/>
            <a:ext cx="3502800" cy="6602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Dear </a:t>
            </a:r>
            <a:r>
              <a:rPr lang="en-IE" sz="1100">
                <a:solidFill>
                  <a:schemeClr val="dk1"/>
                </a:solidFill>
                <a:highlight>
                  <a:srgbClr val="FFFFFF"/>
                </a:highlight>
                <a:latin typeface="Helvetica Neue"/>
                <a:ea typeface="Helvetica Neue"/>
                <a:cs typeface="Helvetica Neue"/>
                <a:sym typeface="Helvetica Neue"/>
              </a:rPr>
              <a:t>Parents </a:t>
            </a:r>
            <a:r>
              <a:rPr lang="en-IE" sz="1100">
                <a:solidFill>
                  <a:schemeClr val="dk1"/>
                </a:solidFill>
                <a:highlight>
                  <a:srgbClr val="FFFFFF"/>
                </a:highlight>
                <a:latin typeface="Helvetica Neue"/>
                <a:ea typeface="Helvetica Neue"/>
                <a:cs typeface="Helvetica Neue"/>
                <a:sym typeface="Helvetica Neue"/>
              </a:rPr>
              <a:t>/ Guardians,</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latin typeface="Helvetica Neue"/>
                <a:ea typeface="Helvetica Neue"/>
                <a:cs typeface="Helvetica Neue"/>
                <a:sym typeface="Helvetica Neue"/>
              </a:rPr>
              <a:t>Preparations are now in full swing for our Christmas season and we are delighted that many of you will be visiting the school over the next few days for Christmas plays and activities. It is a very busy time of the year for everyone but there is nothing like being in school to get a real sense of the atmosphere of Christmas. Last Friday, Mr Carmody’s class hosted assemblies for the whole school  to celebrate Advent while many other activities abound in the classrooms and corridors. Our classes have been attending events outside the school as well such as Trim Library activities and our 6th Classes visit to the Helix last week. Our parents Association have also been very active with the Christmas jumper sale and it is nice to see the various jumpers around the school.  I would like to take this opportunity to wish you all a very Happy Christmas and look forward to meeting  you at our festivities.</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b="1" i="1" lang="en-IE" sz="1300">
                <a:solidFill>
                  <a:schemeClr val="dk1"/>
                </a:solidFill>
                <a:latin typeface="Times New Roman"/>
                <a:ea typeface="Times New Roman"/>
                <a:cs typeface="Times New Roman"/>
                <a:sym typeface="Times New Roman"/>
              </a:rPr>
              <a:t>Nollaig faoi shéan agus athbhliain faoi mhaise daoibh go léir.</a:t>
            </a:r>
            <a:endParaRPr b="1" i="1" sz="13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b="1" i="1" lang="en-IE" sz="1300">
                <a:solidFill>
                  <a:schemeClr val="dk1"/>
                </a:solidFill>
                <a:latin typeface="Times New Roman"/>
                <a:ea typeface="Times New Roman"/>
                <a:cs typeface="Times New Roman"/>
                <a:sym typeface="Times New Roman"/>
              </a:rPr>
              <a:t>Kind Regards,</a:t>
            </a:r>
            <a:endParaRPr b="1" i="1" sz="13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b="1" i="1" lang="en-IE" sz="1300">
                <a:solidFill>
                  <a:schemeClr val="dk1"/>
                </a:solidFill>
                <a:latin typeface="Times New Roman"/>
                <a:ea typeface="Times New Roman"/>
                <a:cs typeface="Times New Roman"/>
                <a:sym typeface="Times New Roman"/>
              </a:rPr>
              <a:t>Fergal Kelly</a:t>
            </a:r>
            <a:endParaRPr b="1" i="1" sz="13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b="1" i="1" lang="en-IE" sz="1300">
                <a:solidFill>
                  <a:schemeClr val="dk1"/>
                </a:solidFill>
                <a:latin typeface="Times New Roman"/>
                <a:ea typeface="Times New Roman"/>
                <a:cs typeface="Times New Roman"/>
                <a:sym typeface="Times New Roman"/>
              </a:rPr>
              <a:t>Principal</a:t>
            </a:r>
            <a:endParaRPr b="1" i="1" sz="13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sz="1100">
              <a:latin typeface="Helvetica Neue"/>
              <a:ea typeface="Helvetica Neue"/>
              <a:cs typeface="Helvetica Neue"/>
              <a:sym typeface="Helvetica Neue"/>
            </a:endParaRPr>
          </a:p>
        </p:txBody>
      </p:sp>
      <p:sp>
        <p:nvSpPr>
          <p:cNvPr id="63" name="Google Shape;63;p1"/>
          <p:cNvSpPr txBox="1"/>
          <p:nvPr/>
        </p:nvSpPr>
        <p:spPr>
          <a:xfrm>
            <a:off x="4307600" y="5856300"/>
            <a:ext cx="3287100" cy="39198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IE" sz="1100">
                <a:solidFill>
                  <a:srgbClr val="222222"/>
                </a:solidFill>
                <a:highlight>
                  <a:srgbClr val="FFFFFF"/>
                </a:highlight>
                <a:latin typeface="Helvetica Neue"/>
                <a:ea typeface="Helvetica Neue"/>
                <a:cs typeface="Helvetica Neue"/>
                <a:sym typeface="Helvetica Neue"/>
              </a:rPr>
              <a:t>Blessing of the ‘baby Jesus figures’ for family cribs on Sunday 17 December</a:t>
            </a:r>
            <a:endParaRPr b="1"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b="1"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Children are invited to bring the baby Jesus figures from their crib at home to any Mass next weekend (16 – 17 December) in Trim and Boardsmill.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Fr Paul and Fr John will bless the baby Jesus figures at all Masses (Trim Saturday evening 7pm, Sunday 9am, 11am and 12.30pm and Boardsmill 10am).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This tradition is called the ‘Bambinelli Blessing’ and it asks God to bless all the children in their homes at Christmas time.  All are very welcome.</a:t>
            </a:r>
            <a:endParaRPr sz="1100">
              <a:solidFill>
                <a:srgbClr val="222222"/>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t/>
            </a:r>
            <a:endParaRPr sz="1100">
              <a:solidFill>
                <a:schemeClr val="dk1"/>
              </a:solidFill>
              <a:latin typeface="Helvetica Neue"/>
              <a:ea typeface="Helvetica Neue"/>
              <a:cs typeface="Helvetica Neue"/>
              <a:sym typeface="Helvetica Neue"/>
            </a:endParaRPr>
          </a:p>
        </p:txBody>
      </p:sp>
      <p:sp>
        <p:nvSpPr>
          <p:cNvPr id="64" name="Google Shape;64;p1"/>
          <p:cNvSpPr/>
          <p:nvPr/>
        </p:nvSpPr>
        <p:spPr>
          <a:xfrm>
            <a:off x="4298425" y="5234850"/>
            <a:ext cx="3185655" cy="513278"/>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700"/>
              <a:buFont typeface="Arial"/>
              <a:buNone/>
            </a:pPr>
            <a:r>
              <a:t/>
            </a:r>
            <a:endParaRPr sz="1800"/>
          </a:p>
        </p:txBody>
      </p:sp>
      <p:sp>
        <p:nvSpPr>
          <p:cNvPr id="65" name="Google Shape;65;p1"/>
          <p:cNvSpPr txBox="1"/>
          <p:nvPr/>
        </p:nvSpPr>
        <p:spPr>
          <a:xfrm>
            <a:off x="4333550" y="2566963"/>
            <a:ext cx="3184800" cy="2088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IE" sz="1100" u="sng">
                <a:solidFill>
                  <a:schemeClr val="dk1"/>
                </a:solidFill>
                <a:latin typeface="Helvetica Neue"/>
                <a:ea typeface="Helvetica Neue"/>
                <a:cs typeface="Helvetica Neue"/>
                <a:sym typeface="Helvetica Neue"/>
              </a:rPr>
              <a:t>Photography</a:t>
            </a:r>
            <a:endParaRPr b="1" sz="1100" u="sng">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b="1" sz="1100" u="sng">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With regard to taking photos at our events, we  remind you that our policy is not to deny parents the opportunity  to take photos of their child performing but parents/guardians are not permitted to post images of children (other than their own) on social media. Please adhere to this as we want to avoid unnecessary upset. </a:t>
            </a:r>
            <a:endParaRPr sz="1800">
              <a:latin typeface="Calibri"/>
              <a:ea typeface="Calibri"/>
              <a:cs typeface="Calibri"/>
              <a:sym typeface="Calibri"/>
            </a:endParaRPr>
          </a:p>
        </p:txBody>
      </p:sp>
      <p:sp>
        <p:nvSpPr>
          <p:cNvPr id="66" name="Google Shape;66;p1"/>
          <p:cNvSpPr txBox="1"/>
          <p:nvPr/>
        </p:nvSpPr>
        <p:spPr>
          <a:xfrm>
            <a:off x="4343400" y="5200650"/>
            <a:ext cx="32871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2500">
                <a:solidFill>
                  <a:schemeClr val="dk2"/>
                </a:solidFill>
                <a:latin typeface="Calibri"/>
                <a:ea typeface="Calibri"/>
                <a:cs typeface="Calibri"/>
                <a:sym typeface="Calibri"/>
              </a:rPr>
              <a:t>A note from Fr. Paul…</a:t>
            </a:r>
            <a:endParaRPr b="1" sz="2500">
              <a:solidFill>
                <a:schemeClr val="dk2"/>
              </a:solidFill>
              <a:latin typeface="Calibri"/>
              <a:ea typeface="Calibri"/>
              <a:cs typeface="Calibri"/>
              <a:sym typeface="Calibri"/>
            </a:endParaRPr>
          </a:p>
        </p:txBody>
      </p:sp>
      <p:pic>
        <p:nvPicPr>
          <p:cNvPr id="67" name="Google Shape;67;p1"/>
          <p:cNvPicPr preferRelativeResize="0"/>
          <p:nvPr/>
        </p:nvPicPr>
        <p:blipFill>
          <a:blip r:embed="rId5">
            <a:alphaModFix/>
          </a:blip>
          <a:stretch>
            <a:fillRect/>
          </a:stretch>
        </p:blipFill>
        <p:spPr>
          <a:xfrm>
            <a:off x="2279600" y="8356824"/>
            <a:ext cx="1511651" cy="1277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634e077033_0_32"/>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sp>
        <p:nvSpPr>
          <p:cNvPr id="74" name="Google Shape;74;g2634e077033_0_32"/>
          <p:cNvSpPr txBox="1"/>
          <p:nvPr/>
        </p:nvSpPr>
        <p:spPr>
          <a:xfrm>
            <a:off x="2324100" y="1123950"/>
            <a:ext cx="3457500" cy="9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E" sz="3600">
                <a:solidFill>
                  <a:srgbClr val="FF0000"/>
                </a:solidFill>
                <a:latin typeface="Pacifico"/>
                <a:ea typeface="Pacifico"/>
                <a:cs typeface="Pacifico"/>
                <a:sym typeface="Pacifico"/>
              </a:rPr>
              <a:t>Christmas Show</a:t>
            </a:r>
            <a:endParaRPr sz="3600">
              <a:solidFill>
                <a:srgbClr val="FF0000"/>
              </a:solidFill>
              <a:latin typeface="Pacifico"/>
              <a:ea typeface="Pacifico"/>
              <a:cs typeface="Pacifico"/>
              <a:sym typeface="Pacifico"/>
            </a:endParaRPr>
          </a:p>
        </p:txBody>
      </p:sp>
      <p:sp>
        <p:nvSpPr>
          <p:cNvPr id="75" name="Google Shape;75;g2634e077033_0_32"/>
          <p:cNvSpPr txBox="1"/>
          <p:nvPr/>
        </p:nvSpPr>
        <p:spPr>
          <a:xfrm>
            <a:off x="580950" y="1962150"/>
            <a:ext cx="6610500" cy="2667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The children of </a:t>
            </a:r>
            <a:r>
              <a:rPr b="1" lang="en-IE" sz="1100">
                <a:latin typeface="Helvetica Neue"/>
                <a:ea typeface="Helvetica Neue"/>
                <a:cs typeface="Helvetica Neue"/>
                <a:sym typeface="Helvetica Neue"/>
              </a:rPr>
              <a:t>3rd and 4th</a:t>
            </a:r>
            <a:r>
              <a:rPr lang="en-IE" sz="1100">
                <a:latin typeface="Helvetica Neue"/>
                <a:ea typeface="Helvetica Neue"/>
                <a:cs typeface="Helvetica Neue"/>
                <a:sym typeface="Helvetica Neue"/>
              </a:rPr>
              <a:t> classes are performing on the 19th December at 7:00 pm. All </a:t>
            </a:r>
            <a:r>
              <a:rPr lang="en-IE" sz="1100">
                <a:latin typeface="Helvetica Neue"/>
                <a:ea typeface="Helvetica Neue"/>
                <a:cs typeface="Helvetica Neue"/>
                <a:sym typeface="Helvetica Neue"/>
              </a:rPr>
              <a:t>tickets for this show have been </a:t>
            </a:r>
            <a:r>
              <a:rPr b="1" lang="en-IE" sz="1100">
                <a:latin typeface="Helvetica Neue"/>
                <a:ea typeface="Helvetica Neue"/>
                <a:cs typeface="Helvetica Neue"/>
                <a:sym typeface="Helvetica Neue"/>
              </a:rPr>
              <a:t>SOLD OUT.</a:t>
            </a:r>
            <a:endParaRPr b="1"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There is a </a:t>
            </a:r>
            <a:r>
              <a:rPr b="1" lang="en-IE" sz="1100">
                <a:latin typeface="Helvetica Neue"/>
                <a:ea typeface="Helvetica Neue"/>
                <a:cs typeface="Helvetica Neue"/>
                <a:sym typeface="Helvetica Neue"/>
              </a:rPr>
              <a:t>MATINEE</a:t>
            </a:r>
            <a:r>
              <a:rPr lang="en-IE" sz="1100">
                <a:latin typeface="Helvetica Neue"/>
                <a:ea typeface="Helvetica Neue"/>
                <a:cs typeface="Helvetica Neue"/>
                <a:sym typeface="Helvetica Neue"/>
              </a:rPr>
              <a:t> performance at 1:30pm on the 19th December and parents are also welcome to this show. </a:t>
            </a:r>
            <a:r>
              <a:rPr b="1" lang="en-IE" sz="1100">
                <a:latin typeface="Helvetica Neue"/>
                <a:ea typeface="Helvetica Neue"/>
                <a:cs typeface="Helvetica Neue"/>
                <a:sym typeface="Helvetica Neue"/>
              </a:rPr>
              <a:t>Matinee tickets are now available in the office.</a:t>
            </a:r>
            <a:endParaRPr b="1"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b="1" lang="en-IE" sz="1100">
                <a:latin typeface="Helvetica Neue"/>
                <a:ea typeface="Helvetica Neue"/>
                <a:cs typeface="Helvetica Neue"/>
                <a:sym typeface="Helvetica Neue"/>
              </a:rPr>
              <a:t>Tickets €4.00 per adult / </a:t>
            </a:r>
            <a:r>
              <a:rPr b="1" lang="en-IE" sz="1100">
                <a:solidFill>
                  <a:schemeClr val="dk1"/>
                </a:solidFill>
                <a:latin typeface="Helvetica Neue"/>
                <a:ea typeface="Helvetica Neue"/>
                <a:cs typeface="Helvetica Neue"/>
                <a:sym typeface="Helvetica Neue"/>
              </a:rPr>
              <a:t>€</a:t>
            </a:r>
            <a:r>
              <a:rPr b="1" lang="en-IE" sz="1100">
                <a:latin typeface="Helvetica Neue"/>
                <a:ea typeface="Helvetica Neue"/>
                <a:cs typeface="Helvetica Neue"/>
                <a:sym typeface="Helvetica Neue"/>
              </a:rPr>
              <a:t>2.00 per child or </a:t>
            </a:r>
            <a:r>
              <a:rPr b="1" lang="en-IE" sz="1100">
                <a:solidFill>
                  <a:schemeClr val="dk1"/>
                </a:solidFill>
                <a:latin typeface="Helvetica Neue"/>
                <a:ea typeface="Helvetica Neue"/>
                <a:cs typeface="Helvetica Neue"/>
                <a:sym typeface="Helvetica Neue"/>
              </a:rPr>
              <a:t>€</a:t>
            </a:r>
            <a:r>
              <a:rPr b="1" lang="en-IE" sz="1100">
                <a:latin typeface="Helvetica Neue"/>
                <a:ea typeface="Helvetica Neue"/>
                <a:cs typeface="Helvetica Neue"/>
                <a:sym typeface="Helvetica Neue"/>
              </a:rPr>
              <a:t>10.00 family ticket (2 adults and 2 children)</a:t>
            </a:r>
            <a:endParaRPr b="1" sz="1100">
              <a:latin typeface="Helvetica Neue"/>
              <a:ea typeface="Helvetica Neue"/>
              <a:cs typeface="Helvetica Neue"/>
              <a:sym typeface="Helvetica Neue"/>
            </a:endParaRPr>
          </a:p>
        </p:txBody>
      </p:sp>
      <p:pic>
        <p:nvPicPr>
          <p:cNvPr id="76" name="Google Shape;76;g2634e077033_0_32"/>
          <p:cNvPicPr preferRelativeResize="0"/>
          <p:nvPr/>
        </p:nvPicPr>
        <p:blipFill>
          <a:blip r:embed="rId3">
            <a:alphaModFix/>
          </a:blip>
          <a:stretch>
            <a:fillRect/>
          </a:stretch>
        </p:blipFill>
        <p:spPr>
          <a:xfrm>
            <a:off x="752475" y="952500"/>
            <a:ext cx="1309407" cy="781050"/>
          </a:xfrm>
          <a:prstGeom prst="rect">
            <a:avLst/>
          </a:prstGeom>
          <a:noFill/>
          <a:ln>
            <a:noFill/>
          </a:ln>
        </p:spPr>
      </p:pic>
      <p:pic>
        <p:nvPicPr>
          <p:cNvPr id="77" name="Google Shape;77;g2634e077033_0_32"/>
          <p:cNvPicPr preferRelativeResize="0"/>
          <p:nvPr/>
        </p:nvPicPr>
        <p:blipFill>
          <a:blip r:embed="rId3">
            <a:alphaModFix/>
          </a:blip>
          <a:stretch>
            <a:fillRect/>
          </a:stretch>
        </p:blipFill>
        <p:spPr>
          <a:xfrm>
            <a:off x="5835275" y="1038300"/>
            <a:ext cx="1309407" cy="781050"/>
          </a:xfrm>
          <a:prstGeom prst="rect">
            <a:avLst/>
          </a:prstGeom>
          <a:noFill/>
          <a:ln>
            <a:noFill/>
          </a:ln>
        </p:spPr>
      </p:pic>
      <p:sp>
        <p:nvSpPr>
          <p:cNvPr id="78" name="Google Shape;78;g2634e077033_0_32"/>
          <p:cNvSpPr/>
          <p:nvPr/>
        </p:nvSpPr>
        <p:spPr>
          <a:xfrm>
            <a:off x="600300" y="415165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79" name="Google Shape;79;g2634e077033_0_32"/>
          <p:cNvPicPr preferRelativeResize="0"/>
          <p:nvPr/>
        </p:nvPicPr>
        <p:blipFill rotWithShape="1">
          <a:blip r:embed="rId4">
            <a:alphaModFix/>
          </a:blip>
          <a:srcRect b="0" l="0" r="0" t="0"/>
          <a:stretch/>
        </p:blipFill>
        <p:spPr>
          <a:xfrm>
            <a:off x="1064688" y="4111752"/>
            <a:ext cx="5880025" cy="1325350"/>
          </a:xfrm>
          <a:prstGeom prst="rect">
            <a:avLst/>
          </a:prstGeom>
          <a:noFill/>
          <a:ln>
            <a:noFill/>
          </a:ln>
        </p:spPr>
      </p:pic>
      <p:sp>
        <p:nvSpPr>
          <p:cNvPr id="80" name="Google Shape;80;g2634e077033_0_32"/>
          <p:cNvSpPr txBox="1"/>
          <p:nvPr/>
        </p:nvSpPr>
        <p:spPr>
          <a:xfrm>
            <a:off x="4018500" y="2433550"/>
            <a:ext cx="3300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t/>
            </a:r>
            <a:endParaRPr b="0" i="0" sz="1200" u="none" cap="none" strike="noStrike">
              <a:solidFill>
                <a:srgbClr val="FF0000"/>
              </a:solidFill>
              <a:latin typeface="Play"/>
              <a:ea typeface="Play"/>
              <a:cs typeface="Play"/>
              <a:sym typeface="Play"/>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81" name="Google Shape;81;g2634e077033_0_32"/>
          <p:cNvSpPr txBox="1"/>
          <p:nvPr/>
        </p:nvSpPr>
        <p:spPr>
          <a:xfrm>
            <a:off x="538038" y="5397200"/>
            <a:ext cx="6780900" cy="30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rgbClr val="274E13"/>
                </a:solidFill>
                <a:latin typeface="Calibri"/>
                <a:ea typeface="Calibri"/>
                <a:cs typeface="Calibri"/>
                <a:sym typeface="Calibri"/>
              </a:rPr>
              <a:t>CHRISTMAS JUMPER SALE</a:t>
            </a:r>
            <a:endParaRPr b="1" i="0" sz="1800" u="none" cap="none" strike="noStrike">
              <a:solidFill>
                <a:srgbClr val="274E13"/>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would like to thank you all for all your generous donations of pre-loved Christmas wear.  We were delighted to have received so many lovely items.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There were a lot of very excited and eager shoppers visiting our pop-up shop and everyone had a great time!  We are happy to let you know that the event raised €215 that will be donated to our local St</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Vincent de Paul shop.</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As always, we appreciate all your support.</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hope you all have a wonderful Christmas break and a well-deserved rest!</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Adri O’Dea</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Chairperson</a:t>
            </a:r>
            <a:endParaRPr sz="1100">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A blue circle with a white letter f in it&#10;&#10;Description automatically generated" id="82" name="Google Shape;82;g2634e077033_0_32"/>
          <p:cNvPicPr preferRelativeResize="0"/>
          <p:nvPr/>
        </p:nvPicPr>
        <p:blipFill rotWithShape="1">
          <a:blip r:embed="rId5">
            <a:alphaModFix/>
          </a:blip>
          <a:srcRect b="0" l="0" r="0" t="0"/>
          <a:stretch/>
        </p:blipFill>
        <p:spPr>
          <a:xfrm>
            <a:off x="580950" y="8809225"/>
            <a:ext cx="708899" cy="461700"/>
          </a:xfrm>
          <a:prstGeom prst="rect">
            <a:avLst/>
          </a:prstGeom>
          <a:noFill/>
          <a:ln>
            <a:noFill/>
          </a:ln>
        </p:spPr>
      </p:pic>
      <p:sp>
        <p:nvSpPr>
          <p:cNvPr id="83" name="Google Shape;83;g2634e077033_0_32"/>
          <p:cNvSpPr txBox="1"/>
          <p:nvPr/>
        </p:nvSpPr>
        <p:spPr>
          <a:xfrm>
            <a:off x="1502705" y="8809225"/>
            <a:ext cx="192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6">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7">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cxnSp>
        <p:nvCxnSpPr>
          <p:cNvPr id="84" name="Google Shape;84;g2634e077033_0_32"/>
          <p:cNvCxnSpPr/>
          <p:nvPr/>
        </p:nvCxnSpPr>
        <p:spPr>
          <a:xfrm>
            <a:off x="660400" y="3683000"/>
            <a:ext cx="6743700" cy="25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p:nvPr/>
        </p:nvSpPr>
        <p:spPr>
          <a:xfrm flipH="1">
            <a:off x="3761388" y="4926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92" name="Google Shape;92;p2"/>
          <p:cNvSpPr txBox="1"/>
          <p:nvPr/>
        </p:nvSpPr>
        <p:spPr>
          <a:xfrm>
            <a:off x="391974" y="4871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371301" y="7292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6" name="Google Shape;96;p2"/>
          <p:cNvSpPr txBox="1"/>
          <p:nvPr/>
        </p:nvSpPr>
        <p:spPr>
          <a:xfrm>
            <a:off x="44126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8" name="Google Shape;98;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99" name="Google Shape;99;p2"/>
          <p:cNvSpPr txBox="1"/>
          <p:nvPr/>
        </p:nvSpPr>
        <p:spPr>
          <a:xfrm>
            <a:off x="405575" y="2940175"/>
            <a:ext cx="3579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1" i="0" sz="1800" u="none" cap="none" strike="noStrike">
              <a:solidFill>
                <a:srgbClr val="274E13"/>
              </a:solidFill>
              <a:latin typeface="Helvetica Neue"/>
              <a:ea typeface="Helvetica Neue"/>
              <a:cs typeface="Helvetica Neue"/>
              <a:sym typeface="Helvetica Neue"/>
            </a:endParaRPr>
          </a:p>
        </p:txBody>
      </p:sp>
      <p:sp>
        <p:nvSpPr>
          <p:cNvPr id="100" name="Google Shape;100;p2"/>
          <p:cNvSpPr txBox="1"/>
          <p:nvPr/>
        </p:nvSpPr>
        <p:spPr>
          <a:xfrm>
            <a:off x="4294450" y="1530925"/>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lang="en-IE" sz="1100">
                <a:highlight>
                  <a:schemeClr val="lt1"/>
                </a:highlight>
                <a:latin typeface="Helvetica Neue"/>
                <a:ea typeface="Helvetica Neue"/>
                <a:cs typeface="Helvetica Neue"/>
                <a:sym typeface="Helvetica Neue"/>
              </a:rPr>
              <a:t>4th class students from Room 18 collected food for the local Garda station.  Garda Edel will be delivering these goods to the local people in need here in Trim.  </a:t>
            </a:r>
            <a:endParaRPr sz="1100">
              <a:highlight>
                <a:schemeClr val="lt1"/>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sz="1100">
              <a:highlight>
                <a:schemeClr val="lt1"/>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highlight>
                  <a:schemeClr val="lt1"/>
                </a:highlight>
                <a:latin typeface="Helvetica Neue"/>
                <a:ea typeface="Helvetica Neue"/>
                <a:cs typeface="Helvetica Neue"/>
                <a:sym typeface="Helvetica Neue"/>
              </a:rPr>
              <a:t>Mr. Carmody would like to thank the parents of his students for their generous donations.</a:t>
            </a:r>
            <a:endParaRPr sz="1100">
              <a:highlight>
                <a:schemeClr val="lt1"/>
              </a:highlight>
              <a:latin typeface="Helvetica Neue"/>
              <a:ea typeface="Helvetica Neue"/>
              <a:cs typeface="Helvetica Neue"/>
              <a:sym typeface="Helvetica Neue"/>
            </a:endParaRPr>
          </a:p>
        </p:txBody>
      </p:sp>
      <p:sp>
        <p:nvSpPr>
          <p:cNvPr id="101" name="Google Shape;101;p2"/>
          <p:cNvSpPr/>
          <p:nvPr/>
        </p:nvSpPr>
        <p:spPr>
          <a:xfrm>
            <a:off x="4166175" y="654176"/>
            <a:ext cx="3388995" cy="72771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2"/>
          <p:cNvSpPr txBox="1"/>
          <p:nvPr/>
        </p:nvSpPr>
        <p:spPr>
          <a:xfrm>
            <a:off x="4196050" y="757800"/>
            <a:ext cx="3200400" cy="62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MORE LOCAL NEWS</a:t>
            </a:r>
            <a:endParaRPr b="1" i="0" sz="2500" u="none" cap="none" strike="noStrike">
              <a:solidFill>
                <a:srgbClr val="2A4EA2"/>
              </a:solidFill>
              <a:latin typeface="Play"/>
              <a:ea typeface="Play"/>
              <a:cs typeface="Play"/>
              <a:sym typeface="Play"/>
            </a:endParaRPr>
          </a:p>
        </p:txBody>
      </p:sp>
      <p:sp>
        <p:nvSpPr>
          <p:cNvPr id="103" name="Google Shape;103;p2"/>
          <p:cNvSpPr txBox="1"/>
          <p:nvPr/>
        </p:nvSpPr>
        <p:spPr>
          <a:xfrm>
            <a:off x="230375" y="4086800"/>
            <a:ext cx="3634800" cy="86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b="0" l="0" r="0" t="0"/>
          <a:stretch/>
        </p:blipFill>
        <p:spPr>
          <a:xfrm>
            <a:off x="338875" y="3255650"/>
            <a:ext cx="3178925" cy="1172725"/>
          </a:xfrm>
          <a:prstGeom prst="rect">
            <a:avLst/>
          </a:prstGeom>
          <a:noFill/>
          <a:ln>
            <a:noFill/>
          </a:ln>
        </p:spPr>
      </p:pic>
      <p:cxnSp>
        <p:nvCxnSpPr>
          <p:cNvPr id="105" name="Google Shape;105;p2"/>
          <p:cNvCxnSpPr/>
          <p:nvPr/>
        </p:nvCxnSpPr>
        <p:spPr>
          <a:xfrm flipH="1" rot="10800000">
            <a:off x="231150" y="5600638"/>
            <a:ext cx="3397800" cy="27300"/>
          </a:xfrm>
          <a:prstGeom prst="straightConnector1">
            <a:avLst/>
          </a:prstGeom>
          <a:noFill/>
          <a:ln cap="flat" cmpd="sng" w="9525">
            <a:solidFill>
              <a:schemeClr val="dk2"/>
            </a:solidFill>
            <a:prstDash val="solid"/>
            <a:round/>
            <a:headEnd len="sm" w="sm" type="none"/>
            <a:tailEnd len="sm" w="sm" type="none"/>
          </a:ln>
        </p:spPr>
      </p:cxnSp>
      <p:sp>
        <p:nvSpPr>
          <p:cNvPr id="106" name="Google Shape;106;p2"/>
          <p:cNvSpPr txBox="1"/>
          <p:nvPr/>
        </p:nvSpPr>
        <p:spPr>
          <a:xfrm>
            <a:off x="317400" y="4506175"/>
            <a:ext cx="3200400" cy="939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800"/>
              <a:buFont typeface="Arial"/>
              <a:buNone/>
            </a:pPr>
            <a:r>
              <a:rPr lang="en-IE" sz="1100">
                <a:solidFill>
                  <a:schemeClr val="dk1"/>
                </a:solidFill>
                <a:latin typeface="Helvetica Neue"/>
                <a:ea typeface="Helvetica Neue"/>
                <a:cs typeface="Helvetica Neue"/>
                <a:sym typeface="Helvetica Neue"/>
              </a:rPr>
              <a:t>Don’t forget tomorrow, </a:t>
            </a:r>
            <a:r>
              <a:rPr lang="en-IE" sz="1100">
                <a:solidFill>
                  <a:schemeClr val="dk1"/>
                </a:solidFill>
                <a:latin typeface="Helvetica Neue"/>
                <a:ea typeface="Helvetica Neue"/>
                <a:cs typeface="Helvetica Neue"/>
                <a:sym typeface="Helvetica Neue"/>
              </a:rPr>
              <a:t>December 12 will be the next Money Savings Club session. The Credit Union will be coming to our school.</a:t>
            </a:r>
            <a:endParaRPr sz="1100">
              <a:solidFill>
                <a:schemeClr val="dk1"/>
              </a:solidFill>
              <a:latin typeface="Helvetica Neue"/>
              <a:ea typeface="Helvetica Neue"/>
              <a:cs typeface="Helvetica Neue"/>
              <a:sym typeface="Helvetica Neue"/>
            </a:endParaRPr>
          </a:p>
        </p:txBody>
      </p:sp>
      <p:pic>
        <p:nvPicPr>
          <p:cNvPr id="107" name="Google Shape;107;p2"/>
          <p:cNvPicPr preferRelativeResize="0"/>
          <p:nvPr/>
        </p:nvPicPr>
        <p:blipFill>
          <a:blip r:embed="rId4">
            <a:alphaModFix/>
          </a:blip>
          <a:stretch>
            <a:fillRect/>
          </a:stretch>
        </p:blipFill>
        <p:spPr>
          <a:xfrm>
            <a:off x="4070275" y="5931900"/>
            <a:ext cx="3482399" cy="2652300"/>
          </a:xfrm>
          <a:prstGeom prst="rect">
            <a:avLst/>
          </a:prstGeom>
          <a:noFill/>
          <a:ln>
            <a:noFill/>
          </a:ln>
        </p:spPr>
      </p:pic>
      <p:pic>
        <p:nvPicPr>
          <p:cNvPr id="108" name="Google Shape;108;p2"/>
          <p:cNvPicPr preferRelativeResize="0"/>
          <p:nvPr/>
        </p:nvPicPr>
        <p:blipFill rotWithShape="1">
          <a:blip r:embed="rId5">
            <a:alphaModFix/>
          </a:blip>
          <a:srcRect b="0" l="0" r="0" t="20540"/>
          <a:stretch/>
        </p:blipFill>
        <p:spPr>
          <a:xfrm>
            <a:off x="4131238" y="3622101"/>
            <a:ext cx="3482424" cy="2075301"/>
          </a:xfrm>
          <a:prstGeom prst="rect">
            <a:avLst/>
          </a:prstGeom>
          <a:noFill/>
          <a:ln>
            <a:noFill/>
          </a:ln>
        </p:spPr>
      </p:pic>
      <p:sp>
        <p:nvSpPr>
          <p:cNvPr id="109" name="Google Shape;109;p2"/>
          <p:cNvSpPr txBox="1"/>
          <p:nvPr/>
        </p:nvSpPr>
        <p:spPr>
          <a:xfrm>
            <a:off x="4306375" y="3912450"/>
            <a:ext cx="3313500" cy="501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200" u="none" cap="none" strike="noStrike">
                <a:solidFill>
                  <a:srgbClr val="888888"/>
                </a:solidFill>
                <a:highlight>
                  <a:srgbClr val="FFFFFF"/>
                </a:highlight>
                <a:latin typeface="Times New Roman"/>
                <a:ea typeface="Times New Roman"/>
                <a:cs typeface="Times New Roman"/>
                <a:sym typeface="Times New Roman"/>
              </a:rPr>
              <a:t> </a:t>
            </a:r>
            <a:endParaRPr b="0" i="0" sz="1200" u="none" cap="none" strike="noStrike">
              <a:solidFill>
                <a:srgbClr val="888888"/>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10" name="Google Shape;110;p2"/>
          <p:cNvSpPr txBox="1"/>
          <p:nvPr/>
        </p:nvSpPr>
        <p:spPr>
          <a:xfrm>
            <a:off x="323675" y="1431450"/>
            <a:ext cx="3313500" cy="1396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rPr>
              <a:t>The next preparation for confirmation mass for 6th class is on 14th January at 12.30pm.</a:t>
            </a:r>
            <a:endParaRPr sz="1100">
              <a:solidFill>
                <a:srgbClr val="222222"/>
              </a:solidFill>
              <a:highlight>
                <a:srgbClr val="FFFFFF"/>
              </a:highlight>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rPr>
              <a:t>Thank you to our parent volunteers who were present during the last preparation mass which was held last 3rd December. </a:t>
            </a:r>
            <a:endParaRPr sz="1100">
              <a:solidFill>
                <a:srgbClr val="222222"/>
              </a:solidFill>
              <a:highlight>
                <a:srgbClr val="FFFFFF"/>
              </a:highlight>
            </a:endParaRPr>
          </a:p>
          <a:p>
            <a:pPr indent="0" lvl="0" marL="0" rtl="0" algn="just">
              <a:lnSpc>
                <a:spcPct val="150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marR="0" rtl="0" algn="just">
              <a:lnSpc>
                <a:spcPct val="150000"/>
              </a:lnSpc>
              <a:spcBef>
                <a:spcPts val="0"/>
              </a:spcBef>
              <a:spcAft>
                <a:spcPts val="0"/>
              </a:spcAft>
              <a:buClr>
                <a:srgbClr val="000000"/>
              </a:buClr>
              <a:buSzPts val="1100"/>
              <a:buFont typeface="Arial"/>
              <a:buNone/>
            </a:pPr>
            <a:r>
              <a:t/>
            </a:r>
            <a:endParaRPr sz="1100">
              <a:latin typeface="Helvetica Neue"/>
              <a:ea typeface="Helvetica Neue"/>
              <a:cs typeface="Helvetica Neue"/>
              <a:sym typeface="Helvetica Neue"/>
            </a:endParaRPr>
          </a:p>
        </p:txBody>
      </p:sp>
      <p:sp>
        <p:nvSpPr>
          <p:cNvPr id="111" name="Google Shape;111;p2"/>
          <p:cNvSpPr/>
          <p:nvPr/>
        </p:nvSpPr>
        <p:spPr>
          <a:xfrm>
            <a:off x="285925" y="62572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2"/>
          <p:cNvSpPr txBox="1"/>
          <p:nvPr/>
        </p:nvSpPr>
        <p:spPr>
          <a:xfrm>
            <a:off x="281150" y="703788"/>
            <a:ext cx="28746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1600" u="none" cap="none" strike="noStrike">
                <a:solidFill>
                  <a:srgbClr val="2A4EA2"/>
                </a:solidFill>
                <a:latin typeface="Play"/>
                <a:ea typeface="Play"/>
                <a:cs typeface="Play"/>
                <a:sym typeface="Play"/>
              </a:rPr>
              <a:t>CO</a:t>
            </a:r>
            <a:r>
              <a:rPr b="1" lang="en-IE" sz="1600">
                <a:solidFill>
                  <a:srgbClr val="2A4EA2"/>
                </a:solidFill>
                <a:latin typeface="Play"/>
                <a:ea typeface="Play"/>
                <a:cs typeface="Play"/>
                <a:sym typeface="Play"/>
              </a:rPr>
              <a:t>NFIRMATION</a:t>
            </a:r>
            <a:r>
              <a:rPr b="1" i="0" lang="en-IE" sz="1600" u="none" cap="none" strike="noStrike">
                <a:solidFill>
                  <a:srgbClr val="2A4EA2"/>
                </a:solidFill>
                <a:latin typeface="Play"/>
                <a:ea typeface="Play"/>
                <a:cs typeface="Play"/>
                <a:sym typeface="Play"/>
              </a:rPr>
              <a:t> MESSAGE</a:t>
            </a:r>
            <a:endParaRPr b="1" i="0" sz="16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i="0" lang="en-IE" sz="1700" u="none" cap="none" strike="noStrike">
                <a:solidFill>
                  <a:srgbClr val="2A4EA2"/>
                </a:solidFill>
                <a:latin typeface="Play"/>
                <a:ea typeface="Play"/>
                <a:cs typeface="Play"/>
                <a:sym typeface="Play"/>
              </a:rPr>
              <a:t>For </a:t>
            </a:r>
            <a:r>
              <a:rPr b="1" lang="en-IE" sz="1700">
                <a:solidFill>
                  <a:srgbClr val="2A4EA2"/>
                </a:solidFill>
                <a:latin typeface="Play"/>
                <a:ea typeface="Play"/>
                <a:cs typeface="Play"/>
                <a:sym typeface="Play"/>
              </a:rPr>
              <a:t>6th</a:t>
            </a:r>
            <a:r>
              <a:rPr b="1" i="0" lang="en-IE" sz="1700" u="none" cap="none" strike="noStrike">
                <a:solidFill>
                  <a:srgbClr val="2A4EA2"/>
                </a:solidFill>
                <a:latin typeface="Play"/>
                <a:ea typeface="Play"/>
                <a:cs typeface="Play"/>
                <a:sym typeface="Play"/>
              </a:rPr>
              <a:t> Class Parents</a:t>
            </a:r>
            <a:endParaRPr b="0" i="0" sz="1800" u="none" cap="none" strike="noStrike">
              <a:solidFill>
                <a:srgbClr val="000000"/>
              </a:solidFill>
              <a:latin typeface="Calibri"/>
              <a:ea typeface="Calibri"/>
              <a:cs typeface="Calibri"/>
              <a:sym typeface="Calibri"/>
            </a:endParaRPr>
          </a:p>
        </p:txBody>
      </p:sp>
      <p:pic>
        <p:nvPicPr>
          <p:cNvPr id="113" name="Google Shape;113;p2"/>
          <p:cNvPicPr preferRelativeResize="0"/>
          <p:nvPr/>
        </p:nvPicPr>
        <p:blipFill rotWithShape="1">
          <a:blip r:embed="rId6">
            <a:alphaModFix/>
          </a:blip>
          <a:srcRect b="0" l="0" r="0" t="0"/>
          <a:stretch/>
        </p:blipFill>
        <p:spPr>
          <a:xfrm>
            <a:off x="2973500" y="607907"/>
            <a:ext cx="679750" cy="693700"/>
          </a:xfrm>
          <a:prstGeom prst="rect">
            <a:avLst/>
          </a:prstGeom>
          <a:noFill/>
          <a:ln>
            <a:noFill/>
          </a:ln>
        </p:spPr>
      </p:pic>
      <p:cxnSp>
        <p:nvCxnSpPr>
          <p:cNvPr id="114" name="Google Shape;114;p2"/>
          <p:cNvCxnSpPr/>
          <p:nvPr/>
        </p:nvCxnSpPr>
        <p:spPr>
          <a:xfrm flipH="1" rot="10800000">
            <a:off x="196200" y="2899038"/>
            <a:ext cx="3397800" cy="27300"/>
          </a:xfrm>
          <a:prstGeom prst="straightConnector1">
            <a:avLst/>
          </a:prstGeom>
          <a:noFill/>
          <a:ln cap="flat" cmpd="sng" w="9525">
            <a:solidFill>
              <a:schemeClr val="dk2"/>
            </a:solidFill>
            <a:prstDash val="solid"/>
            <a:round/>
            <a:headEnd len="sm" w="sm" type="none"/>
            <a:tailEnd len="sm" w="sm" type="none"/>
          </a:ln>
        </p:spPr>
      </p:cxnSp>
      <p:grpSp>
        <p:nvGrpSpPr>
          <p:cNvPr id="115" name="Google Shape;115;p2"/>
          <p:cNvGrpSpPr/>
          <p:nvPr/>
        </p:nvGrpSpPr>
        <p:grpSpPr>
          <a:xfrm>
            <a:off x="344740" y="5693658"/>
            <a:ext cx="3388864" cy="1046102"/>
            <a:chOff x="9906000" y="4758352"/>
            <a:chExt cx="3102219" cy="1046102"/>
          </a:xfrm>
        </p:grpSpPr>
        <p:sp>
          <p:nvSpPr>
            <p:cNvPr id="116" name="Google Shape;116;p2"/>
            <p:cNvSpPr/>
            <p:nvPr/>
          </p:nvSpPr>
          <p:spPr>
            <a:xfrm>
              <a:off x="9906000" y="4876801"/>
              <a:ext cx="2567164" cy="816683"/>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logo with text and symbols in a circle&#10;&#10;Description automatically generated" id="117" name="Google Shape;117;p2"/>
            <p:cNvPicPr preferRelativeResize="0"/>
            <p:nvPr/>
          </p:nvPicPr>
          <p:blipFill rotWithShape="1">
            <a:blip r:embed="rId7">
              <a:alphaModFix/>
            </a:blip>
            <a:srcRect b="0" l="0" r="0" t="0"/>
            <a:stretch/>
          </p:blipFill>
          <p:spPr>
            <a:xfrm>
              <a:off x="11962117" y="4758352"/>
              <a:ext cx="1046102" cy="1046102"/>
            </a:xfrm>
            <a:prstGeom prst="rect">
              <a:avLst/>
            </a:prstGeom>
            <a:noFill/>
            <a:ln>
              <a:noFill/>
            </a:ln>
          </p:spPr>
        </p:pic>
      </p:grpSp>
      <p:sp>
        <p:nvSpPr>
          <p:cNvPr id="118" name="Google Shape;118;p2"/>
          <p:cNvSpPr txBox="1"/>
          <p:nvPr/>
        </p:nvSpPr>
        <p:spPr>
          <a:xfrm>
            <a:off x="536878" y="6043295"/>
            <a:ext cx="3062700" cy="35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DT News:</a:t>
            </a:r>
            <a:endParaRPr sz="1700">
              <a:solidFill>
                <a:srgbClr val="2A4EA2"/>
              </a:solidFill>
              <a:latin typeface="Play"/>
              <a:ea typeface="Play"/>
              <a:cs typeface="Play"/>
              <a:sym typeface="Play"/>
            </a:endParaRPr>
          </a:p>
        </p:txBody>
      </p:sp>
      <p:sp>
        <p:nvSpPr>
          <p:cNvPr id="119" name="Google Shape;119;p2"/>
          <p:cNvSpPr txBox="1"/>
          <p:nvPr/>
        </p:nvSpPr>
        <p:spPr>
          <a:xfrm>
            <a:off x="348600" y="6724025"/>
            <a:ext cx="3210000" cy="2488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Students from some of the 1st classes have begun working on their typing skills.  They are learning to log in to their Google Drive account and creating a new document for their lessons.  The other 1st classes will begin this journey after Christmas.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From the Computer Room I would like to wish you all a very Happy Christmas. </a:t>
            </a:r>
            <a:endParaRPr sz="1100">
              <a:latin typeface="Helvetica Neue"/>
              <a:ea typeface="Helvetica Neue"/>
              <a:cs typeface="Helvetica Neue"/>
              <a:sym typeface="Helvetica Neue"/>
            </a:endParaRPr>
          </a:p>
          <a:p>
            <a:pPr indent="0" lvl="0" marL="0" rtl="0" algn="r">
              <a:lnSpc>
                <a:spcPct val="150000"/>
              </a:lnSpc>
              <a:spcBef>
                <a:spcPts val="0"/>
              </a:spcBef>
              <a:spcAft>
                <a:spcPts val="0"/>
              </a:spcAft>
              <a:buNone/>
            </a:pPr>
            <a:r>
              <a:rPr lang="en-IE" sz="1100">
                <a:latin typeface="Helvetica Neue"/>
                <a:ea typeface="Helvetica Neue"/>
                <a:cs typeface="Helvetica Neue"/>
                <a:sym typeface="Helvetica Neue"/>
              </a:rPr>
              <a:t>Debby Walsh</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p:nvPr/>
        </p:nvSpPr>
        <p:spPr>
          <a:xfrm>
            <a:off x="519125" y="3531500"/>
            <a:ext cx="6862715" cy="860027"/>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26" name="Google Shape;126;p4"/>
          <p:cNvSpPr/>
          <p:nvPr/>
        </p:nvSpPr>
        <p:spPr>
          <a:xfrm>
            <a:off x="1661650" y="783375"/>
            <a:ext cx="592226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2023. </a:t>
            </a:r>
            <a:r>
              <a:rPr b="0" i="0" lang="en-IE" sz="1100" u="none" cap="none" strike="noStrike">
                <a:solidFill>
                  <a:srgbClr val="7F7F7F"/>
                </a:solidFill>
                <a:latin typeface="Helvetica Neue"/>
                <a:ea typeface="Helvetica Neue"/>
                <a:cs typeface="Helvetica Neue"/>
                <a:sym typeface="Helvetica Neue"/>
              </a:rPr>
              <a:t>Will restart after Christmas break</a:t>
            </a:r>
            <a:endParaRPr b="0" i="0" sz="1100" u="none" cap="none" strike="noStrike">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a:t>
            </a:r>
            <a:r>
              <a:rPr lang="en-IE" sz="1100">
                <a:solidFill>
                  <a:srgbClr val="7F7F7F"/>
                </a:solidFill>
                <a:latin typeface="Helvetica Neue"/>
                <a:ea typeface="Helvetica Neue"/>
                <a:cs typeface="Helvetica Neue"/>
                <a:sym typeface="Helvetica Neue"/>
              </a:rPr>
              <a:t>Wednesdays 2:50-3:50pm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THE YEAR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27" name="Google Shape;127;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28" name="Google Shape;128;p4"/>
          <p:cNvSpPr txBox="1"/>
          <p:nvPr/>
        </p:nvSpPr>
        <p:spPr>
          <a:xfrm>
            <a:off x="637658" y="3711039"/>
            <a:ext cx="6497100" cy="474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1" i="0" lang="en-IE" sz="1200" u="none" cap="none" strike="noStrike">
                <a:solidFill>
                  <a:schemeClr val="dk1"/>
                </a:solidFill>
                <a:latin typeface="Arial"/>
                <a:ea typeface="Arial"/>
                <a:cs typeface="Arial"/>
                <a:sym typeface="Arial"/>
              </a:rPr>
              <a:t> </a:t>
            </a:r>
            <a:r>
              <a:rPr b="1" lang="en-IE" sz="1200">
                <a:solidFill>
                  <a:schemeClr val="dk1"/>
                </a:solidFill>
              </a:rPr>
              <a:t>Ba mhaith liom…. I would like.</a:t>
            </a:r>
            <a:endParaRPr b="1" sz="1200">
              <a:solidFill>
                <a:schemeClr val="dk1"/>
              </a:solidFill>
            </a:endParaRPr>
          </a:p>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1" lang="en-IE" sz="1200">
                <a:solidFill>
                  <a:schemeClr val="dk1"/>
                </a:solidFill>
              </a:rPr>
              <a:t>Níl aon tinteán mar do thinteán féin</a:t>
            </a:r>
            <a:endParaRPr b="0" i="0" sz="1300" u="none" cap="none" strike="noStrike">
              <a:solidFill>
                <a:srgbClr val="2A4EA2"/>
              </a:solidFill>
              <a:latin typeface="Play"/>
              <a:ea typeface="Play"/>
              <a:cs typeface="Play"/>
              <a:sym typeface="Play"/>
            </a:endParaRPr>
          </a:p>
        </p:txBody>
      </p:sp>
      <p:sp>
        <p:nvSpPr>
          <p:cNvPr id="129" name="Google Shape;129;p4"/>
          <p:cNvSpPr txBox="1"/>
          <p:nvPr/>
        </p:nvSpPr>
        <p:spPr>
          <a:xfrm>
            <a:off x="519125" y="4572000"/>
            <a:ext cx="43965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800"/>
              </a:spcBef>
              <a:spcAft>
                <a:spcPts val="800"/>
              </a:spcAft>
              <a:buClr>
                <a:schemeClr val="dk1"/>
              </a:buClr>
              <a:buSzPts val="1100"/>
              <a:buFont typeface="Arial"/>
              <a:buNone/>
            </a:pPr>
            <a:r>
              <a:t/>
            </a:r>
            <a:endParaRPr b="1" i="0" sz="1000" u="none" cap="none" strike="noStrike">
              <a:solidFill>
                <a:schemeClr val="dk1"/>
              </a:solidFill>
              <a:highlight>
                <a:srgbClr val="FFFFFF"/>
              </a:highlight>
              <a:latin typeface="Arial"/>
              <a:ea typeface="Arial"/>
              <a:cs typeface="Arial"/>
              <a:sym typeface="Arial"/>
            </a:endParaRPr>
          </a:p>
        </p:txBody>
      </p:sp>
      <p:grpSp>
        <p:nvGrpSpPr>
          <p:cNvPr id="130" name="Google Shape;130;p4"/>
          <p:cNvGrpSpPr/>
          <p:nvPr/>
        </p:nvGrpSpPr>
        <p:grpSpPr>
          <a:xfrm>
            <a:off x="5130794" y="4292603"/>
            <a:ext cx="2003876" cy="2057452"/>
            <a:chOff x="200749" y="4768594"/>
            <a:chExt cx="2448230" cy="2435142"/>
          </a:xfrm>
        </p:grpSpPr>
        <p:pic>
          <p:nvPicPr>
            <p:cNvPr descr="A green and blue circles and lines&#10;&#10;Description automatically generated" id="131" name="Google Shape;131;p4"/>
            <p:cNvPicPr preferRelativeResize="0"/>
            <p:nvPr/>
          </p:nvPicPr>
          <p:blipFill rotWithShape="1">
            <a:blip r:embed="rId4">
              <a:alphaModFix/>
            </a:blip>
            <a:srcRect b="0" l="0" r="0" t="0"/>
            <a:stretch/>
          </p:blipFill>
          <p:spPr>
            <a:xfrm>
              <a:off x="200749" y="4768594"/>
              <a:ext cx="2448230" cy="2435142"/>
            </a:xfrm>
            <a:prstGeom prst="rect">
              <a:avLst/>
            </a:prstGeom>
            <a:noFill/>
            <a:ln>
              <a:noFill/>
            </a:ln>
          </p:spPr>
        </p:pic>
        <p:sp>
          <p:nvSpPr>
            <p:cNvPr id="132" name="Google Shape;132;p4"/>
            <p:cNvSpPr txBox="1"/>
            <p:nvPr/>
          </p:nvSpPr>
          <p:spPr>
            <a:xfrm>
              <a:off x="829451" y="5480471"/>
              <a:ext cx="1424100" cy="9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33" name="Google Shape;133;p4"/>
          <p:cNvSpPr txBox="1"/>
          <p:nvPr/>
        </p:nvSpPr>
        <p:spPr>
          <a:xfrm>
            <a:off x="695100" y="8501300"/>
            <a:ext cx="4163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Remember green is cool </a:t>
            </a:r>
            <a:endParaRPr b="1" i="0" sz="1800" u="none" cap="none" strike="noStrike">
              <a:solidFill>
                <a:srgbClr val="92D05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at home and at school!  </a:t>
            </a:r>
            <a:endParaRPr b="0" i="0" sz="1800" u="none" cap="none" strike="noStrike">
              <a:solidFill>
                <a:srgbClr val="000000"/>
              </a:solidFill>
              <a:latin typeface="Arial"/>
              <a:ea typeface="Arial"/>
              <a:cs typeface="Arial"/>
              <a:sym typeface="Arial"/>
            </a:endParaRPr>
          </a:p>
        </p:txBody>
      </p:sp>
      <p:sp>
        <p:nvSpPr>
          <p:cNvPr id="134" name="Google Shape;134;p4"/>
          <p:cNvSpPr txBox="1"/>
          <p:nvPr/>
        </p:nvSpPr>
        <p:spPr>
          <a:xfrm>
            <a:off x="637650" y="4826950"/>
            <a:ext cx="4278000" cy="3364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Recycling is a very important </a:t>
            </a:r>
            <a:r>
              <a:rPr lang="en-IE" sz="1100">
                <a:latin typeface="Helvetica Neue"/>
                <a:ea typeface="Helvetica Neue"/>
                <a:cs typeface="Helvetica Neue"/>
                <a:sym typeface="Helvetica Neue"/>
              </a:rPr>
              <a:t>activity</a:t>
            </a:r>
            <a:r>
              <a:rPr lang="en-IE" sz="1100">
                <a:latin typeface="Helvetica Neue"/>
                <a:ea typeface="Helvetica Neue"/>
                <a:cs typeface="Helvetica Neue"/>
                <a:sym typeface="Helvetica Neue"/>
              </a:rPr>
              <a:t> and is especially so around Christmas time. There are </a:t>
            </a:r>
            <a:r>
              <a:rPr lang="en-IE" sz="1100">
                <a:latin typeface="Helvetica Neue"/>
                <a:ea typeface="Helvetica Neue"/>
                <a:cs typeface="Helvetica Neue"/>
                <a:sym typeface="Helvetica Neue"/>
              </a:rPr>
              <a:t>plenty</a:t>
            </a:r>
            <a:r>
              <a:rPr lang="en-IE" sz="1100">
                <a:latin typeface="Helvetica Neue"/>
                <a:ea typeface="Helvetica Neue"/>
                <a:cs typeface="Helvetica Neue"/>
                <a:sym typeface="Helvetica Neue"/>
              </a:rPr>
              <a:t> of opportunities for recycling at this time </a:t>
            </a:r>
            <a:r>
              <a:rPr lang="en-IE" sz="1100">
                <a:latin typeface="Helvetica Neue"/>
                <a:ea typeface="Helvetica Neue"/>
                <a:cs typeface="Helvetica Neue"/>
                <a:sym typeface="Helvetica Neue"/>
              </a:rPr>
              <a:t>of</a:t>
            </a:r>
            <a:r>
              <a:rPr lang="en-IE" sz="1100">
                <a:latin typeface="Helvetica Neue"/>
                <a:ea typeface="Helvetica Neue"/>
                <a:cs typeface="Helvetica Neue"/>
                <a:sym typeface="Helvetica Neue"/>
              </a:rPr>
              <a:t> year. This was done was done by the Parents Asso</a:t>
            </a:r>
            <a:r>
              <a:rPr lang="en-IE" sz="1100">
                <a:latin typeface="Helvetica Neue"/>
                <a:ea typeface="Helvetica Neue"/>
                <a:cs typeface="Helvetica Neue"/>
                <a:sym typeface="Helvetica Neue"/>
              </a:rPr>
              <a:t>ciation when they organised the Christmas Jumper Sale. </a:t>
            </a:r>
            <a:r>
              <a:rPr lang="en-IE" sz="1100">
                <a:latin typeface="Helvetica Neue"/>
                <a:ea typeface="Helvetica Neue"/>
                <a:cs typeface="Helvetica Neue"/>
                <a:sym typeface="Helvetica Neue"/>
              </a:rPr>
              <a:t>Sr Claudia has also requested that we recycle Christmas Cards and stamps. Remove any personal greetings and send in the picture. With the postage stamps, we ask that you cut the </a:t>
            </a:r>
            <a:r>
              <a:rPr lang="en-IE" sz="1100">
                <a:latin typeface="Helvetica Neue"/>
                <a:ea typeface="Helvetica Neue"/>
                <a:cs typeface="Helvetica Neue"/>
                <a:sym typeface="Helvetica Neue"/>
              </a:rPr>
              <a:t>stamp</a:t>
            </a:r>
            <a:r>
              <a:rPr lang="en-IE" sz="1100">
                <a:latin typeface="Helvetica Neue"/>
                <a:ea typeface="Helvetica Neue"/>
                <a:cs typeface="Helvetica Neue"/>
                <a:sym typeface="Helvetica Neue"/>
              </a:rPr>
              <a:t> </a:t>
            </a:r>
            <a:r>
              <a:rPr lang="en-IE" sz="1100">
                <a:latin typeface="Helvetica Neue"/>
                <a:ea typeface="Helvetica Neue"/>
                <a:cs typeface="Helvetica Neue"/>
                <a:sym typeface="Helvetica Neue"/>
              </a:rPr>
              <a:t>from</a:t>
            </a:r>
            <a:r>
              <a:rPr lang="en-IE" sz="1100">
                <a:latin typeface="Helvetica Neue"/>
                <a:ea typeface="Helvetica Neue"/>
                <a:cs typeface="Helvetica Neue"/>
                <a:sym typeface="Helvetica Neue"/>
              </a:rPr>
              <a:t> the from the envelope leaving about an inch around the stamp. The MMM sisters in Drogheda use these stamps to help the sisters on the missions.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WOW will </a:t>
            </a:r>
            <a:r>
              <a:rPr lang="en-IE" sz="1100">
                <a:latin typeface="Helvetica Neue"/>
                <a:ea typeface="Helvetica Neue"/>
                <a:cs typeface="Helvetica Neue"/>
                <a:sym typeface="Helvetica Neue"/>
              </a:rPr>
              <a:t>continue</a:t>
            </a:r>
            <a:r>
              <a:rPr lang="en-IE" sz="1100">
                <a:latin typeface="Helvetica Neue"/>
                <a:ea typeface="Helvetica Neue"/>
                <a:cs typeface="Helvetica Neue"/>
                <a:sym typeface="Helvetica Neue"/>
              </a:rPr>
              <a:t> this week. Well done everyone who has been walking to school.</a:t>
            </a:r>
            <a:endParaRPr sz="1100">
              <a:latin typeface="Helvetica Neue"/>
              <a:ea typeface="Helvetica Neue"/>
              <a:cs typeface="Helvetica Neue"/>
              <a:sym typeface="Helvetica Neue"/>
            </a:endParaRPr>
          </a:p>
        </p:txBody>
      </p:sp>
      <p:pic>
        <p:nvPicPr>
          <p:cNvPr id="135" name="Google Shape;135;p4"/>
          <p:cNvPicPr preferRelativeResize="0"/>
          <p:nvPr/>
        </p:nvPicPr>
        <p:blipFill>
          <a:blip r:embed="rId5">
            <a:alphaModFix/>
          </a:blip>
          <a:stretch>
            <a:fillRect/>
          </a:stretch>
        </p:blipFill>
        <p:spPr>
          <a:xfrm>
            <a:off x="5347100" y="6192900"/>
            <a:ext cx="1787652" cy="2308388"/>
          </a:xfrm>
          <a:prstGeom prst="rect">
            <a:avLst/>
          </a:prstGeom>
          <a:noFill/>
          <a:ln>
            <a:noFill/>
          </a:ln>
        </p:spPr>
      </p:pic>
      <p:sp>
        <p:nvSpPr>
          <p:cNvPr id="136" name="Google Shape;136;p4"/>
          <p:cNvSpPr txBox="1"/>
          <p:nvPr/>
        </p:nvSpPr>
        <p:spPr>
          <a:xfrm>
            <a:off x="5347100" y="8467150"/>
            <a:ext cx="1858200" cy="7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IE" sz="1200">
                <a:solidFill>
                  <a:schemeClr val="dk1"/>
                </a:solidFill>
                <a:highlight>
                  <a:srgbClr val="FFFFFF"/>
                </a:highlight>
                <a:latin typeface="Helvetica Neue"/>
                <a:ea typeface="Helvetica Neue"/>
                <a:cs typeface="Helvetica Neue"/>
                <a:sym typeface="Helvetica Neue"/>
              </a:rPr>
              <a:t>Two little farmers in First Class doing some light festive reading!</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a3ab8266e8_0_0"/>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43" name="Google Shape;143;g2a3ab8266e8_0_0"/>
          <p:cNvPicPr preferRelativeResize="0"/>
          <p:nvPr/>
        </p:nvPicPr>
        <p:blipFill>
          <a:blip r:embed="rId3">
            <a:alphaModFix/>
          </a:blip>
          <a:stretch>
            <a:fillRect/>
          </a:stretch>
        </p:blipFill>
        <p:spPr>
          <a:xfrm>
            <a:off x="764325" y="504438"/>
            <a:ext cx="6398288" cy="9049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