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10058400" cx="7772400"/>
  <p:notesSz cx="7772400" cy="10058400"/>
  <p:embeddedFontLst>
    <p:embeddedFont>
      <p:font typeface="Play"/>
      <p:regular r:id="rId10"/>
      <p:bold r:id="rId11"/>
    </p:embeddedFont>
    <p:embeddedFont>
      <p:font typeface="Helvetica Neue"/>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6" roundtripDataSignature="AMtx7mhpML+fc+WrfivSYAs2QCQS8Qt2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bold.fntdata"/><Relationship Id="rId10" Type="http://schemas.openxmlformats.org/officeDocument/2006/relationships/font" Target="fonts/Play-regular.fntdata"/><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Italic.fntdata"/><Relationship Id="rId14" Type="http://schemas.openxmlformats.org/officeDocument/2006/relationships/font" Target="fonts/HelveticaNeue-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8b935309d_0_0: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a8b935309d_0_0: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2a8b935309d_0_0:notes"/>
          <p:cNvSpPr txBox="1"/>
          <p:nvPr>
            <p:ph idx="12" type="sldNum"/>
          </p:nvPr>
        </p:nvSpPr>
        <p:spPr>
          <a:xfrm>
            <a:off x="4402138" y="9553575"/>
            <a:ext cx="3368700" cy="504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jp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jpg"/><Relationship Id="rId6" Type="http://schemas.openxmlformats.org/officeDocument/2006/relationships/hyperlink" Target="https://stmarystrim.ie/?page_id=185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4110534" y="2458925"/>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2" name="Google Shape;52;p1"/>
          <p:cNvPicPr preferRelativeResize="0"/>
          <p:nvPr/>
        </p:nvPicPr>
        <p:blipFill rotWithShape="1">
          <a:blip r:embed="rId3">
            <a:alphaModFix/>
          </a:blip>
          <a:srcRect b="0" l="0" r="0" t="0"/>
          <a:stretch/>
        </p:blipFill>
        <p:spPr>
          <a:xfrm>
            <a:off x="157346" y="239917"/>
            <a:ext cx="1511643" cy="1515611"/>
          </a:xfrm>
          <a:prstGeom prst="rect">
            <a:avLst/>
          </a:prstGeom>
          <a:noFill/>
          <a:ln>
            <a:noFill/>
          </a:ln>
        </p:spPr>
      </p:pic>
      <p:pic>
        <p:nvPicPr>
          <p:cNvPr id="53" name="Google Shape;53;p1"/>
          <p:cNvPicPr preferRelativeResize="0"/>
          <p:nvPr/>
        </p:nvPicPr>
        <p:blipFill rotWithShape="1">
          <a:blip r:embed="rId4">
            <a:alphaModFix/>
          </a:blip>
          <a:srcRect b="0" l="27184" r="4608" t="0"/>
          <a:stretch/>
        </p:blipFill>
        <p:spPr>
          <a:xfrm>
            <a:off x="1973202" y="442592"/>
            <a:ext cx="3992811" cy="1226521"/>
          </a:xfrm>
          <a:prstGeom prst="rect">
            <a:avLst/>
          </a:prstGeom>
          <a:noFill/>
          <a:ln>
            <a:noFill/>
          </a:ln>
        </p:spPr>
      </p:pic>
      <p:sp>
        <p:nvSpPr>
          <p:cNvPr id="54" name="Google Shape;54;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1</a:t>
            </a:r>
            <a:r>
              <a:rPr lang="en-IE" sz="1800">
                <a:solidFill>
                  <a:srgbClr val="2A4EA2"/>
                </a:solidFill>
                <a:latin typeface="Play"/>
                <a:ea typeface="Play"/>
                <a:cs typeface="Play"/>
                <a:sym typeface="Play"/>
              </a:rPr>
              <a:t>4</a:t>
            </a:r>
            <a:endParaRPr b="0" i="0" sz="1800" u="none" cap="none" strike="noStrike">
              <a:solidFill>
                <a:srgbClr val="2A4EA2"/>
              </a:solidFill>
              <a:latin typeface="Play"/>
              <a:ea typeface="Play"/>
              <a:cs typeface="Play"/>
              <a:sym typeface="Play"/>
            </a:endParaRPr>
          </a:p>
        </p:txBody>
      </p:sp>
      <p:sp>
        <p:nvSpPr>
          <p:cNvPr id="55" name="Google Shape;55;p1"/>
          <p:cNvSpPr txBox="1"/>
          <p:nvPr/>
        </p:nvSpPr>
        <p:spPr>
          <a:xfrm>
            <a:off x="6099750" y="793275"/>
            <a:ext cx="1672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20</a:t>
            </a:r>
            <a:r>
              <a:rPr b="0" i="0" lang="en-IE" sz="1200" u="none" cap="none" strike="noStrike">
                <a:solidFill>
                  <a:srgbClr val="2A4EA2"/>
                </a:solidFill>
                <a:latin typeface="Helvetica Neue"/>
                <a:ea typeface="Helvetica Neue"/>
                <a:cs typeface="Helvetica Neue"/>
                <a:sym typeface="Helvetica Neue"/>
              </a:rPr>
              <a:t>th December 2023</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4529150" y="1062050"/>
            <a:ext cx="843000" cy="109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1"/>
          <p:cNvSpPr txBox="1"/>
          <p:nvPr/>
        </p:nvSpPr>
        <p:spPr>
          <a:xfrm>
            <a:off x="4581525" y="1085850"/>
            <a:ext cx="8859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58" name="Google Shape;58;p1"/>
          <p:cNvSpPr txBox="1"/>
          <p:nvPr/>
        </p:nvSpPr>
        <p:spPr>
          <a:xfrm>
            <a:off x="4476775" y="1036950"/>
            <a:ext cx="11955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IE" sz="700" u="none" cap="none" strike="noStrike">
                <a:solidFill>
                  <a:srgbClr val="0B5394"/>
                </a:solidFill>
                <a:latin typeface="Helvetica Neue"/>
                <a:ea typeface="Helvetica Neue"/>
                <a:cs typeface="Helvetica Neue"/>
                <a:sym typeface="Helvetica Neue"/>
              </a:rPr>
              <a:t>Fergal Kelly M.Ed</a:t>
            </a:r>
            <a:endParaRPr b="0" i="0" sz="700" u="none" cap="none" strike="noStrike">
              <a:solidFill>
                <a:srgbClr val="0B5394"/>
              </a:solidFill>
              <a:latin typeface="Helvetica Neue"/>
              <a:ea typeface="Helvetica Neue"/>
              <a:cs typeface="Helvetica Neue"/>
              <a:sym typeface="Helvetica Neue"/>
            </a:endParaRPr>
          </a:p>
        </p:txBody>
      </p:sp>
      <p:sp>
        <p:nvSpPr>
          <p:cNvPr id="59" name="Google Shape;59;p1"/>
          <p:cNvSpPr txBox="1"/>
          <p:nvPr/>
        </p:nvSpPr>
        <p:spPr>
          <a:xfrm>
            <a:off x="270100" y="2414575"/>
            <a:ext cx="3502800" cy="6602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Dear Parents / Guardians,</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As we near the end of term I </a:t>
            </a:r>
            <a:r>
              <a:rPr lang="en-IE" sz="1100">
                <a:solidFill>
                  <a:schemeClr val="dk1"/>
                </a:solidFill>
                <a:highlight>
                  <a:srgbClr val="FFFFFF"/>
                </a:highlight>
                <a:latin typeface="Helvetica Neue"/>
                <a:ea typeface="Helvetica Neue"/>
                <a:cs typeface="Helvetica Neue"/>
                <a:sym typeface="Helvetica Neue"/>
              </a:rPr>
              <a:t>wish</a:t>
            </a:r>
            <a:r>
              <a:rPr lang="en-IE" sz="1100">
                <a:solidFill>
                  <a:schemeClr val="dk1"/>
                </a:solidFill>
                <a:highlight>
                  <a:srgbClr val="FFFFFF"/>
                </a:highlight>
                <a:latin typeface="Helvetica Neue"/>
                <a:ea typeface="Helvetica Neue"/>
                <a:cs typeface="Helvetica Neue"/>
                <a:sym typeface="Helvetica Neue"/>
              </a:rPr>
              <a:t> to thank you for visiting and supporting the school in the past few weeks to see your child in the various plays and activities. As you can see, December is one of the busiest but enjoyable months in the school calendar.</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We hope that the children enjoyed all the festivities at home and at school over the Christmas period. Over these past few weeks the various Christmas plays and shows were a great expression of </a:t>
            </a:r>
            <a:r>
              <a:rPr lang="en-IE" sz="1100">
                <a:solidFill>
                  <a:schemeClr val="dk1"/>
                </a:solidFill>
                <a:highlight>
                  <a:srgbClr val="FFFFFF"/>
                </a:highlight>
                <a:latin typeface="Helvetica Neue"/>
                <a:ea typeface="Helvetica Neue"/>
                <a:cs typeface="Helvetica Neue"/>
                <a:sym typeface="Helvetica Neue"/>
              </a:rPr>
              <a:t>the Christmas spirit here in St. Mary’s.  </a:t>
            </a:r>
            <a:r>
              <a:rPr lang="en-IE" sz="1100">
                <a:solidFill>
                  <a:schemeClr val="dk1"/>
                </a:solidFill>
                <a:highlight>
                  <a:srgbClr val="FFFFFF"/>
                </a:highlight>
                <a:latin typeface="Helvetica Neue"/>
                <a:ea typeface="Helvetica Neue"/>
                <a:cs typeface="Helvetica Neue"/>
                <a:sym typeface="Helvetica Neue"/>
              </a:rPr>
              <a:t>I would like to take this opportunity to thank our children, teachers, Special Needs Assistants, caretaker, cleaners and secretaries who give their time generously in support of all the activities that </a:t>
            </a:r>
            <a:r>
              <a:rPr lang="en-IE" sz="1100">
                <a:solidFill>
                  <a:schemeClr val="dk1"/>
                </a:solidFill>
                <a:highlight>
                  <a:srgbClr val="FFFFFF"/>
                </a:highlight>
                <a:latin typeface="Helvetica Neue"/>
                <a:ea typeface="Helvetica Neue"/>
                <a:cs typeface="Helvetica Neue"/>
                <a:sym typeface="Helvetica Neue"/>
              </a:rPr>
              <a:t>are</a:t>
            </a:r>
            <a:r>
              <a:rPr lang="en-IE" sz="1100">
                <a:solidFill>
                  <a:schemeClr val="dk1"/>
                </a:solidFill>
                <a:highlight>
                  <a:srgbClr val="FFFFFF"/>
                </a:highlight>
                <a:latin typeface="Helvetica Neue"/>
                <a:ea typeface="Helvetica Neue"/>
                <a:cs typeface="Helvetica Neue"/>
                <a:sym typeface="Helvetica Neue"/>
              </a:rPr>
              <a:t> planned and organised within and outside the school as we prepared for Christmas. I would also like to remind you that </a:t>
            </a:r>
            <a:r>
              <a:rPr b="1" i="1" lang="en-IE" sz="1200">
                <a:solidFill>
                  <a:schemeClr val="dk1"/>
                </a:solidFill>
                <a:highlight>
                  <a:srgbClr val="FFFFFF"/>
                </a:highlight>
                <a:latin typeface="Helvetica Neue"/>
                <a:ea typeface="Helvetica Neue"/>
                <a:cs typeface="Helvetica Neue"/>
                <a:sym typeface="Helvetica Neue"/>
              </a:rPr>
              <a:t>the school will close for Christmas Holidays on Friday, December 22nd at 11:50 am</a:t>
            </a:r>
            <a:r>
              <a:rPr lang="en-IE" sz="1100">
                <a:solidFill>
                  <a:schemeClr val="dk1"/>
                </a:solidFill>
                <a:highlight>
                  <a:srgbClr val="FFFFFF"/>
                </a:highlight>
                <a:latin typeface="Helvetica Neue"/>
                <a:ea typeface="Helvetica Neue"/>
                <a:cs typeface="Helvetica Neue"/>
                <a:sym typeface="Helvetica Neue"/>
              </a:rPr>
              <a:t>.</a:t>
            </a:r>
            <a:r>
              <a:rPr b="1" i="1" lang="en-IE" sz="1200">
                <a:solidFill>
                  <a:schemeClr val="dk1"/>
                </a:solidFill>
                <a:highlight>
                  <a:srgbClr val="FFFFFF"/>
                </a:highlight>
                <a:latin typeface="Helvetica Neue"/>
                <a:ea typeface="Helvetica Neue"/>
                <a:cs typeface="Helvetica Neue"/>
                <a:sym typeface="Helvetica Neue"/>
              </a:rPr>
              <a:t> The school will </a:t>
            </a:r>
            <a:r>
              <a:rPr b="1" i="1" lang="en-IE" sz="1200">
                <a:solidFill>
                  <a:schemeClr val="dk1"/>
                </a:solidFill>
                <a:highlight>
                  <a:srgbClr val="FFFFFF"/>
                </a:highlight>
                <a:latin typeface="Helvetica Neue"/>
                <a:ea typeface="Helvetica Neue"/>
                <a:cs typeface="Helvetica Neue"/>
                <a:sym typeface="Helvetica Neue"/>
              </a:rPr>
              <a:t>reopen</a:t>
            </a:r>
            <a:r>
              <a:rPr b="1" i="1" lang="en-IE" sz="1200">
                <a:solidFill>
                  <a:schemeClr val="dk1"/>
                </a:solidFill>
                <a:highlight>
                  <a:srgbClr val="FFFFFF"/>
                </a:highlight>
                <a:latin typeface="Helvetica Neue"/>
                <a:ea typeface="Helvetica Neue"/>
                <a:cs typeface="Helvetica Neue"/>
                <a:sym typeface="Helvetica Neue"/>
              </a:rPr>
              <a:t> on Monday, January 8th  2024 at 09:10 am. </a:t>
            </a:r>
            <a:r>
              <a:rPr lang="en-IE" sz="1100">
                <a:solidFill>
                  <a:schemeClr val="dk1"/>
                </a:solidFill>
                <a:highlight>
                  <a:srgbClr val="FFFFFF"/>
                </a:highlight>
                <a:latin typeface="Helvetica Neue"/>
                <a:ea typeface="Helvetica Neue"/>
                <a:cs typeface="Helvetica Neue"/>
                <a:sym typeface="Helvetica Neue"/>
              </a:rPr>
              <a:t>Finally, </a:t>
            </a:r>
            <a:r>
              <a:rPr lang="en-IE" sz="1100">
                <a:solidFill>
                  <a:schemeClr val="dk1"/>
                </a:solidFill>
                <a:highlight>
                  <a:schemeClr val="lt1"/>
                </a:highlight>
                <a:latin typeface="Helvetica Neue"/>
                <a:ea typeface="Helvetica Neue"/>
                <a:cs typeface="Helvetica Neue"/>
                <a:sym typeface="Helvetica Neue"/>
              </a:rPr>
              <a:t>I hope that you all enjoy a happy and holy and peaceful Christmas and a healthy 2024.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b="1" i="1" lang="en-IE" sz="1300" u="none" cap="none" strike="noStrike">
                <a:solidFill>
                  <a:schemeClr val="dk1"/>
                </a:solidFill>
                <a:latin typeface="Times New Roman"/>
                <a:ea typeface="Times New Roman"/>
                <a:cs typeface="Times New Roman"/>
                <a:sym typeface="Times New Roman"/>
              </a:rPr>
              <a:t>Nollaig faoi shéan agus athbhliain faoi mhaise daoibh go léir.</a:t>
            </a:r>
            <a:endParaRPr b="1" i="1" sz="13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1100"/>
              <a:buFont typeface="Arial"/>
              <a:buNone/>
            </a:pPr>
            <a:r>
              <a:rPr b="1" i="1" lang="en-IE" sz="1300" u="none" cap="none" strike="noStrike">
                <a:solidFill>
                  <a:schemeClr val="dk1"/>
                </a:solidFill>
                <a:latin typeface="Times New Roman"/>
                <a:ea typeface="Times New Roman"/>
                <a:cs typeface="Times New Roman"/>
                <a:sym typeface="Times New Roman"/>
              </a:rPr>
              <a:t>Kind Regards,</a:t>
            </a:r>
            <a:endParaRPr b="1" i="1" sz="13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1100"/>
              <a:buFont typeface="Arial"/>
              <a:buNone/>
            </a:pPr>
            <a:r>
              <a:rPr b="1" i="1" lang="en-IE" sz="1300" u="none" cap="none" strike="noStrike">
                <a:solidFill>
                  <a:schemeClr val="dk1"/>
                </a:solidFill>
                <a:latin typeface="Times New Roman"/>
                <a:ea typeface="Times New Roman"/>
                <a:cs typeface="Times New Roman"/>
                <a:sym typeface="Times New Roman"/>
              </a:rPr>
              <a:t>Fergal Kelly</a:t>
            </a:r>
            <a:endParaRPr b="1" i="1" sz="13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1100"/>
              <a:buFont typeface="Arial"/>
              <a:buNone/>
            </a:pPr>
            <a:r>
              <a:rPr b="1" i="1" lang="en-IE" sz="1300" u="none" cap="none" strike="noStrike">
                <a:solidFill>
                  <a:schemeClr val="dk1"/>
                </a:solidFill>
                <a:latin typeface="Times New Roman"/>
                <a:ea typeface="Times New Roman"/>
                <a:cs typeface="Times New Roman"/>
                <a:sym typeface="Times New Roman"/>
              </a:rPr>
              <a:t>Principal</a:t>
            </a:r>
            <a:endParaRPr b="1" i="1" sz="13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pic>
        <p:nvPicPr>
          <p:cNvPr id="60" name="Google Shape;60;p1"/>
          <p:cNvPicPr preferRelativeResize="0"/>
          <p:nvPr/>
        </p:nvPicPr>
        <p:blipFill rotWithShape="1">
          <a:blip r:embed="rId5">
            <a:alphaModFix/>
          </a:blip>
          <a:srcRect b="0" l="0" r="0" t="0"/>
          <a:stretch/>
        </p:blipFill>
        <p:spPr>
          <a:xfrm>
            <a:off x="2127200" y="8585424"/>
            <a:ext cx="1511651" cy="1277296"/>
          </a:xfrm>
          <a:prstGeom prst="rect">
            <a:avLst/>
          </a:prstGeom>
          <a:noFill/>
          <a:ln>
            <a:noFill/>
          </a:ln>
        </p:spPr>
      </p:pic>
      <p:sp>
        <p:nvSpPr>
          <p:cNvPr id="61" name="Google Shape;61;p1"/>
          <p:cNvSpPr txBox="1"/>
          <p:nvPr/>
        </p:nvSpPr>
        <p:spPr>
          <a:xfrm>
            <a:off x="4470948" y="2660464"/>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txBox="1"/>
          <p:nvPr/>
        </p:nvSpPr>
        <p:spPr>
          <a:xfrm>
            <a:off x="4470948" y="2306521"/>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63" name="Google Shape;63;p1"/>
          <p:cNvSpPr txBox="1"/>
          <p:nvPr/>
        </p:nvSpPr>
        <p:spPr>
          <a:xfrm>
            <a:off x="4547148" y="4122301"/>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txBox="1"/>
          <p:nvPr/>
        </p:nvSpPr>
        <p:spPr>
          <a:xfrm>
            <a:off x="4470900" y="2459357"/>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65" name="Google Shape;65;p1"/>
          <p:cNvSpPr txBox="1"/>
          <p:nvPr/>
        </p:nvSpPr>
        <p:spPr>
          <a:xfrm>
            <a:off x="4567019" y="8559663"/>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66" name="Google Shape;66;p1"/>
          <p:cNvSpPr txBox="1"/>
          <p:nvPr/>
        </p:nvSpPr>
        <p:spPr>
          <a:xfrm>
            <a:off x="4428900" y="3390550"/>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67" name="Google Shape;67;p1"/>
          <p:cNvSpPr/>
          <p:nvPr/>
        </p:nvSpPr>
        <p:spPr>
          <a:xfrm>
            <a:off x="4300625" y="2513800"/>
            <a:ext cx="3185655" cy="86687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1"/>
          <p:cNvSpPr txBox="1"/>
          <p:nvPr/>
        </p:nvSpPr>
        <p:spPr>
          <a:xfrm>
            <a:off x="4399325" y="2542249"/>
            <a:ext cx="3116100" cy="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000">
                <a:solidFill>
                  <a:srgbClr val="2A4EA2"/>
                </a:solidFill>
                <a:latin typeface="Play"/>
                <a:ea typeface="Play"/>
                <a:cs typeface="Play"/>
                <a:sym typeface="Play"/>
              </a:rPr>
              <a:t>Say YES to Languages </a:t>
            </a:r>
            <a:endParaRPr b="1" sz="2000">
              <a:solidFill>
                <a:srgbClr val="2A4EA2"/>
              </a:solidFill>
              <a:latin typeface="Play"/>
              <a:ea typeface="Play"/>
              <a:cs typeface="Play"/>
              <a:sym typeface="Play"/>
            </a:endParaRPr>
          </a:p>
          <a:p>
            <a:pPr indent="0" lvl="0" marL="0" marR="0" rtl="0" algn="l">
              <a:lnSpc>
                <a:spcPct val="100000"/>
              </a:lnSpc>
              <a:spcBef>
                <a:spcPts val="0"/>
              </a:spcBef>
              <a:spcAft>
                <a:spcPts val="0"/>
              </a:spcAft>
              <a:buClr>
                <a:schemeClr val="dk1"/>
              </a:buClr>
              <a:buSzPts val="1700"/>
              <a:buFont typeface="Arial"/>
              <a:buNone/>
            </a:pPr>
            <a:r>
              <a:rPr b="1" lang="en-IE" sz="2000">
                <a:solidFill>
                  <a:srgbClr val="2A4EA2"/>
                </a:solidFill>
                <a:latin typeface="Play"/>
                <a:ea typeface="Play"/>
                <a:cs typeface="Play"/>
                <a:sym typeface="Play"/>
              </a:rPr>
              <a:t>at St. Mary’s</a:t>
            </a:r>
            <a:endParaRPr b="1" i="0" sz="2000" u="none" cap="none" strike="noStrike">
              <a:solidFill>
                <a:srgbClr val="2A4EA2"/>
              </a:solidFill>
              <a:latin typeface="Play"/>
              <a:ea typeface="Play"/>
              <a:cs typeface="Play"/>
              <a:sym typeface="Play"/>
            </a:endParaRPr>
          </a:p>
        </p:txBody>
      </p:sp>
      <p:sp>
        <p:nvSpPr>
          <p:cNvPr id="69" name="Google Shape;69;p1"/>
          <p:cNvSpPr txBox="1"/>
          <p:nvPr/>
        </p:nvSpPr>
        <p:spPr>
          <a:xfrm>
            <a:off x="4300625" y="3447750"/>
            <a:ext cx="3313500" cy="6555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This is a language programme being rolled out in primary schools with the support of Languages Connect and PPLI (Post-Primary Languages Ireland), a unit of the Department of Education. It will be commencing in our school from January 15th to March 22nd.  Third and Sixth class will be participating with Mr. Galligan, Ms. Minogue, Ms. Mallon and Ms. Dully as their tutors. French has</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been the chosen language to be taught during this 8 week language course.</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The aim of the programme is to:</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 promote an awareness of different languages in our class, school and community</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 promote inclusion and an appreciation of diversity</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 increase the uptake of foreign languages in post primary schools.</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It should be a very enjoyable experience for all involved.</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S. Minogue</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p:nvPr/>
        </p:nvSpPr>
        <p:spPr>
          <a:xfrm flipH="1">
            <a:off x="3761388" y="492634"/>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2"/>
          <p:cNvSpPr txBox="1"/>
          <p:nvPr>
            <p:ph idx="12" type="sldNum"/>
          </p:nvPr>
        </p:nvSpPr>
        <p:spPr>
          <a:xfrm>
            <a:off x="5596128" y="9354312"/>
            <a:ext cx="1787700" cy="5028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77" name="Google Shape;77;p2"/>
          <p:cNvSpPr txBox="1"/>
          <p:nvPr/>
        </p:nvSpPr>
        <p:spPr>
          <a:xfrm>
            <a:off x="391974" y="4871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txBox="1"/>
          <p:nvPr/>
        </p:nvSpPr>
        <p:spPr>
          <a:xfrm>
            <a:off x="371301" y="7292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txBox="1"/>
          <p:nvPr/>
        </p:nvSpPr>
        <p:spPr>
          <a:xfrm>
            <a:off x="290375" y="1372625"/>
            <a:ext cx="3313500" cy="34494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Thank you the teachers/snas of third and fourth classes who prepared the children for our Christmas shows yesterday. Thank you to Mr Carmody, who also prepared our backdrop and  Mr Madden, Ms Canny, Mr Savage and Ms Regan for all their preparation with the children over the past number of weeks.   Thank you also to Ms Nally, Ms Hendrick and Ms McGale for their work with our Banna Ceoil who have been practising hard during the year.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Thank you to all parents who helped raise funds for St. Vincent de Paul and Trim Meals on Wheels. Total amount raised was €1470.00 so far.</a:t>
            </a:r>
            <a:endParaRPr sz="11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sp>
        <p:nvSpPr>
          <p:cNvPr id="80" name="Google Shape;80;p2"/>
          <p:cNvSpPr/>
          <p:nvPr/>
        </p:nvSpPr>
        <p:spPr>
          <a:xfrm>
            <a:off x="285925" y="625725"/>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 name="Google Shape;81;p2"/>
          <p:cNvSpPr txBox="1"/>
          <p:nvPr/>
        </p:nvSpPr>
        <p:spPr>
          <a:xfrm>
            <a:off x="290375" y="721513"/>
            <a:ext cx="2874600" cy="5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200">
                <a:solidFill>
                  <a:srgbClr val="980000"/>
                </a:solidFill>
                <a:latin typeface="Play"/>
                <a:ea typeface="Play"/>
                <a:cs typeface="Play"/>
                <a:sym typeface="Play"/>
              </a:rPr>
              <a:t>Christmas Show</a:t>
            </a:r>
            <a:endParaRPr b="0" i="0" sz="2200" u="none" cap="none" strike="noStrike">
              <a:solidFill>
                <a:srgbClr val="980000"/>
              </a:solidFill>
              <a:latin typeface="Calibri"/>
              <a:ea typeface="Calibri"/>
              <a:cs typeface="Calibri"/>
              <a:sym typeface="Calibri"/>
            </a:endParaRPr>
          </a:p>
        </p:txBody>
      </p:sp>
      <p:cxnSp>
        <p:nvCxnSpPr>
          <p:cNvPr id="82" name="Google Shape;82;p2"/>
          <p:cNvCxnSpPr/>
          <p:nvPr/>
        </p:nvCxnSpPr>
        <p:spPr>
          <a:xfrm flipH="1" rot="10800000">
            <a:off x="151625" y="5243538"/>
            <a:ext cx="3591000" cy="6600"/>
          </a:xfrm>
          <a:prstGeom prst="straightConnector1">
            <a:avLst/>
          </a:prstGeom>
          <a:noFill/>
          <a:ln cap="flat" cmpd="sng" w="9525">
            <a:solidFill>
              <a:schemeClr val="dk2"/>
            </a:solidFill>
            <a:prstDash val="solid"/>
            <a:round/>
            <a:headEnd len="sm" w="sm" type="none"/>
            <a:tailEnd len="sm" w="sm" type="none"/>
          </a:ln>
        </p:spPr>
      </p:cxnSp>
      <p:sp>
        <p:nvSpPr>
          <p:cNvPr id="83" name="Google Shape;83;p2"/>
          <p:cNvSpPr txBox="1"/>
          <p:nvPr/>
        </p:nvSpPr>
        <p:spPr>
          <a:xfrm>
            <a:off x="331375" y="6331700"/>
            <a:ext cx="3254700" cy="3449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800">
              <a:latin typeface="Calibri"/>
              <a:ea typeface="Calibri"/>
              <a:cs typeface="Calibri"/>
              <a:sym typeface="Calibri"/>
            </a:endParaRPr>
          </a:p>
        </p:txBody>
      </p:sp>
      <p:pic>
        <p:nvPicPr>
          <p:cNvPr id="84" name="Google Shape;84;p2"/>
          <p:cNvPicPr preferRelativeResize="0"/>
          <p:nvPr/>
        </p:nvPicPr>
        <p:blipFill>
          <a:blip r:embed="rId3">
            <a:alphaModFix/>
          </a:blip>
          <a:stretch>
            <a:fillRect/>
          </a:stretch>
        </p:blipFill>
        <p:spPr>
          <a:xfrm>
            <a:off x="2633950" y="667550"/>
            <a:ext cx="964775" cy="575475"/>
          </a:xfrm>
          <a:prstGeom prst="rect">
            <a:avLst/>
          </a:prstGeom>
          <a:noFill/>
          <a:ln>
            <a:noFill/>
          </a:ln>
        </p:spPr>
      </p:pic>
      <p:pic>
        <p:nvPicPr>
          <p:cNvPr id="85" name="Google Shape;85;p2"/>
          <p:cNvPicPr preferRelativeResize="0"/>
          <p:nvPr/>
        </p:nvPicPr>
        <p:blipFill>
          <a:blip r:embed="rId4">
            <a:alphaModFix/>
          </a:blip>
          <a:stretch>
            <a:fillRect/>
          </a:stretch>
        </p:blipFill>
        <p:spPr>
          <a:xfrm>
            <a:off x="554925" y="5417375"/>
            <a:ext cx="2847299" cy="4058448"/>
          </a:xfrm>
          <a:prstGeom prst="rect">
            <a:avLst/>
          </a:prstGeom>
          <a:noFill/>
          <a:ln>
            <a:noFill/>
          </a:ln>
        </p:spPr>
      </p:pic>
      <p:sp>
        <p:nvSpPr>
          <p:cNvPr id="86" name="Google Shape;86;p2"/>
          <p:cNvSpPr/>
          <p:nvPr/>
        </p:nvSpPr>
        <p:spPr>
          <a:xfrm>
            <a:off x="4052175" y="625750"/>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Arial"/>
              <a:buNone/>
            </a:pPr>
            <a:r>
              <a:t/>
            </a:r>
            <a:endParaRPr b="0" i="0" sz="1800" u="none" cap="none" strike="noStrike">
              <a:solidFill>
                <a:srgbClr val="000000"/>
              </a:solidFill>
              <a:latin typeface="Arial"/>
              <a:ea typeface="Arial"/>
              <a:cs typeface="Arial"/>
              <a:sym typeface="Arial"/>
            </a:endParaRPr>
          </a:p>
        </p:txBody>
      </p:sp>
      <p:sp>
        <p:nvSpPr>
          <p:cNvPr id="87" name="Google Shape;87;p2"/>
          <p:cNvSpPr txBox="1"/>
          <p:nvPr/>
        </p:nvSpPr>
        <p:spPr>
          <a:xfrm>
            <a:off x="4040725" y="1392502"/>
            <a:ext cx="3184800" cy="2410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200">
                <a:solidFill>
                  <a:srgbClr val="222222"/>
                </a:solidFill>
                <a:latin typeface="Helvetica Neue"/>
                <a:ea typeface="Helvetica Neue"/>
                <a:cs typeface="Helvetica Neue"/>
                <a:sym typeface="Helvetica Neue"/>
              </a:rPr>
              <a:t>Our </a:t>
            </a:r>
            <a:r>
              <a:rPr b="1" lang="en-IE" sz="1200">
                <a:solidFill>
                  <a:srgbClr val="222222"/>
                </a:solidFill>
                <a:latin typeface="Helvetica Neue"/>
                <a:ea typeface="Helvetica Neue"/>
                <a:cs typeface="Helvetica Neue"/>
                <a:sym typeface="Helvetica Neue"/>
              </a:rPr>
              <a:t>Open Day</a:t>
            </a:r>
            <a:r>
              <a:rPr lang="en-IE" sz="1200">
                <a:solidFill>
                  <a:srgbClr val="222222"/>
                </a:solidFill>
                <a:latin typeface="Helvetica Neue"/>
                <a:ea typeface="Helvetica Neue"/>
                <a:cs typeface="Helvetica Neue"/>
                <a:sym typeface="Helvetica Neue"/>
              </a:rPr>
              <a:t> for existing and prospective parents will be at 11.15 on Thursday 11th of January in The Dr Eileen Reilly Hall. A short talk will be followed by guided tours of our school by our current Sixth Class pupils. Light refreshments will be provided. All parents are welcome not just prospective parents.</a:t>
            </a:r>
            <a:endParaRPr sz="1200">
              <a:solidFill>
                <a:srgbClr val="222222"/>
              </a:solidFill>
              <a:latin typeface="Helvetica Neue"/>
              <a:ea typeface="Helvetica Neue"/>
              <a:cs typeface="Helvetica Neue"/>
              <a:sym typeface="Helvetica Neue"/>
            </a:endParaRPr>
          </a:p>
        </p:txBody>
      </p:sp>
      <p:sp>
        <p:nvSpPr>
          <p:cNvPr id="88" name="Google Shape;88;p2"/>
          <p:cNvSpPr txBox="1"/>
          <p:nvPr/>
        </p:nvSpPr>
        <p:spPr>
          <a:xfrm>
            <a:off x="4204800" y="721552"/>
            <a:ext cx="3287100" cy="5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lang="en-IE" sz="2500">
                <a:solidFill>
                  <a:schemeClr val="dk2"/>
                </a:solidFill>
                <a:latin typeface="Play"/>
                <a:ea typeface="Play"/>
                <a:cs typeface="Play"/>
                <a:sym typeface="Play"/>
              </a:rPr>
              <a:t>Open Day 2024</a:t>
            </a:r>
            <a:endParaRPr b="1" i="0" sz="2500" u="none" cap="none" strike="noStrike">
              <a:solidFill>
                <a:schemeClr val="dk2"/>
              </a:solidFill>
              <a:latin typeface="Play"/>
              <a:ea typeface="Play"/>
              <a:cs typeface="Play"/>
              <a:sym typeface="Play"/>
            </a:endParaRPr>
          </a:p>
        </p:txBody>
      </p:sp>
      <p:pic>
        <p:nvPicPr>
          <p:cNvPr descr="A clock and pencils on a table&#10;&#10;Description automatically generated" id="89" name="Google Shape;89;p2"/>
          <p:cNvPicPr preferRelativeResize="0"/>
          <p:nvPr/>
        </p:nvPicPr>
        <p:blipFill rotWithShape="1">
          <a:blip r:embed="rId5">
            <a:alphaModFix/>
          </a:blip>
          <a:srcRect b="3551" l="0" r="0" t="11889"/>
          <a:stretch/>
        </p:blipFill>
        <p:spPr>
          <a:xfrm>
            <a:off x="3964525" y="3803300"/>
            <a:ext cx="3591000" cy="912100"/>
          </a:xfrm>
          <a:prstGeom prst="rect">
            <a:avLst/>
          </a:prstGeom>
          <a:noFill/>
          <a:ln>
            <a:noFill/>
          </a:ln>
        </p:spPr>
      </p:pic>
      <p:sp>
        <p:nvSpPr>
          <p:cNvPr id="90" name="Google Shape;90;p2"/>
          <p:cNvSpPr txBox="1"/>
          <p:nvPr/>
        </p:nvSpPr>
        <p:spPr>
          <a:xfrm>
            <a:off x="4040725" y="4871225"/>
            <a:ext cx="3287100" cy="27174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solidFill>
                  <a:schemeClr val="dk1"/>
                </a:solidFill>
                <a:latin typeface="Helvetica Neue"/>
                <a:ea typeface="Helvetica Neue"/>
                <a:cs typeface="Helvetica Neue"/>
                <a:sym typeface="Helvetica Neue"/>
              </a:rPr>
              <a:t>Our </a:t>
            </a:r>
            <a:r>
              <a:rPr i="1" lang="en-IE" sz="1100">
                <a:solidFill>
                  <a:schemeClr val="dk1"/>
                </a:solidFill>
                <a:latin typeface="Helvetica Neue"/>
                <a:ea typeface="Helvetica Neue"/>
                <a:cs typeface="Helvetica Neue"/>
                <a:sym typeface="Helvetica Neue"/>
              </a:rPr>
              <a:t>Annual Admittance Notice </a:t>
            </a:r>
            <a:r>
              <a:rPr lang="en-IE" sz="1100">
                <a:solidFill>
                  <a:schemeClr val="dk1"/>
                </a:solidFill>
                <a:latin typeface="Helvetica Neue"/>
                <a:ea typeface="Helvetica Neue"/>
                <a:cs typeface="Helvetica Neue"/>
                <a:sym typeface="Helvetica Neue"/>
              </a:rPr>
              <a:t>has been updated on our website. It lists the various dates associated with enrolling new pupils in our school. Please </a:t>
            </a:r>
            <a:r>
              <a:rPr lang="en-IE" sz="1100" u="sng">
                <a:solidFill>
                  <a:schemeClr val="dk1"/>
                </a:solidFill>
                <a:latin typeface="Helvetica Neue"/>
                <a:ea typeface="Helvetica Neue"/>
                <a:cs typeface="Helvetica Neue"/>
                <a:sym typeface="Helvetica Neue"/>
                <a:hlinkClick r:id="rId6">
                  <a:extLst>
                    <a:ext uri="{A12FA001-AC4F-418D-AE19-62706E023703}">
                      <ahyp:hlinkClr val="tx"/>
                    </a:ext>
                  </a:extLst>
                </a:hlinkClick>
              </a:rPr>
              <a:t>click here</a:t>
            </a:r>
            <a:r>
              <a:rPr lang="en-IE" sz="1100">
                <a:solidFill>
                  <a:schemeClr val="dk1"/>
                </a:solidFill>
                <a:latin typeface="Helvetica Neue"/>
                <a:ea typeface="Helvetica Neue"/>
                <a:cs typeface="Helvetica Neue"/>
                <a:sym typeface="Helvetica Neue"/>
              </a:rPr>
              <a:t> to download an application for enrolment form.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800"/>
              </a:spcBef>
              <a:spcAft>
                <a:spcPts val="0"/>
              </a:spcAft>
              <a:buNone/>
            </a:pPr>
            <a:r>
              <a:rPr lang="en-IE" sz="1100">
                <a:solidFill>
                  <a:schemeClr val="dk1"/>
                </a:solidFill>
                <a:latin typeface="Helvetica Neue"/>
                <a:ea typeface="Helvetica Neue"/>
                <a:cs typeface="Helvetica Neue"/>
                <a:sym typeface="Helvetica Neue"/>
              </a:rPr>
              <a:t>Completed forms together with a birth certificate can be returned to the office. For more information please phone the office at 0469431919. </a:t>
            </a: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a8b935309d_0_0"/>
          <p:cNvSpPr/>
          <p:nvPr/>
        </p:nvSpPr>
        <p:spPr>
          <a:xfrm flipH="1">
            <a:off x="3761388" y="492634"/>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 name="Google Shape;97;g2a8b935309d_0_0"/>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98" name="Google Shape;98;g2a8b935309d_0_0"/>
          <p:cNvSpPr txBox="1"/>
          <p:nvPr/>
        </p:nvSpPr>
        <p:spPr>
          <a:xfrm>
            <a:off x="391974" y="4871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a8b935309d_0_0"/>
          <p:cNvSpPr txBox="1"/>
          <p:nvPr/>
        </p:nvSpPr>
        <p:spPr>
          <a:xfrm>
            <a:off x="371301" y="7292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a8b935309d_0_0"/>
          <p:cNvSpPr txBox="1"/>
          <p:nvPr/>
        </p:nvSpPr>
        <p:spPr>
          <a:xfrm>
            <a:off x="3982325" y="8324300"/>
            <a:ext cx="3432000" cy="145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lang="en-IE" sz="1300">
                <a:solidFill>
                  <a:srgbClr val="274E13"/>
                </a:solidFill>
                <a:latin typeface="Helvetica Neue"/>
                <a:ea typeface="Helvetica Neue"/>
                <a:cs typeface="Helvetica Neue"/>
                <a:sym typeface="Helvetica Neue"/>
              </a:rPr>
              <a:t>We are asking all families if they can collect </a:t>
            </a:r>
            <a:endParaRPr sz="1300">
              <a:solidFill>
                <a:srgbClr val="274E1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500"/>
              <a:buFont typeface="Arial"/>
              <a:buNone/>
            </a:pPr>
            <a:r>
              <a:rPr lang="en-IE" sz="1300">
                <a:solidFill>
                  <a:srgbClr val="274E13"/>
                </a:solidFill>
                <a:latin typeface="Helvetica Neue"/>
                <a:ea typeface="Helvetica Neue"/>
                <a:cs typeface="Helvetica Neue"/>
                <a:sym typeface="Helvetica Neue"/>
              </a:rPr>
              <a:t>and send to the office </a:t>
            </a:r>
            <a:r>
              <a:rPr lang="en-IE" sz="1300" u="sng">
                <a:solidFill>
                  <a:srgbClr val="FF0000"/>
                </a:solidFill>
                <a:latin typeface="Helvetica Neue"/>
                <a:ea typeface="Helvetica Neue"/>
                <a:cs typeface="Helvetica Neue"/>
                <a:sym typeface="Helvetica Neue"/>
              </a:rPr>
              <a:t>USED POSTAGE STAMPS </a:t>
            </a:r>
            <a:r>
              <a:rPr lang="en-IE" sz="1300">
                <a:solidFill>
                  <a:srgbClr val="274E13"/>
                </a:solidFill>
                <a:latin typeface="Helvetica Neue"/>
                <a:ea typeface="Helvetica Neue"/>
                <a:cs typeface="Helvetica Neue"/>
                <a:sym typeface="Helvetica Neue"/>
              </a:rPr>
              <a:t>for the </a:t>
            </a:r>
            <a:endParaRPr sz="1300">
              <a:solidFill>
                <a:srgbClr val="274E1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500"/>
              <a:buFont typeface="Arial"/>
              <a:buNone/>
            </a:pPr>
            <a:r>
              <a:rPr lang="en-IE" sz="1300">
                <a:solidFill>
                  <a:srgbClr val="274E13"/>
                </a:solidFill>
                <a:latin typeface="Helvetica Neue"/>
                <a:ea typeface="Helvetica Neue"/>
                <a:cs typeface="Helvetica Neue"/>
                <a:sym typeface="Helvetica Neue"/>
              </a:rPr>
              <a:t>fundraising initiatives of the</a:t>
            </a:r>
            <a:endParaRPr sz="1300">
              <a:solidFill>
                <a:srgbClr val="274E1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500"/>
              <a:buFont typeface="Arial"/>
              <a:buNone/>
            </a:pPr>
            <a:r>
              <a:rPr lang="en-IE" sz="1300">
                <a:solidFill>
                  <a:srgbClr val="274E13"/>
                </a:solidFill>
                <a:latin typeface="Helvetica Neue"/>
                <a:ea typeface="Helvetica Neue"/>
                <a:cs typeface="Helvetica Neue"/>
                <a:sym typeface="Helvetica Neue"/>
              </a:rPr>
              <a:t>Medical Missionaries of Mary </a:t>
            </a:r>
            <a:endParaRPr sz="1300">
              <a:solidFill>
                <a:srgbClr val="274E1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500"/>
              <a:buFont typeface="Arial"/>
              <a:buNone/>
            </a:pPr>
            <a:r>
              <a:rPr lang="en-IE" sz="1300">
                <a:solidFill>
                  <a:srgbClr val="274E13"/>
                </a:solidFill>
                <a:latin typeface="Helvetica Neue"/>
                <a:ea typeface="Helvetica Neue"/>
                <a:cs typeface="Helvetica Neue"/>
                <a:sym typeface="Helvetica Neue"/>
              </a:rPr>
              <a:t>Thank yo</a:t>
            </a:r>
            <a:r>
              <a:rPr lang="en-IE" sz="1300">
                <a:solidFill>
                  <a:srgbClr val="274E13"/>
                </a:solidFill>
                <a:latin typeface="Helvetica Neue"/>
                <a:ea typeface="Helvetica Neue"/>
                <a:cs typeface="Helvetica Neue"/>
                <a:sym typeface="Helvetica Neue"/>
              </a:rPr>
              <a:t>u.</a:t>
            </a:r>
            <a:r>
              <a:rPr b="1" lang="en-IE">
                <a:solidFill>
                  <a:srgbClr val="274E13"/>
                </a:solidFill>
                <a:latin typeface="Helvetica Neue"/>
                <a:ea typeface="Helvetica Neue"/>
                <a:cs typeface="Helvetica Neue"/>
                <a:sym typeface="Helvetica Neue"/>
              </a:rPr>
              <a:t> </a:t>
            </a:r>
            <a:endParaRPr b="1" i="0" u="none" cap="none" strike="noStrike">
              <a:solidFill>
                <a:srgbClr val="274E13"/>
              </a:solidFill>
              <a:latin typeface="Helvetica Neue"/>
              <a:ea typeface="Helvetica Neue"/>
              <a:cs typeface="Helvetica Neue"/>
              <a:sym typeface="Helvetica Neue"/>
            </a:endParaRPr>
          </a:p>
        </p:txBody>
      </p:sp>
      <p:cxnSp>
        <p:nvCxnSpPr>
          <p:cNvPr id="101" name="Google Shape;101;g2a8b935309d_0_0"/>
          <p:cNvCxnSpPr/>
          <p:nvPr/>
        </p:nvCxnSpPr>
        <p:spPr>
          <a:xfrm flipH="1" rot="10800000">
            <a:off x="254700" y="2171638"/>
            <a:ext cx="3397800" cy="27300"/>
          </a:xfrm>
          <a:prstGeom prst="straightConnector1">
            <a:avLst/>
          </a:prstGeom>
          <a:noFill/>
          <a:ln cap="flat" cmpd="sng" w="9525">
            <a:solidFill>
              <a:schemeClr val="dk2"/>
            </a:solidFill>
            <a:prstDash val="solid"/>
            <a:round/>
            <a:headEnd len="sm" w="sm" type="none"/>
            <a:tailEnd len="sm" w="sm" type="none"/>
          </a:ln>
        </p:spPr>
      </p:cxnSp>
      <p:sp>
        <p:nvSpPr>
          <p:cNvPr id="102" name="Google Shape;102;g2a8b935309d_0_0"/>
          <p:cNvSpPr txBox="1"/>
          <p:nvPr/>
        </p:nvSpPr>
        <p:spPr>
          <a:xfrm>
            <a:off x="323675" y="1431450"/>
            <a:ext cx="3313500" cy="693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222222"/>
                </a:solidFill>
                <a:highlight>
                  <a:srgbClr val="FFFFFF"/>
                </a:highlight>
                <a:latin typeface="Arial"/>
                <a:ea typeface="Arial"/>
                <a:cs typeface="Arial"/>
                <a:sym typeface="Arial"/>
              </a:rPr>
              <a:t>The next preparation for </a:t>
            </a:r>
            <a:r>
              <a:rPr lang="en-IE" sz="1100">
                <a:solidFill>
                  <a:srgbClr val="222222"/>
                </a:solidFill>
                <a:highlight>
                  <a:srgbClr val="FFFFFF"/>
                </a:highlight>
              </a:rPr>
              <a:t>C</a:t>
            </a:r>
            <a:r>
              <a:rPr b="0" i="0" lang="en-IE" sz="1100" u="none" cap="none" strike="noStrike">
                <a:solidFill>
                  <a:srgbClr val="222222"/>
                </a:solidFill>
                <a:highlight>
                  <a:srgbClr val="FFFFFF"/>
                </a:highlight>
                <a:latin typeface="Arial"/>
                <a:ea typeface="Arial"/>
                <a:cs typeface="Arial"/>
                <a:sym typeface="Arial"/>
              </a:rPr>
              <a:t>onfirmation </a:t>
            </a:r>
            <a:r>
              <a:rPr lang="en-IE" sz="1100">
                <a:solidFill>
                  <a:srgbClr val="222222"/>
                </a:solidFill>
                <a:highlight>
                  <a:srgbClr val="FFFFFF"/>
                </a:highlight>
              </a:rPr>
              <a:t>M</a:t>
            </a:r>
            <a:r>
              <a:rPr b="0" i="0" lang="en-IE" sz="1100" u="none" cap="none" strike="noStrike">
                <a:solidFill>
                  <a:srgbClr val="222222"/>
                </a:solidFill>
                <a:highlight>
                  <a:srgbClr val="FFFFFF"/>
                </a:highlight>
                <a:latin typeface="Arial"/>
                <a:ea typeface="Arial"/>
                <a:cs typeface="Arial"/>
                <a:sym typeface="Arial"/>
              </a:rPr>
              <a:t>ass for 6th class is on </a:t>
            </a:r>
            <a:r>
              <a:rPr b="1" i="0" lang="en-IE" sz="1100" u="none" cap="none" strike="noStrike">
                <a:solidFill>
                  <a:srgbClr val="222222"/>
                </a:solidFill>
                <a:highlight>
                  <a:srgbClr val="FFFFFF"/>
                </a:highlight>
              </a:rPr>
              <a:t>14th January at 12.30pm.</a:t>
            </a:r>
            <a:endParaRPr b="1" i="0" sz="1100" u="none" cap="none" strike="noStrike">
              <a:solidFill>
                <a:srgbClr val="222222"/>
              </a:solidFill>
              <a:highlight>
                <a:srgbClr val="FFFFFF"/>
              </a:highlight>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sp>
        <p:nvSpPr>
          <p:cNvPr id="103" name="Google Shape;103;g2a8b935309d_0_0"/>
          <p:cNvSpPr/>
          <p:nvPr/>
        </p:nvSpPr>
        <p:spPr>
          <a:xfrm>
            <a:off x="285925" y="625725"/>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g2a8b935309d_0_0"/>
          <p:cNvSpPr txBox="1"/>
          <p:nvPr/>
        </p:nvSpPr>
        <p:spPr>
          <a:xfrm>
            <a:off x="281150" y="703788"/>
            <a:ext cx="2874600" cy="5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i="0" lang="en-IE" sz="1600" u="none" cap="none" strike="noStrike">
                <a:solidFill>
                  <a:srgbClr val="2A4EA2"/>
                </a:solidFill>
                <a:latin typeface="Play"/>
                <a:ea typeface="Play"/>
                <a:cs typeface="Play"/>
                <a:sym typeface="Play"/>
              </a:rPr>
              <a:t>CONFIRMATION MESSAGE</a:t>
            </a:r>
            <a:endParaRPr b="1" i="0" sz="16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chemeClr val="dk1"/>
              </a:buClr>
              <a:buSzPts val="1700"/>
              <a:buFont typeface="Arial"/>
              <a:buNone/>
            </a:pPr>
            <a:r>
              <a:rPr b="1" i="0" lang="en-IE" sz="1700" u="none" cap="none" strike="noStrike">
                <a:solidFill>
                  <a:srgbClr val="2A4EA2"/>
                </a:solidFill>
                <a:latin typeface="Play"/>
                <a:ea typeface="Play"/>
                <a:cs typeface="Play"/>
                <a:sym typeface="Play"/>
              </a:rPr>
              <a:t>For 6th Class Parents</a:t>
            </a:r>
            <a:endParaRPr b="0" i="0" sz="1800" u="none" cap="none" strike="noStrike">
              <a:solidFill>
                <a:srgbClr val="000000"/>
              </a:solidFill>
              <a:latin typeface="Calibri"/>
              <a:ea typeface="Calibri"/>
              <a:cs typeface="Calibri"/>
              <a:sym typeface="Calibri"/>
            </a:endParaRPr>
          </a:p>
        </p:txBody>
      </p:sp>
      <p:pic>
        <p:nvPicPr>
          <p:cNvPr id="105" name="Google Shape;105;g2a8b935309d_0_0"/>
          <p:cNvPicPr preferRelativeResize="0"/>
          <p:nvPr/>
        </p:nvPicPr>
        <p:blipFill rotWithShape="1">
          <a:blip r:embed="rId3">
            <a:alphaModFix/>
          </a:blip>
          <a:srcRect b="0" l="0" r="0" t="0"/>
          <a:stretch/>
        </p:blipFill>
        <p:spPr>
          <a:xfrm>
            <a:off x="2973500" y="607907"/>
            <a:ext cx="679750" cy="693700"/>
          </a:xfrm>
          <a:prstGeom prst="rect">
            <a:avLst/>
          </a:prstGeom>
          <a:noFill/>
          <a:ln>
            <a:noFill/>
          </a:ln>
        </p:spPr>
      </p:pic>
      <p:cxnSp>
        <p:nvCxnSpPr>
          <p:cNvPr id="106" name="Google Shape;106;g2a8b935309d_0_0"/>
          <p:cNvCxnSpPr/>
          <p:nvPr/>
        </p:nvCxnSpPr>
        <p:spPr>
          <a:xfrm flipH="1" rot="10800000">
            <a:off x="151625" y="5243538"/>
            <a:ext cx="3591000" cy="6600"/>
          </a:xfrm>
          <a:prstGeom prst="straightConnector1">
            <a:avLst/>
          </a:prstGeom>
          <a:noFill/>
          <a:ln cap="flat" cmpd="sng" w="9525">
            <a:solidFill>
              <a:schemeClr val="dk2"/>
            </a:solidFill>
            <a:prstDash val="solid"/>
            <a:round/>
            <a:headEnd len="sm" w="sm" type="none"/>
            <a:tailEnd len="sm" w="sm" type="none"/>
          </a:ln>
        </p:spPr>
      </p:cxnSp>
      <p:sp>
        <p:nvSpPr>
          <p:cNvPr id="107" name="Google Shape;107;g2a8b935309d_0_0"/>
          <p:cNvSpPr txBox="1"/>
          <p:nvPr/>
        </p:nvSpPr>
        <p:spPr>
          <a:xfrm>
            <a:off x="331375" y="6331700"/>
            <a:ext cx="3254700" cy="34494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solidFill>
                  <a:schemeClr val="dk1"/>
                </a:solidFill>
                <a:latin typeface="Helvetica Neue"/>
                <a:ea typeface="Helvetica Neue"/>
                <a:cs typeface="Helvetica Neue"/>
                <a:sym typeface="Helvetica Neue"/>
              </a:rPr>
              <a:t>Homework Club will run Monday to Thursday over 5 weeks, up to Feb Mid Term (January 8 to February 8, 2024).</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solidFill>
                  <a:schemeClr val="dk1"/>
                </a:solidFill>
                <a:latin typeface="Helvetica Neue"/>
                <a:ea typeface="Helvetica Neue"/>
                <a:cs typeface="Helvetica Neue"/>
                <a:sym typeface="Helvetica Neue"/>
              </a:rPr>
              <a:t>Children will be assisted with homework, provided with a small snack and supervised in a quiet environment.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solidFill>
                  <a:schemeClr val="dk1"/>
                </a:solidFill>
                <a:latin typeface="Helvetica Neue"/>
                <a:ea typeface="Helvetica Neue"/>
                <a:cs typeface="Helvetica Neue"/>
                <a:sym typeface="Helvetica Neue"/>
              </a:rPr>
              <a:t>It runs from 2.50-3.50 but if your child is waiting on a sibling in St Michael’s they are welcome to stay until 4.00.</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Application forms available from Ms Carr.</a:t>
            </a:r>
            <a:endParaRPr sz="1100">
              <a:solidFill>
                <a:schemeClr val="dk1"/>
              </a:solidFill>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08" name="Google Shape;108;g2a8b935309d_0_0"/>
          <p:cNvSpPr/>
          <p:nvPr/>
        </p:nvSpPr>
        <p:spPr>
          <a:xfrm>
            <a:off x="285925" y="5331425"/>
            <a:ext cx="3388995" cy="86687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 name="Google Shape;109;g2a8b935309d_0_0"/>
          <p:cNvSpPr txBox="1"/>
          <p:nvPr/>
        </p:nvSpPr>
        <p:spPr>
          <a:xfrm>
            <a:off x="395550" y="5388474"/>
            <a:ext cx="3116100" cy="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000">
                <a:solidFill>
                  <a:srgbClr val="2A4EA2"/>
                </a:solidFill>
                <a:latin typeface="Play"/>
                <a:ea typeface="Play"/>
                <a:cs typeface="Play"/>
                <a:sym typeface="Play"/>
              </a:rPr>
              <a:t>HOMEWORK </a:t>
            </a:r>
            <a:endParaRPr b="1" sz="2000">
              <a:solidFill>
                <a:srgbClr val="2A4EA2"/>
              </a:solidFill>
              <a:latin typeface="Play"/>
              <a:ea typeface="Play"/>
              <a:cs typeface="Play"/>
              <a:sym typeface="Play"/>
            </a:endParaRPr>
          </a:p>
          <a:p>
            <a:pPr indent="0" lvl="0" marL="0" marR="0" rtl="0" algn="l">
              <a:lnSpc>
                <a:spcPct val="100000"/>
              </a:lnSpc>
              <a:spcBef>
                <a:spcPts val="0"/>
              </a:spcBef>
              <a:spcAft>
                <a:spcPts val="0"/>
              </a:spcAft>
              <a:buClr>
                <a:schemeClr val="dk1"/>
              </a:buClr>
              <a:buSzPts val="1700"/>
              <a:buFont typeface="Arial"/>
              <a:buNone/>
            </a:pPr>
            <a:r>
              <a:rPr b="1" lang="en-IE" sz="2000">
                <a:solidFill>
                  <a:srgbClr val="2A4EA2"/>
                </a:solidFill>
                <a:latin typeface="Play"/>
                <a:ea typeface="Play"/>
                <a:cs typeface="Play"/>
                <a:sym typeface="Play"/>
              </a:rPr>
              <a:t>CLUB</a:t>
            </a:r>
            <a:endParaRPr b="1" i="0" sz="2000" u="none" cap="none" strike="noStrike">
              <a:solidFill>
                <a:srgbClr val="2A4EA2"/>
              </a:solidFill>
              <a:latin typeface="Play"/>
              <a:ea typeface="Play"/>
              <a:cs typeface="Play"/>
              <a:sym typeface="Play"/>
            </a:endParaRPr>
          </a:p>
        </p:txBody>
      </p:sp>
      <p:pic>
        <p:nvPicPr>
          <p:cNvPr id="110" name="Google Shape;110;g2a8b935309d_0_0"/>
          <p:cNvPicPr preferRelativeResize="0"/>
          <p:nvPr/>
        </p:nvPicPr>
        <p:blipFill rotWithShape="1">
          <a:blip r:embed="rId4">
            <a:alphaModFix/>
          </a:blip>
          <a:srcRect b="18888" l="0" r="0" t="11666"/>
          <a:stretch/>
        </p:blipFill>
        <p:spPr>
          <a:xfrm>
            <a:off x="2465022" y="5334425"/>
            <a:ext cx="1248354" cy="866874"/>
          </a:xfrm>
          <a:prstGeom prst="rect">
            <a:avLst/>
          </a:prstGeom>
          <a:noFill/>
          <a:ln>
            <a:noFill/>
          </a:ln>
        </p:spPr>
      </p:pic>
      <p:sp>
        <p:nvSpPr>
          <p:cNvPr id="111" name="Google Shape;111;g2a8b935309d_0_0"/>
          <p:cNvSpPr txBox="1"/>
          <p:nvPr/>
        </p:nvSpPr>
        <p:spPr>
          <a:xfrm>
            <a:off x="41840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a8b935309d_0_0"/>
          <p:cNvSpPr txBox="1"/>
          <p:nvPr/>
        </p:nvSpPr>
        <p:spPr>
          <a:xfrm>
            <a:off x="4184098" y="446896"/>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3" name="Google Shape;113;g2a8b935309d_0_0"/>
          <p:cNvSpPr txBox="1"/>
          <p:nvPr/>
        </p:nvSpPr>
        <p:spPr>
          <a:xfrm>
            <a:off x="42602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a8b935309d_0_0"/>
          <p:cNvSpPr txBox="1"/>
          <p:nvPr/>
        </p:nvSpPr>
        <p:spPr>
          <a:xfrm>
            <a:off x="41840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5" name="Google Shape;115;g2a8b935309d_0_0"/>
          <p:cNvSpPr txBox="1"/>
          <p:nvPr/>
        </p:nvSpPr>
        <p:spPr>
          <a:xfrm>
            <a:off x="4280169" y="67000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116" name="Google Shape;116;g2a8b935309d_0_0"/>
          <p:cNvSpPr txBox="1"/>
          <p:nvPr/>
        </p:nvSpPr>
        <p:spPr>
          <a:xfrm>
            <a:off x="4142050" y="1530925"/>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117" name="Google Shape;117;g2a8b935309d_0_0"/>
          <p:cNvSpPr/>
          <p:nvPr/>
        </p:nvSpPr>
        <p:spPr>
          <a:xfrm>
            <a:off x="4013775" y="654175"/>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 name="Google Shape;118;g2a8b935309d_0_0"/>
          <p:cNvSpPr txBox="1"/>
          <p:nvPr/>
        </p:nvSpPr>
        <p:spPr>
          <a:xfrm>
            <a:off x="4112475" y="682625"/>
            <a:ext cx="31161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MORE NEWS…</a:t>
            </a:r>
            <a:endParaRPr b="1" i="0" sz="2500" u="none" cap="none" strike="noStrike">
              <a:solidFill>
                <a:srgbClr val="2A4EA2"/>
              </a:solidFill>
              <a:latin typeface="Play"/>
              <a:ea typeface="Play"/>
              <a:cs typeface="Play"/>
              <a:sym typeface="Play"/>
            </a:endParaRPr>
          </a:p>
        </p:txBody>
      </p:sp>
      <p:sp>
        <p:nvSpPr>
          <p:cNvPr id="119" name="Google Shape;119;g2a8b935309d_0_0"/>
          <p:cNvSpPr txBox="1"/>
          <p:nvPr/>
        </p:nvSpPr>
        <p:spPr>
          <a:xfrm>
            <a:off x="4013775" y="1435725"/>
            <a:ext cx="3313500" cy="554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IE" sz="1100">
                <a:latin typeface="Helvetica Neue"/>
                <a:ea typeface="Helvetica Neue"/>
                <a:cs typeface="Helvetica Neue"/>
                <a:sym typeface="Helvetica Neue"/>
              </a:rPr>
              <a:t>STAFF CHANGES</a:t>
            </a:r>
            <a:endParaRPr b="1"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As one year ends, another soon begins. Ms Canny (3rd) will be leaving us to take up another position in the Southern Hemisphere in January. I would like to thank her for all her work with her class since September and particularly and most recently, her input into our Christmas show. We wish her well in her future endeavours. Ms. Canny  will be replaced by Ms. Tallon who will take the class from the 8th January. We also say goodbye to Ms Walsh who has also made a great contribution to the school during her time here. We are delighted to welcome back Ms. Marmion from leave after the holidays. </a:t>
            </a:r>
            <a:endParaRPr sz="1100">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rPr b="1" lang="en-IE" sz="1100">
                <a:latin typeface="Helvetica Neue"/>
                <a:ea typeface="Helvetica Neue"/>
                <a:cs typeface="Helvetica Neue"/>
                <a:sym typeface="Helvetica Neue"/>
              </a:rPr>
              <a:t>INCLEMENT WEATHER</a:t>
            </a:r>
            <a:endParaRPr b="1"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It is the policy of the school to open on every day scheduled in the school calendar provided the requisite number of teaching staff is available for duty. Red warnings may occur from time to time due to wind and snow but thankfully these occasions do not happen too often.  Please ensure that the school has up to date mobile numbers for you so that information in this regard can be communicated swiftly.</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p:txBody>
      </p:sp>
      <p:sp>
        <p:nvSpPr>
          <p:cNvPr id="120" name="Google Shape;120;g2a8b935309d_0_0"/>
          <p:cNvSpPr/>
          <p:nvPr/>
        </p:nvSpPr>
        <p:spPr>
          <a:xfrm>
            <a:off x="0" y="2245538"/>
            <a:ext cx="3592335" cy="693496"/>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21" name="Google Shape;121;g2a8b935309d_0_0"/>
          <p:cNvPicPr preferRelativeResize="0"/>
          <p:nvPr/>
        </p:nvPicPr>
        <p:blipFill rotWithShape="1">
          <a:blip r:embed="rId5">
            <a:alphaModFix/>
          </a:blip>
          <a:srcRect b="-51150" l="-104509" r="104509" t="51150"/>
          <a:stretch/>
        </p:blipFill>
        <p:spPr>
          <a:xfrm>
            <a:off x="4061795" y="7519643"/>
            <a:ext cx="3432050" cy="647935"/>
          </a:xfrm>
          <a:prstGeom prst="rect">
            <a:avLst/>
          </a:prstGeom>
          <a:noFill/>
          <a:ln>
            <a:noFill/>
          </a:ln>
        </p:spPr>
      </p:pic>
      <p:pic>
        <p:nvPicPr>
          <p:cNvPr descr="A colorful text on a black background&#10;&#10;Description automatically generated" id="122" name="Google Shape;122;g2a8b935309d_0_0"/>
          <p:cNvPicPr preferRelativeResize="0"/>
          <p:nvPr/>
        </p:nvPicPr>
        <p:blipFill rotWithShape="1">
          <a:blip r:embed="rId5">
            <a:alphaModFix/>
          </a:blip>
          <a:srcRect b="0" l="0" r="0" t="0"/>
          <a:stretch/>
        </p:blipFill>
        <p:spPr>
          <a:xfrm>
            <a:off x="349575" y="2253854"/>
            <a:ext cx="3076785" cy="693500"/>
          </a:xfrm>
          <a:prstGeom prst="rect">
            <a:avLst/>
          </a:prstGeom>
          <a:noFill/>
          <a:ln>
            <a:noFill/>
          </a:ln>
        </p:spPr>
      </p:pic>
      <p:sp>
        <p:nvSpPr>
          <p:cNvPr id="123" name="Google Shape;123;g2a8b935309d_0_0"/>
          <p:cNvSpPr txBox="1"/>
          <p:nvPr/>
        </p:nvSpPr>
        <p:spPr>
          <a:xfrm>
            <a:off x="151625" y="3002275"/>
            <a:ext cx="3591000" cy="1923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IE" sz="1100">
                <a:latin typeface="Helvetica Neue"/>
                <a:ea typeface="Helvetica Neue"/>
                <a:cs typeface="Helvetica Neue"/>
                <a:sym typeface="Helvetica Neue"/>
              </a:rPr>
              <a:t>The PA will be holding a </a:t>
            </a:r>
            <a:r>
              <a:rPr b="1" lang="en-IE" sz="1100">
                <a:latin typeface="Helvetica Neue"/>
                <a:ea typeface="Helvetica Neue"/>
                <a:cs typeface="Helvetica Neue"/>
                <a:sym typeface="Helvetica Neue"/>
              </a:rPr>
              <a:t>Coffee Morning</a:t>
            </a:r>
            <a:r>
              <a:rPr lang="en-IE" sz="1100">
                <a:latin typeface="Helvetica Neue"/>
                <a:ea typeface="Helvetica Neue"/>
                <a:cs typeface="Helvetica Neue"/>
                <a:sym typeface="Helvetica Neue"/>
              </a:rPr>
              <a:t> for all parents on </a:t>
            </a:r>
            <a:r>
              <a:rPr b="1" lang="en-IE" sz="1100">
                <a:latin typeface="Helvetica Neue"/>
                <a:ea typeface="Helvetica Neue"/>
                <a:cs typeface="Helvetica Neue"/>
                <a:sym typeface="Helvetica Neue"/>
              </a:rPr>
              <a:t>Friday 12th January 2024 at 9:30</a:t>
            </a:r>
            <a:r>
              <a:rPr lang="en-IE" sz="1100">
                <a:latin typeface="Helvetica Neue"/>
                <a:ea typeface="Helvetica Neue"/>
                <a:cs typeface="Helvetica Neue"/>
                <a:sym typeface="Helvetica Neue"/>
              </a:rPr>
              <a:t>.  We will be holding our monthly meeting afterwards.</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IE" sz="1100">
                <a:latin typeface="Helvetica Neue"/>
                <a:ea typeface="Helvetica Neue"/>
                <a:cs typeface="Helvetica Neue"/>
                <a:sym typeface="Helvetica Neue"/>
              </a:rPr>
              <a:t>Wishing everyone a lovely Festive Season.</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p:nvPr/>
        </p:nvSpPr>
        <p:spPr>
          <a:xfrm>
            <a:off x="519125" y="3531500"/>
            <a:ext cx="6862715" cy="860027"/>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 name="Google Shape;129;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30" name="Google Shape;130;p4"/>
          <p:cNvSpPr/>
          <p:nvPr/>
        </p:nvSpPr>
        <p:spPr>
          <a:xfrm>
            <a:off x="1661650" y="783375"/>
            <a:ext cx="5922269" cy="254129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Tuesdays Rehearsal for 3rd - 6th Class 2:50 - 3:30pm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Football:                            </a:t>
            </a:r>
            <a:r>
              <a:rPr b="0" i="0" lang="en-IE" sz="1100" u="none" cap="none" strike="noStrike">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FINISHED FOR 2023. </a:t>
            </a:r>
            <a:r>
              <a:rPr b="0" i="0" lang="en-IE" sz="1100" u="none" cap="none" strike="noStrike">
                <a:solidFill>
                  <a:srgbClr val="7F7F7F"/>
                </a:solidFill>
                <a:latin typeface="Helvetica Neue"/>
                <a:ea typeface="Helvetica Neue"/>
                <a:cs typeface="Helvetica Neue"/>
                <a:sym typeface="Helvetica Neue"/>
              </a:rPr>
              <a:t>Will restart after Christmas break</a:t>
            </a:r>
            <a:endParaRPr b="0" i="0" sz="1100" u="none" cap="none" strike="noStrike">
              <a:solidFill>
                <a:srgbClr val="FF0000"/>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Wednesdays 2:50-3:50pm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Rounders:                         </a:t>
            </a:r>
            <a:r>
              <a:rPr b="0" i="0" lang="en-IE" sz="1100" u="none" cap="none" strike="noStrike">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FINISHED FOR THE YEAR                </a:t>
            </a:r>
            <a:r>
              <a:rPr b="0" i="0" lang="en-IE" sz="1100" u="none" cap="none" strike="noStrike">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lang="en-IE" sz="1100">
                <a:solidFill>
                  <a:srgbClr val="7F7F7F"/>
                </a:solidFill>
                <a:latin typeface="Helvetica Neue"/>
                <a:ea typeface="Helvetica Neue"/>
                <a:cs typeface="Helvetica Neue"/>
                <a:sym typeface="Helvetica Neue"/>
              </a:rPr>
              <a:t>Open Day:</a:t>
            </a:r>
            <a:r>
              <a:rPr lang="en-IE" sz="1100">
                <a:solidFill>
                  <a:srgbClr val="7F7F7F"/>
                </a:solidFill>
                <a:latin typeface="Helvetica Neue"/>
                <a:ea typeface="Helvetica Neue"/>
                <a:cs typeface="Helvetica Neue"/>
                <a:sym typeface="Helvetica Neue"/>
              </a:rPr>
              <a:t>			Thursday 11th Jan @ 11.15am</a:t>
            </a:r>
            <a:endParaRPr sz="1100">
              <a:solidFill>
                <a:srgbClr val="7F7F7F"/>
              </a:solidFill>
              <a:latin typeface="Helvetica Neue"/>
              <a:ea typeface="Helvetica Neue"/>
              <a:cs typeface="Helvetica Neue"/>
              <a:sym typeface="Helvetica Neue"/>
            </a:endParaRPr>
          </a:p>
        </p:txBody>
      </p:sp>
      <p:pic>
        <p:nvPicPr>
          <p:cNvPr id="131" name="Google Shape;131;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32" name="Google Shape;132;p4"/>
          <p:cNvSpPr txBox="1"/>
          <p:nvPr/>
        </p:nvSpPr>
        <p:spPr>
          <a:xfrm>
            <a:off x="637658" y="3711039"/>
            <a:ext cx="6497100" cy="474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b="1" i="0" lang="en-IE" sz="1200" u="none" cap="none" strike="noStrike">
                <a:solidFill>
                  <a:schemeClr val="dk1"/>
                </a:solidFill>
                <a:latin typeface="Arial"/>
                <a:ea typeface="Arial"/>
                <a:cs typeface="Arial"/>
                <a:sym typeface="Arial"/>
              </a:rPr>
              <a:t> </a:t>
            </a:r>
            <a:r>
              <a:rPr b="1" lang="en-IE" sz="1200">
                <a:solidFill>
                  <a:schemeClr val="dk1"/>
                </a:solidFill>
              </a:rPr>
              <a:t>Nollaig Shona duit/daoibh - Happy Christmas to you</a:t>
            </a:r>
            <a:endParaRPr b="1" i="0" sz="12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Seanfhocal na Míosa:</a:t>
            </a:r>
            <a:r>
              <a:rPr b="0" i="0" lang="en-IE" sz="1200" u="none" cap="none" strike="noStrike">
                <a:solidFill>
                  <a:srgbClr val="2A4EA2"/>
                </a:solidFill>
                <a:latin typeface="Play"/>
                <a:ea typeface="Play"/>
                <a:cs typeface="Play"/>
                <a:sym typeface="Play"/>
              </a:rPr>
              <a:t>	   </a:t>
            </a:r>
            <a:r>
              <a:rPr b="1" i="0" lang="en-IE" sz="1200" u="none" cap="none" strike="noStrike">
                <a:solidFill>
                  <a:schemeClr val="dk1"/>
                </a:solidFill>
                <a:latin typeface="Arial"/>
                <a:ea typeface="Arial"/>
                <a:cs typeface="Arial"/>
                <a:sym typeface="Arial"/>
              </a:rPr>
              <a:t>Níl aon tinteán mar do thinteán féin</a:t>
            </a:r>
            <a:endParaRPr b="0" i="0" sz="1300" u="none" cap="none" strike="noStrike">
              <a:solidFill>
                <a:srgbClr val="2A4EA2"/>
              </a:solidFill>
              <a:latin typeface="Play"/>
              <a:ea typeface="Play"/>
              <a:cs typeface="Play"/>
              <a:sym typeface="Play"/>
            </a:endParaRPr>
          </a:p>
        </p:txBody>
      </p:sp>
      <p:sp>
        <p:nvSpPr>
          <p:cNvPr id="133" name="Google Shape;133;p4"/>
          <p:cNvSpPr txBox="1"/>
          <p:nvPr/>
        </p:nvSpPr>
        <p:spPr>
          <a:xfrm>
            <a:off x="519125" y="4572000"/>
            <a:ext cx="43965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800"/>
              </a:spcBef>
              <a:spcAft>
                <a:spcPts val="800"/>
              </a:spcAft>
              <a:buClr>
                <a:schemeClr val="dk1"/>
              </a:buClr>
              <a:buSzPts val="1100"/>
              <a:buFont typeface="Arial"/>
              <a:buNone/>
            </a:pPr>
            <a:r>
              <a:t/>
            </a:r>
            <a:endParaRPr b="1" i="0" sz="1000" u="none" cap="none" strike="noStrike">
              <a:solidFill>
                <a:schemeClr val="dk1"/>
              </a:solidFill>
              <a:highlight>
                <a:srgbClr val="FFFFFF"/>
              </a:highlight>
              <a:latin typeface="Arial"/>
              <a:ea typeface="Arial"/>
              <a:cs typeface="Arial"/>
              <a:sym typeface="Arial"/>
            </a:endParaRPr>
          </a:p>
        </p:txBody>
      </p:sp>
      <p:grpSp>
        <p:nvGrpSpPr>
          <p:cNvPr id="134" name="Google Shape;134;p4"/>
          <p:cNvGrpSpPr/>
          <p:nvPr/>
        </p:nvGrpSpPr>
        <p:grpSpPr>
          <a:xfrm>
            <a:off x="5130794" y="4292603"/>
            <a:ext cx="2003876" cy="2057452"/>
            <a:chOff x="200749" y="4768594"/>
            <a:chExt cx="2448230" cy="2435142"/>
          </a:xfrm>
        </p:grpSpPr>
        <p:pic>
          <p:nvPicPr>
            <p:cNvPr descr="A green and blue circles and lines&#10;&#10;Description automatically generated" id="135" name="Google Shape;135;p4"/>
            <p:cNvPicPr preferRelativeResize="0"/>
            <p:nvPr/>
          </p:nvPicPr>
          <p:blipFill rotWithShape="1">
            <a:blip r:embed="rId4">
              <a:alphaModFix/>
            </a:blip>
            <a:srcRect b="0" l="0" r="0" t="0"/>
            <a:stretch/>
          </p:blipFill>
          <p:spPr>
            <a:xfrm>
              <a:off x="200749" y="4768594"/>
              <a:ext cx="2448230" cy="2435142"/>
            </a:xfrm>
            <a:prstGeom prst="rect">
              <a:avLst/>
            </a:prstGeom>
            <a:noFill/>
            <a:ln>
              <a:noFill/>
            </a:ln>
          </p:spPr>
        </p:pic>
        <p:sp>
          <p:nvSpPr>
            <p:cNvPr id="136" name="Google Shape;136;p4"/>
            <p:cNvSpPr txBox="1"/>
            <p:nvPr/>
          </p:nvSpPr>
          <p:spPr>
            <a:xfrm>
              <a:off x="829451" y="5480471"/>
              <a:ext cx="1424100" cy="9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37" name="Google Shape;137;p4"/>
          <p:cNvSpPr txBox="1"/>
          <p:nvPr/>
        </p:nvSpPr>
        <p:spPr>
          <a:xfrm>
            <a:off x="695100" y="8958500"/>
            <a:ext cx="4163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Remember green is cool </a:t>
            </a:r>
            <a:endParaRPr b="1" i="0" sz="1800" u="none" cap="none" strike="noStrike">
              <a:solidFill>
                <a:srgbClr val="92D05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at home and at school!  </a:t>
            </a:r>
            <a:endParaRPr b="0" i="0" sz="1800" u="none" cap="none" strike="noStrike">
              <a:solidFill>
                <a:srgbClr val="000000"/>
              </a:solidFill>
              <a:latin typeface="Arial"/>
              <a:ea typeface="Arial"/>
              <a:cs typeface="Arial"/>
              <a:sym typeface="Arial"/>
            </a:endParaRPr>
          </a:p>
        </p:txBody>
      </p:sp>
      <p:sp>
        <p:nvSpPr>
          <p:cNvPr id="138" name="Google Shape;138;p4"/>
          <p:cNvSpPr txBox="1"/>
          <p:nvPr/>
        </p:nvSpPr>
        <p:spPr>
          <a:xfrm>
            <a:off x="519125" y="4486975"/>
            <a:ext cx="4278000" cy="39030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lang="en-IE" sz="1100">
                <a:latin typeface="Helvetica Neue"/>
                <a:ea typeface="Helvetica Neue"/>
                <a:cs typeface="Helvetica Neue"/>
                <a:sym typeface="Helvetica Neue"/>
              </a:rPr>
              <a:t>Travel is the Green theme for these two years. We will continue our campaign after Christmas. Well done to all who are </a:t>
            </a:r>
            <a:r>
              <a:rPr lang="en-IE" sz="1100">
                <a:latin typeface="Helvetica Neue"/>
                <a:ea typeface="Helvetica Neue"/>
                <a:cs typeface="Helvetica Neue"/>
                <a:sym typeface="Helvetica Neue"/>
              </a:rPr>
              <a:t>conscious</a:t>
            </a:r>
            <a:r>
              <a:rPr lang="en-IE" sz="1100">
                <a:latin typeface="Helvetica Neue"/>
                <a:ea typeface="Helvetica Neue"/>
                <a:cs typeface="Helvetica Neue"/>
                <a:sym typeface="Helvetica Neue"/>
              </a:rPr>
              <a:t> of reducing fossil fuels. </a:t>
            </a:r>
            <a:endParaRPr sz="1100">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b="1" lang="en-IE" sz="1100">
                <a:latin typeface="Helvetica Neue"/>
                <a:ea typeface="Helvetica Neue"/>
                <a:cs typeface="Helvetica Neue"/>
                <a:sym typeface="Helvetica Neue"/>
              </a:rPr>
              <a:t>WOW</a:t>
            </a:r>
            <a:endParaRPr b="1" sz="1100">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lang="en-IE" sz="1100">
                <a:latin typeface="Helvetica Neue"/>
                <a:ea typeface="Helvetica Neue"/>
                <a:cs typeface="Helvetica Neue"/>
                <a:sym typeface="Helvetica Neue"/>
              </a:rPr>
              <a:t>A huge thank you to Mr Carmody and Ms Mallon for keeping the </a:t>
            </a:r>
            <a:r>
              <a:rPr b="0" i="0" lang="en-IE" sz="1100" u="none" cap="none" strike="noStrike">
                <a:solidFill>
                  <a:srgbClr val="000000"/>
                </a:solidFill>
                <a:latin typeface="Helvetica Neue"/>
                <a:ea typeface="Helvetica Neue"/>
                <a:cs typeface="Helvetica Neue"/>
                <a:sym typeface="Helvetica Neue"/>
              </a:rPr>
              <a:t>WOW campaign going all year. T</a:t>
            </a:r>
            <a:r>
              <a:rPr lang="en-IE" sz="1100">
                <a:latin typeface="Helvetica Neue"/>
                <a:ea typeface="Helvetica Neue"/>
                <a:cs typeface="Helvetica Neue"/>
                <a:sym typeface="Helvetica Neue"/>
              </a:rPr>
              <a:t>he</a:t>
            </a:r>
            <a:r>
              <a:rPr b="0" i="0" lang="en-IE" sz="1100" u="none" cap="none" strike="noStrike">
                <a:solidFill>
                  <a:srgbClr val="000000"/>
                </a:solidFill>
                <a:latin typeface="Helvetica Neue"/>
                <a:ea typeface="Helvetica Neue"/>
                <a:cs typeface="Helvetica Neue"/>
                <a:sym typeface="Helvetica Neue"/>
              </a:rPr>
              <a:t>y ha</a:t>
            </a:r>
            <a:r>
              <a:rPr lang="en-IE" sz="1100">
                <a:latin typeface="Helvetica Neue"/>
                <a:ea typeface="Helvetica Neue"/>
                <a:cs typeface="Helvetica Neue"/>
                <a:sym typeface="Helvetica Neue"/>
              </a:rPr>
              <a:t>d</a:t>
            </a:r>
            <a:r>
              <a:rPr b="0" i="0" lang="en-IE" sz="1100" u="none" cap="none" strike="noStrike">
                <a:solidFill>
                  <a:srgbClr val="000000"/>
                </a:solidFill>
                <a:latin typeface="Helvetica Neue"/>
                <a:ea typeface="Helvetica Neue"/>
                <a:cs typeface="Helvetica Neue"/>
                <a:sym typeface="Helvetica Neue"/>
              </a:rPr>
              <a:t> a wonderful group of </a:t>
            </a:r>
            <a:r>
              <a:rPr lang="en-IE" sz="1100">
                <a:latin typeface="Helvetica Neue"/>
                <a:ea typeface="Helvetica Neue"/>
                <a:cs typeface="Helvetica Neue"/>
                <a:sym typeface="Helvetica Neue"/>
              </a:rPr>
              <a:t>loyal walkers every week. </a:t>
            </a:r>
            <a:r>
              <a:rPr b="0" i="0" lang="en-IE" sz="1100" u="none" cap="none" strike="noStrike">
                <a:solidFill>
                  <a:srgbClr val="000000"/>
                </a:solidFill>
                <a:latin typeface="Helvetica Neue"/>
                <a:ea typeface="Helvetica Neue"/>
                <a:cs typeface="Helvetica Neue"/>
                <a:sym typeface="Helvetica Neue"/>
              </a:rPr>
              <a:t>Well done everyone who has been walking to school.</a:t>
            </a:r>
            <a:endParaRPr b="0" i="0" sz="1100" u="none" cap="none" strike="noStrike">
              <a:solidFill>
                <a:srgbClr val="000000"/>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Recycling is a very important activity and is especially so around Christmas time. There are plenty of opportunities for recycling at this time of year. Thanks again to the Parents Association who  organised the Christmas Jumper Sale. Sr Claudia has also requested that we recycle Christmas Cards and stamps. Remove any personal greetings and send in the picture. With the postage stamps, we ask that you cut the stamp from the from the envelope leaving about an inch around the stamp. The MMM sisters in Drogheda use these stamps to help the sisters on the missions. </a:t>
            </a:r>
            <a:endParaRPr sz="11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t/>
            </a:r>
            <a:endParaRPr sz="1100">
              <a:latin typeface="Helvetica Neue"/>
              <a:ea typeface="Helvetica Neue"/>
              <a:cs typeface="Helvetica Neue"/>
              <a:sym typeface="Helvetica Neue"/>
            </a:endParaRPr>
          </a:p>
        </p:txBody>
      </p:sp>
      <p:sp>
        <p:nvSpPr>
          <p:cNvPr id="139" name="Google Shape;139;p4"/>
          <p:cNvSpPr txBox="1"/>
          <p:nvPr/>
        </p:nvSpPr>
        <p:spPr>
          <a:xfrm>
            <a:off x="5376250" y="8314750"/>
            <a:ext cx="1858200" cy="76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IE" sz="1200">
                <a:solidFill>
                  <a:schemeClr val="dk1"/>
                </a:solidFill>
                <a:highlight>
                  <a:srgbClr val="FFFFFF"/>
                </a:highlight>
                <a:latin typeface="Helvetica Neue"/>
                <a:ea typeface="Helvetica Neue"/>
                <a:cs typeface="Helvetica Neue"/>
                <a:sym typeface="Helvetica Neue"/>
              </a:rPr>
              <a:t>Some of the  loyal WOW participants</a:t>
            </a:r>
            <a:r>
              <a:rPr b="0" i="0" lang="en-IE" sz="1200" u="none" cap="none" strike="noStrike">
                <a:solidFill>
                  <a:schemeClr val="dk1"/>
                </a:solidFill>
                <a:highlight>
                  <a:srgbClr val="FFFFFF"/>
                </a:highlight>
                <a:latin typeface="Helvetica Neue"/>
                <a:ea typeface="Helvetica Neue"/>
                <a:cs typeface="Helvetica Neue"/>
                <a:sym typeface="Helvetica Neue"/>
              </a:rPr>
              <a:t>!</a:t>
            </a:r>
            <a:endParaRPr b="0" i="0" sz="1200" u="none" cap="none" strike="noStrike">
              <a:solidFill>
                <a:schemeClr val="dk1"/>
              </a:solidFill>
              <a:latin typeface="Helvetica Neue"/>
              <a:ea typeface="Helvetica Neue"/>
              <a:cs typeface="Helvetica Neue"/>
              <a:sym typeface="Helvetica Neue"/>
            </a:endParaRPr>
          </a:p>
        </p:txBody>
      </p:sp>
      <p:pic>
        <p:nvPicPr>
          <p:cNvPr id="140" name="Google Shape;140;p4"/>
          <p:cNvPicPr preferRelativeResize="0"/>
          <p:nvPr/>
        </p:nvPicPr>
        <p:blipFill>
          <a:blip r:embed="rId5">
            <a:alphaModFix/>
          </a:blip>
          <a:stretch>
            <a:fillRect/>
          </a:stretch>
        </p:blipFill>
        <p:spPr>
          <a:xfrm>
            <a:off x="5068050" y="6502453"/>
            <a:ext cx="2365573" cy="18122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