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10058400" cx="7772400"/>
  <p:notesSz cx="7772400" cy="10058400"/>
  <p:embeddedFontLst>
    <p:embeddedFont>
      <p:font typeface="Play"/>
      <p:regular r:id="rId13"/>
      <p:bold r:id="rId14"/>
    </p:embeddedFont>
    <p:embeddedFont>
      <p:font typeface="Helvetica Neue"/>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19" roundtripDataSignature="AMtx7mjBmoP16UeSs06ir0eUQRkmjvh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lay-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regular.fntdata"/><Relationship Id="rId14" Type="http://schemas.openxmlformats.org/officeDocument/2006/relationships/font" Target="fonts/Play-bold.fntdata"/><Relationship Id="rId17" Type="http://schemas.openxmlformats.org/officeDocument/2006/relationships/font" Target="fonts/HelveticaNeue-italic.fntdata"/><Relationship Id="rId16" Type="http://schemas.openxmlformats.org/officeDocument/2006/relationships/font" Target="fonts/HelveticaNeue-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368675" cy="5048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4402138" y="0"/>
            <a:ext cx="3368675" cy="5048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553575"/>
            <a:ext cx="3368675" cy="5048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E"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 name="Google Shape;45;p1: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a8b935309d_0_0: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g2a8b935309d_0_0:notes"/>
          <p:cNvSpPr txBox="1"/>
          <p:nvPr>
            <p:ph idx="1" type="body"/>
          </p:nvPr>
        </p:nvSpPr>
        <p:spPr>
          <a:xfrm>
            <a:off x="777875" y="4840288"/>
            <a:ext cx="6216600" cy="39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g2a8b935309d_0_0:notes"/>
          <p:cNvSpPr txBox="1"/>
          <p:nvPr>
            <p:ph idx="12" type="sldNum"/>
          </p:nvPr>
        </p:nvSpPr>
        <p:spPr>
          <a:xfrm>
            <a:off x="4402138" y="9553575"/>
            <a:ext cx="3368700" cy="504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b0d314d568_0_8: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2b0d314d568_0_8:notes"/>
          <p:cNvSpPr txBox="1"/>
          <p:nvPr>
            <p:ph idx="1" type="body"/>
          </p:nvPr>
        </p:nvSpPr>
        <p:spPr>
          <a:xfrm>
            <a:off x="777875" y="4840288"/>
            <a:ext cx="6216600" cy="396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2b0d314d568_0_8:notes"/>
          <p:cNvSpPr txBox="1"/>
          <p:nvPr>
            <p:ph idx="12" type="sldNum"/>
          </p:nvPr>
        </p:nvSpPr>
        <p:spPr>
          <a:xfrm>
            <a:off x="4402138" y="9553575"/>
            <a:ext cx="3368700" cy="5049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2: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2:notes"/>
          <p:cNvSpPr txBox="1"/>
          <p:nvPr>
            <p:ph idx="12" type="sldNum"/>
          </p:nvPr>
        </p:nvSpPr>
        <p:spPr>
          <a:xfrm>
            <a:off x="4402138" y="9553575"/>
            <a:ext cx="3368675" cy="5048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I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777875" y="4840288"/>
            <a:ext cx="6216650" cy="39608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4:notes"/>
          <p:cNvSpPr/>
          <p:nvPr>
            <p:ph idx="2" type="sldImg"/>
          </p:nvPr>
        </p:nvSpPr>
        <p:spPr>
          <a:xfrm>
            <a:off x="2574925" y="1257300"/>
            <a:ext cx="2622550" cy="33940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ad4d7e8f06_0_0: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ad4d7e8f06_0_0:notes"/>
          <p:cNvSpPr txBox="1"/>
          <p:nvPr>
            <p:ph idx="1" type="body"/>
          </p:nvPr>
        </p:nvSpPr>
        <p:spPr>
          <a:xfrm>
            <a:off x="777875" y="4840288"/>
            <a:ext cx="6216600" cy="39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2ad4d7e8f06_0_0:notes"/>
          <p:cNvSpPr txBox="1"/>
          <p:nvPr>
            <p:ph idx="12" type="sldNum"/>
          </p:nvPr>
        </p:nvSpPr>
        <p:spPr>
          <a:xfrm>
            <a:off x="4402138" y="9553575"/>
            <a:ext cx="3368700" cy="504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b0d314d568_0_48:notes"/>
          <p:cNvSpPr/>
          <p:nvPr>
            <p:ph idx="2" type="sldImg"/>
          </p:nvPr>
        </p:nvSpPr>
        <p:spPr>
          <a:xfrm>
            <a:off x="2574925" y="1257300"/>
            <a:ext cx="2622600" cy="33942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b0d314d568_0_48:notes"/>
          <p:cNvSpPr txBox="1"/>
          <p:nvPr>
            <p:ph idx="1" type="body"/>
          </p:nvPr>
        </p:nvSpPr>
        <p:spPr>
          <a:xfrm>
            <a:off x="777875" y="4840288"/>
            <a:ext cx="6216600" cy="39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g2b0d314d568_0_48:notes"/>
          <p:cNvSpPr txBox="1"/>
          <p:nvPr>
            <p:ph idx="12" type="sldNum"/>
          </p:nvPr>
        </p:nvSpPr>
        <p:spPr>
          <a:xfrm>
            <a:off x="4402138" y="9553575"/>
            <a:ext cx="3368700" cy="504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8"/>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 name="Shape 19"/>
        <p:cNvGrpSpPr/>
        <p:nvPr/>
      </p:nvGrpSpPr>
      <p:grpSpPr>
        <a:xfrm>
          <a:off x="0" y="0"/>
          <a:ext cx="0" cy="0"/>
          <a:chOff x="0" y="0"/>
          <a:chExt cx="0" cy="0"/>
        </a:xfrm>
      </p:grpSpPr>
      <p:sp>
        <p:nvSpPr>
          <p:cNvPr id="20" name="Google Shape;20;p9"/>
          <p:cNvSpPr txBox="1"/>
          <p:nvPr>
            <p:ph type="ctrTitle"/>
          </p:nvPr>
        </p:nvSpPr>
        <p:spPr>
          <a:xfrm>
            <a:off x="582930" y="3118104"/>
            <a:ext cx="6606540" cy="211226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 type="subTitle"/>
          </p:nvPr>
        </p:nvSpPr>
        <p:spPr>
          <a:xfrm>
            <a:off x="1165860" y="5632704"/>
            <a:ext cx="5440680" cy="2514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10"/>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10"/>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1"/>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 type="body"/>
          </p:nvPr>
        </p:nvSpPr>
        <p:spPr>
          <a:xfrm>
            <a:off x="388620"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1"/>
          <p:cNvSpPr txBox="1"/>
          <p:nvPr>
            <p:ph idx="2" type="body"/>
          </p:nvPr>
        </p:nvSpPr>
        <p:spPr>
          <a:xfrm>
            <a:off x="4002786" y="2313432"/>
            <a:ext cx="3380994" cy="663854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1"/>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8" name="Shape 38"/>
        <p:cNvGrpSpPr/>
        <p:nvPr/>
      </p:nvGrpSpPr>
      <p:grpSpPr>
        <a:xfrm>
          <a:off x="0" y="0"/>
          <a:ext cx="0" cy="0"/>
          <a:chOff x="0" y="0"/>
          <a:chExt cx="0" cy="0"/>
        </a:xfrm>
      </p:grpSpPr>
      <p:sp>
        <p:nvSpPr>
          <p:cNvPr id="39" name="Google Shape;39;p12"/>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2"/>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388620" y="402336"/>
            <a:ext cx="6995160" cy="160934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388620" y="2313432"/>
            <a:ext cx="6995160" cy="6638544"/>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2" name="Google Shape;12;p7"/>
          <p:cNvSpPr txBox="1"/>
          <p:nvPr>
            <p:ph idx="11" type="ftr"/>
          </p:nvPr>
        </p:nvSpPr>
        <p:spPr>
          <a:xfrm>
            <a:off x="2642616" y="9354312"/>
            <a:ext cx="2487168" cy="50292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7"/>
          <p:cNvSpPr txBox="1"/>
          <p:nvPr>
            <p:ph idx="10" type="dt"/>
          </p:nvPr>
        </p:nvSpPr>
        <p:spPr>
          <a:xfrm>
            <a:off x="388620" y="9354312"/>
            <a:ext cx="1787652" cy="50292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7"/>
          <p:cNvSpPr txBox="1"/>
          <p:nvPr>
            <p:ph idx="12" type="sldNum"/>
          </p:nvPr>
        </p:nvSpPr>
        <p:spPr>
          <a:xfrm>
            <a:off x="5596128" y="9354312"/>
            <a:ext cx="1787652" cy="50292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hyperlink" Target="https://stmarystrim.ie/?page_id=18510" TargetMode="External"/><Relationship Id="rId5" Type="http://schemas.openxmlformats.org/officeDocument/2006/relationships/image" Target="../media/image3.png"/><Relationship Id="rId6" Type="http://schemas.openxmlformats.org/officeDocument/2006/relationships/image" Target="../media/image14.png"/><Relationship Id="rId7" Type="http://schemas.openxmlformats.org/officeDocument/2006/relationships/hyperlink" Target="http://www.scratch.mit.edu" TargetMode="External"/><Relationship Id="rId8"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7.jpg"/><Relationship Id="rId5" Type="http://schemas.openxmlformats.org/officeDocument/2006/relationships/image" Target="../media/image10.jpg"/><Relationship Id="rId6" Type="http://schemas.openxmlformats.org/officeDocument/2006/relationships/image" Target="../media/image13.jpg"/><Relationship Id="rId7"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grpSp>
        <p:nvGrpSpPr>
          <p:cNvPr id="47" name="Google Shape;47;p1"/>
          <p:cNvGrpSpPr/>
          <p:nvPr/>
        </p:nvGrpSpPr>
        <p:grpSpPr>
          <a:xfrm>
            <a:off x="-457" y="0"/>
            <a:ext cx="7772857" cy="2249170"/>
            <a:chOff x="0" y="0"/>
            <a:chExt cx="7772857" cy="2249170"/>
          </a:xfrm>
        </p:grpSpPr>
        <p:sp>
          <p:nvSpPr>
            <p:cNvPr id="48" name="Google Shape;48;p1"/>
            <p:cNvSpPr/>
            <p:nvPr/>
          </p:nvSpPr>
          <p:spPr>
            <a:xfrm>
              <a:off x="0" y="0"/>
              <a:ext cx="7772400" cy="2103755"/>
            </a:xfrm>
            <a:custGeom>
              <a:rect b="b" l="l" r="r" t="t"/>
              <a:pathLst>
                <a:path extrusionOk="0" h="2103755" w="7772400">
                  <a:moveTo>
                    <a:pt x="7772400" y="0"/>
                  </a:moveTo>
                  <a:lnTo>
                    <a:pt x="0" y="0"/>
                  </a:lnTo>
                  <a:lnTo>
                    <a:pt x="0" y="2103225"/>
                  </a:lnTo>
                  <a:lnTo>
                    <a:pt x="7772400" y="2030064"/>
                  </a:lnTo>
                  <a:lnTo>
                    <a:pt x="7772400" y="0"/>
                  </a:lnTo>
                  <a:close/>
                </a:path>
              </a:pathLst>
            </a:custGeom>
            <a:solidFill>
              <a:srgbClr val="2A4EA2"/>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9" name="Google Shape;49;p1"/>
            <p:cNvSpPr/>
            <p:nvPr/>
          </p:nvSpPr>
          <p:spPr>
            <a:xfrm>
              <a:off x="0" y="0"/>
              <a:ext cx="7772400" cy="2249170"/>
            </a:xfrm>
            <a:custGeom>
              <a:rect b="b" l="l" r="r" t="t"/>
              <a:pathLst>
                <a:path extrusionOk="0" h="2249170" w="7772400">
                  <a:moveTo>
                    <a:pt x="7772400" y="0"/>
                  </a:moveTo>
                  <a:lnTo>
                    <a:pt x="0" y="0"/>
                  </a:lnTo>
                  <a:lnTo>
                    <a:pt x="0" y="2248559"/>
                  </a:lnTo>
                  <a:lnTo>
                    <a:pt x="7772400" y="1784131"/>
                  </a:lnTo>
                  <a:lnTo>
                    <a:pt x="7772400" y="0"/>
                  </a:lnTo>
                  <a:close/>
                </a:path>
              </a:pathLst>
            </a:custGeom>
            <a:solidFill>
              <a:schemeClr val="lt1"/>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p1"/>
            <p:cNvSpPr/>
            <p:nvPr/>
          </p:nvSpPr>
          <p:spPr>
            <a:xfrm>
              <a:off x="6077407" y="423189"/>
              <a:ext cx="1695450" cy="718820"/>
            </a:xfrm>
            <a:custGeom>
              <a:rect b="b" l="l" r="r" t="t"/>
              <a:pathLst>
                <a:path extrusionOk="0" h="718819" w="1695450">
                  <a:moveTo>
                    <a:pt x="1694992" y="0"/>
                  </a:moveTo>
                  <a:lnTo>
                    <a:pt x="0" y="0"/>
                  </a:lnTo>
                  <a:lnTo>
                    <a:pt x="0" y="718312"/>
                  </a:lnTo>
                  <a:lnTo>
                    <a:pt x="1694992" y="718312"/>
                  </a:lnTo>
                  <a:lnTo>
                    <a:pt x="1694992" y="0"/>
                  </a:lnTo>
                  <a:close/>
                </a:path>
              </a:pathLst>
            </a:custGeom>
            <a:solidFill>
              <a:srgbClr val="F5DEA4"/>
            </a:solidFill>
            <a:ln cap="flat" cmpd="sng" w="9525">
              <a:solidFill>
                <a:srgbClr val="2A4EA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51" name="Google Shape;51;p1"/>
          <p:cNvSpPr/>
          <p:nvPr/>
        </p:nvSpPr>
        <p:spPr>
          <a:xfrm>
            <a:off x="3881934" y="2458925"/>
            <a:ext cx="0" cy="7200900"/>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52" name="Google Shape;52;p1"/>
          <p:cNvPicPr preferRelativeResize="0"/>
          <p:nvPr/>
        </p:nvPicPr>
        <p:blipFill rotWithShape="1">
          <a:blip r:embed="rId3">
            <a:alphaModFix/>
          </a:blip>
          <a:srcRect b="0" l="0" r="0" t="0"/>
          <a:stretch/>
        </p:blipFill>
        <p:spPr>
          <a:xfrm>
            <a:off x="157346" y="239917"/>
            <a:ext cx="1511643" cy="1515611"/>
          </a:xfrm>
          <a:prstGeom prst="rect">
            <a:avLst/>
          </a:prstGeom>
          <a:noFill/>
          <a:ln>
            <a:noFill/>
          </a:ln>
        </p:spPr>
      </p:pic>
      <p:pic>
        <p:nvPicPr>
          <p:cNvPr id="53" name="Google Shape;53;p1"/>
          <p:cNvPicPr preferRelativeResize="0"/>
          <p:nvPr/>
        </p:nvPicPr>
        <p:blipFill rotWithShape="1">
          <a:blip r:embed="rId4">
            <a:alphaModFix/>
          </a:blip>
          <a:srcRect b="0" l="27184" r="4608" t="0"/>
          <a:stretch/>
        </p:blipFill>
        <p:spPr>
          <a:xfrm>
            <a:off x="1973202" y="442592"/>
            <a:ext cx="3992811" cy="1226521"/>
          </a:xfrm>
          <a:prstGeom prst="rect">
            <a:avLst/>
          </a:prstGeom>
          <a:noFill/>
          <a:ln>
            <a:noFill/>
          </a:ln>
        </p:spPr>
      </p:pic>
      <p:sp>
        <p:nvSpPr>
          <p:cNvPr id="54" name="Google Shape;54;p1"/>
          <p:cNvSpPr txBox="1"/>
          <p:nvPr/>
        </p:nvSpPr>
        <p:spPr>
          <a:xfrm>
            <a:off x="6099762" y="483714"/>
            <a:ext cx="31848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IE" sz="1800" u="none" cap="none" strike="noStrike">
                <a:solidFill>
                  <a:srgbClr val="2A4EA2"/>
                </a:solidFill>
                <a:latin typeface="Play"/>
                <a:ea typeface="Play"/>
                <a:cs typeface="Play"/>
                <a:sym typeface="Play"/>
              </a:rPr>
              <a:t>Imlitir 1</a:t>
            </a:r>
            <a:r>
              <a:rPr lang="en-IE" sz="1800">
                <a:solidFill>
                  <a:srgbClr val="2A4EA2"/>
                </a:solidFill>
                <a:latin typeface="Play"/>
                <a:ea typeface="Play"/>
                <a:cs typeface="Play"/>
                <a:sym typeface="Play"/>
              </a:rPr>
              <a:t>5</a:t>
            </a:r>
            <a:endParaRPr b="0" i="0" sz="1800" u="none" cap="none" strike="noStrike">
              <a:solidFill>
                <a:srgbClr val="2A4EA2"/>
              </a:solidFill>
              <a:latin typeface="Play"/>
              <a:ea typeface="Play"/>
              <a:cs typeface="Play"/>
              <a:sym typeface="Play"/>
            </a:endParaRPr>
          </a:p>
        </p:txBody>
      </p:sp>
      <p:sp>
        <p:nvSpPr>
          <p:cNvPr id="55" name="Google Shape;55;p1"/>
          <p:cNvSpPr txBox="1"/>
          <p:nvPr/>
        </p:nvSpPr>
        <p:spPr>
          <a:xfrm>
            <a:off x="6099750" y="793275"/>
            <a:ext cx="1672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en-IE" sz="1200">
                <a:solidFill>
                  <a:srgbClr val="2A4EA2"/>
                </a:solidFill>
                <a:latin typeface="Helvetica Neue"/>
                <a:ea typeface="Helvetica Neue"/>
                <a:cs typeface="Helvetica Neue"/>
                <a:sym typeface="Helvetica Neue"/>
              </a:rPr>
              <a:t>18th</a:t>
            </a:r>
            <a:r>
              <a:rPr b="0" i="0" lang="en-IE" sz="1200" u="none" cap="none" strike="noStrike">
                <a:solidFill>
                  <a:srgbClr val="2A4EA2"/>
                </a:solidFill>
                <a:latin typeface="Helvetica Neue"/>
                <a:ea typeface="Helvetica Neue"/>
                <a:cs typeface="Helvetica Neue"/>
                <a:sym typeface="Helvetica Neue"/>
              </a:rPr>
              <a:t> </a:t>
            </a:r>
            <a:r>
              <a:rPr lang="en-IE" sz="1200">
                <a:solidFill>
                  <a:srgbClr val="2A4EA2"/>
                </a:solidFill>
                <a:latin typeface="Helvetica Neue"/>
                <a:ea typeface="Helvetica Neue"/>
                <a:cs typeface="Helvetica Neue"/>
                <a:sym typeface="Helvetica Neue"/>
              </a:rPr>
              <a:t>January</a:t>
            </a:r>
            <a:r>
              <a:rPr b="0" i="0" lang="en-IE" sz="1200" u="none" cap="none" strike="noStrike">
                <a:solidFill>
                  <a:srgbClr val="2A4EA2"/>
                </a:solidFill>
                <a:latin typeface="Helvetica Neue"/>
                <a:ea typeface="Helvetica Neue"/>
                <a:cs typeface="Helvetica Neue"/>
                <a:sym typeface="Helvetica Neue"/>
              </a:rPr>
              <a:t> 202</a:t>
            </a:r>
            <a:r>
              <a:rPr lang="en-IE" sz="1200">
                <a:solidFill>
                  <a:srgbClr val="2A4EA2"/>
                </a:solidFill>
                <a:latin typeface="Helvetica Neue"/>
                <a:ea typeface="Helvetica Neue"/>
                <a:cs typeface="Helvetica Neue"/>
                <a:sym typeface="Helvetica Neue"/>
              </a:rPr>
              <a:t>4</a:t>
            </a:r>
            <a:endParaRPr b="0" i="0" sz="1400" u="none" cap="none" strike="noStrike">
              <a:solidFill>
                <a:srgbClr val="000000"/>
              </a:solidFill>
              <a:latin typeface="Arial"/>
              <a:ea typeface="Arial"/>
              <a:cs typeface="Arial"/>
              <a:sym typeface="Arial"/>
            </a:endParaRPr>
          </a:p>
        </p:txBody>
      </p:sp>
      <p:sp>
        <p:nvSpPr>
          <p:cNvPr id="56" name="Google Shape;56;p1"/>
          <p:cNvSpPr txBox="1"/>
          <p:nvPr/>
        </p:nvSpPr>
        <p:spPr>
          <a:xfrm>
            <a:off x="4529150" y="1062050"/>
            <a:ext cx="843000" cy="1095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7" name="Google Shape;57;p1"/>
          <p:cNvSpPr txBox="1"/>
          <p:nvPr/>
        </p:nvSpPr>
        <p:spPr>
          <a:xfrm>
            <a:off x="4581525" y="1085850"/>
            <a:ext cx="885900" cy="1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sp>
        <p:nvSpPr>
          <p:cNvPr id="58" name="Google Shape;58;p1"/>
          <p:cNvSpPr txBox="1"/>
          <p:nvPr/>
        </p:nvSpPr>
        <p:spPr>
          <a:xfrm>
            <a:off x="4476775" y="1036950"/>
            <a:ext cx="1195500" cy="10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0" i="0" lang="en-IE" sz="700" u="none" cap="none" strike="noStrike">
                <a:solidFill>
                  <a:srgbClr val="0B5394"/>
                </a:solidFill>
                <a:latin typeface="Helvetica Neue"/>
                <a:ea typeface="Helvetica Neue"/>
                <a:cs typeface="Helvetica Neue"/>
                <a:sym typeface="Helvetica Neue"/>
              </a:rPr>
              <a:t>Fergal Kelly M.Ed</a:t>
            </a:r>
            <a:endParaRPr b="0" i="0" sz="700" u="none" cap="none" strike="noStrike">
              <a:solidFill>
                <a:srgbClr val="0B5394"/>
              </a:solidFill>
              <a:latin typeface="Helvetica Neue"/>
              <a:ea typeface="Helvetica Neue"/>
              <a:cs typeface="Helvetica Neue"/>
              <a:sym typeface="Helvetica Neue"/>
            </a:endParaRPr>
          </a:p>
        </p:txBody>
      </p:sp>
      <p:sp>
        <p:nvSpPr>
          <p:cNvPr id="59" name="Google Shape;59;p1"/>
          <p:cNvSpPr txBox="1"/>
          <p:nvPr/>
        </p:nvSpPr>
        <p:spPr>
          <a:xfrm>
            <a:off x="209475" y="2459375"/>
            <a:ext cx="3502800" cy="74472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i="0" lang="en-IE" sz="1100" u="none" cap="none" strike="noStrike">
                <a:solidFill>
                  <a:schemeClr val="dk1"/>
                </a:solidFill>
                <a:highlight>
                  <a:srgbClr val="FFFFFF"/>
                </a:highlight>
                <a:latin typeface="Helvetica Neue"/>
                <a:ea typeface="Helvetica Neue"/>
                <a:cs typeface="Helvetica Neue"/>
                <a:sym typeface="Helvetica Neue"/>
              </a:rPr>
              <a:t>D</a:t>
            </a:r>
            <a:r>
              <a:rPr lang="en-IE" sz="1100" u="none" cap="none" strike="noStrike">
                <a:solidFill>
                  <a:schemeClr val="dk1"/>
                </a:solidFill>
                <a:highlight>
                  <a:srgbClr val="FFFFFF"/>
                </a:highlight>
                <a:latin typeface="Helvetica Neue"/>
                <a:ea typeface="Helvetica Neue"/>
                <a:cs typeface="Helvetica Neue"/>
                <a:sym typeface="Helvetica Neue"/>
              </a:rPr>
              <a:t>ear Parents / Guardians,</a:t>
            </a:r>
            <a:endParaRPr sz="1100" u="none" cap="none" strike="noStrike">
              <a:solidFill>
                <a:schemeClr val="dk1"/>
              </a:solidFill>
              <a:highlight>
                <a:srgbClr val="FFFFFF"/>
              </a:highlight>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100"/>
              <a:buFont typeface="Arial"/>
              <a:buNone/>
            </a:pPr>
            <a:r>
              <a:t/>
            </a:r>
            <a:endParaRPr sz="1100">
              <a:solidFill>
                <a:schemeClr val="dk1"/>
              </a:solidFill>
              <a:highlight>
                <a:srgbClr val="FFFFFF"/>
              </a:highlight>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At this stage of the new year we are well and truly back into the routine of school after the Christmas break. Thanks to the staff, parents and children who worked hard during the month of December to support the wide range of activities going on in the school and the wider community. The varied Christmas Plays and concerts were greatly appreciated by the attentive audiences and it was </a:t>
            </a:r>
            <a:r>
              <a:rPr lang="en-IE" sz="1100">
                <a:solidFill>
                  <a:schemeClr val="dk1"/>
                </a:solidFill>
                <a:highlight>
                  <a:srgbClr val="FFFFFF"/>
                </a:highlight>
                <a:latin typeface="Helvetica Neue"/>
                <a:ea typeface="Helvetica Neue"/>
                <a:cs typeface="Helvetica Neue"/>
                <a:sym typeface="Helvetica Neue"/>
              </a:rPr>
              <a:t>nice</a:t>
            </a:r>
            <a:r>
              <a:rPr lang="en-IE" sz="1100">
                <a:solidFill>
                  <a:schemeClr val="dk1"/>
                </a:solidFill>
                <a:highlight>
                  <a:srgbClr val="FFFFFF"/>
                </a:highlight>
                <a:latin typeface="Helvetica Neue"/>
                <a:ea typeface="Helvetica Neue"/>
                <a:cs typeface="Helvetica Neue"/>
                <a:sym typeface="Helvetica Neue"/>
              </a:rPr>
              <a:t> to welcome many visitors to the school over the festive period. </a:t>
            </a:r>
            <a:endParaRPr sz="1100">
              <a:solidFill>
                <a:schemeClr val="dk1"/>
              </a:solidFill>
              <a:highlight>
                <a:srgbClr val="FFFFFF"/>
              </a:highlight>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rPr lang="en-IE" sz="1100">
                <a:solidFill>
                  <a:schemeClr val="dk1"/>
                </a:solidFill>
                <a:latin typeface="Helvetica Neue"/>
                <a:ea typeface="Helvetica Neue"/>
                <a:cs typeface="Helvetica Neue"/>
                <a:sym typeface="Helvetica Neue"/>
              </a:rPr>
              <a:t>The annual celebration of Catholic Schools takes place from Monday 22nd January to Friday 26th January inclusive. There will be a variety of activities in the classrooms to celebrate our Catholic School. Please see elsewhere in this Imlitir for more information. The week culminates in the Sacrament  of Confirmation for our sixth classes on Friday 26th January at 2pm.  I would like to take this opportunity to send our best wishes to all who are making their Confirmation and I hope they enjoy the celebrations. </a:t>
            </a:r>
            <a:endParaRPr sz="1100">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rPr lang="en-IE" sz="1100">
                <a:solidFill>
                  <a:schemeClr val="dk1"/>
                </a:solidFill>
                <a:latin typeface="Helvetica Neue"/>
                <a:ea typeface="Helvetica Neue"/>
                <a:cs typeface="Helvetica Neue"/>
                <a:sym typeface="Helvetica Neue"/>
              </a:rPr>
              <a:t>Thanks to the Parents a</a:t>
            </a:r>
            <a:r>
              <a:rPr lang="en-IE" sz="1100">
                <a:solidFill>
                  <a:schemeClr val="dk1"/>
                </a:solidFill>
                <a:latin typeface="Helvetica Neue"/>
                <a:ea typeface="Helvetica Neue"/>
                <a:cs typeface="Helvetica Neue"/>
                <a:sym typeface="Helvetica Neue"/>
              </a:rPr>
              <a:t>ssociation</a:t>
            </a:r>
            <a:r>
              <a:rPr lang="en-IE" sz="1100">
                <a:solidFill>
                  <a:schemeClr val="dk1"/>
                </a:solidFill>
                <a:latin typeface="Helvetica Neue"/>
                <a:ea typeface="Helvetica Neue"/>
                <a:cs typeface="Helvetica Neue"/>
                <a:sym typeface="Helvetica Neue"/>
              </a:rPr>
              <a:t> who were very busy over the past few weeks with organising </a:t>
            </a:r>
            <a:r>
              <a:rPr lang="en-IE" sz="1100">
                <a:solidFill>
                  <a:schemeClr val="dk1"/>
                </a:solidFill>
                <a:latin typeface="Helvetica Neue"/>
                <a:ea typeface="Helvetica Neue"/>
                <a:cs typeface="Helvetica Neue"/>
                <a:sym typeface="Helvetica Neue"/>
              </a:rPr>
              <a:t>Activities In</a:t>
            </a:r>
            <a:r>
              <a:rPr lang="en-IE" sz="1100">
                <a:solidFill>
                  <a:schemeClr val="dk1"/>
                </a:solidFill>
                <a:latin typeface="Helvetica Neue"/>
                <a:ea typeface="Helvetica Neue"/>
                <a:cs typeface="Helvetica Neue"/>
                <a:sym typeface="Helvetica Neue"/>
              </a:rPr>
              <a:t> December and helping out on our open day last week which was well attended. </a:t>
            </a:r>
            <a:endParaRPr sz="1100">
              <a:solidFill>
                <a:schemeClr val="dk1"/>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100"/>
              <a:buFont typeface="Arial"/>
              <a:buNone/>
            </a:pPr>
            <a:r>
              <a:t/>
            </a:r>
            <a:endParaRPr sz="1100">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1100"/>
              <a:buFont typeface="Arial"/>
              <a:buNone/>
            </a:pPr>
            <a:r>
              <a:rPr b="1" i="1" lang="en-IE" sz="1100" u="none" cap="none" strike="noStrike">
                <a:solidFill>
                  <a:schemeClr val="dk1"/>
                </a:solidFill>
                <a:latin typeface="Times New Roman"/>
                <a:ea typeface="Times New Roman"/>
                <a:cs typeface="Times New Roman"/>
                <a:sym typeface="Times New Roman"/>
              </a:rPr>
              <a:t>Kind Regards,</a:t>
            </a:r>
            <a:endParaRPr b="1" i="1" sz="11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chemeClr val="dk1"/>
              </a:buClr>
              <a:buSzPts val="1100"/>
              <a:buFont typeface="Arial"/>
              <a:buNone/>
            </a:pPr>
            <a:r>
              <a:rPr b="1" i="1" lang="en-IE" sz="1300" u="none" cap="none" strike="noStrike">
                <a:solidFill>
                  <a:schemeClr val="dk1"/>
                </a:solidFill>
                <a:latin typeface="Times New Roman"/>
                <a:ea typeface="Times New Roman"/>
                <a:cs typeface="Times New Roman"/>
                <a:sym typeface="Times New Roman"/>
              </a:rPr>
              <a:t>Fergal Kelly</a:t>
            </a:r>
            <a:endParaRPr b="1" i="1" sz="13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chemeClr val="dk1"/>
              </a:buClr>
              <a:buSzPts val="1100"/>
              <a:buFont typeface="Arial"/>
              <a:buNone/>
            </a:pPr>
            <a:r>
              <a:rPr b="1" i="1" lang="en-IE" sz="1300" u="none" cap="none" strike="noStrike">
                <a:solidFill>
                  <a:schemeClr val="dk1"/>
                </a:solidFill>
                <a:latin typeface="Times New Roman"/>
                <a:ea typeface="Times New Roman"/>
                <a:cs typeface="Times New Roman"/>
                <a:sym typeface="Times New Roman"/>
              </a:rPr>
              <a:t>Principal</a:t>
            </a:r>
            <a:endParaRPr b="1" i="1" sz="1300" u="none" cap="none" strike="noStrike">
              <a:solidFill>
                <a:schemeClr val="dk1"/>
              </a:solidFill>
              <a:latin typeface="Times New Roman"/>
              <a:ea typeface="Times New Roman"/>
              <a:cs typeface="Times New Roman"/>
              <a:sym typeface="Times New Roman"/>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p:txBody>
      </p:sp>
      <p:sp>
        <p:nvSpPr>
          <p:cNvPr id="60" name="Google Shape;60;p1"/>
          <p:cNvSpPr txBox="1"/>
          <p:nvPr/>
        </p:nvSpPr>
        <p:spPr>
          <a:xfrm>
            <a:off x="438236" y="758514"/>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txBox="1"/>
          <p:nvPr/>
        </p:nvSpPr>
        <p:spPr>
          <a:xfrm>
            <a:off x="438235" y="404571"/>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62" name="Google Shape;62;p1"/>
          <p:cNvSpPr txBox="1"/>
          <p:nvPr/>
        </p:nvSpPr>
        <p:spPr>
          <a:xfrm>
            <a:off x="438188" y="557407"/>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63" name="Google Shape;63;p1"/>
          <p:cNvSpPr txBox="1"/>
          <p:nvPr/>
        </p:nvSpPr>
        <p:spPr>
          <a:xfrm>
            <a:off x="4343098" y="2736677"/>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txBox="1"/>
          <p:nvPr/>
        </p:nvSpPr>
        <p:spPr>
          <a:xfrm>
            <a:off x="4419298" y="2382734"/>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65" name="Google Shape;65;p1"/>
          <p:cNvSpPr txBox="1"/>
          <p:nvPr/>
        </p:nvSpPr>
        <p:spPr>
          <a:xfrm>
            <a:off x="4419298" y="4198514"/>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txBox="1"/>
          <p:nvPr/>
        </p:nvSpPr>
        <p:spPr>
          <a:xfrm>
            <a:off x="4343050" y="2535570"/>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67" name="Google Shape;67;p1"/>
          <p:cNvSpPr txBox="1"/>
          <p:nvPr/>
        </p:nvSpPr>
        <p:spPr>
          <a:xfrm>
            <a:off x="4301050" y="3466763"/>
            <a:ext cx="3343500" cy="1456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lt1"/>
              </a:highlight>
              <a:latin typeface="Helvetica Neue"/>
              <a:ea typeface="Helvetica Neue"/>
              <a:cs typeface="Helvetica Neue"/>
              <a:sym typeface="Helvetica Neue"/>
            </a:endParaRPr>
          </a:p>
        </p:txBody>
      </p:sp>
      <p:sp>
        <p:nvSpPr>
          <p:cNvPr id="68" name="Google Shape;68;p1"/>
          <p:cNvSpPr/>
          <p:nvPr/>
        </p:nvSpPr>
        <p:spPr>
          <a:xfrm>
            <a:off x="4172775" y="2590025"/>
            <a:ext cx="3388995" cy="6934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9" name="Google Shape;69;p1"/>
          <p:cNvSpPr txBox="1"/>
          <p:nvPr/>
        </p:nvSpPr>
        <p:spPr>
          <a:xfrm>
            <a:off x="4042875" y="2694650"/>
            <a:ext cx="3591000" cy="610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700"/>
              <a:buFont typeface="Arial"/>
              <a:buNone/>
            </a:pPr>
            <a:r>
              <a:rPr b="1" lang="en-IE" sz="2000">
                <a:solidFill>
                  <a:srgbClr val="2A4EA2"/>
                </a:solidFill>
                <a:latin typeface="Play"/>
                <a:ea typeface="Play"/>
                <a:cs typeface="Play"/>
                <a:sym typeface="Play"/>
              </a:rPr>
              <a:t>CATHOLIC SCHOOLS WEEK</a:t>
            </a:r>
            <a:endParaRPr b="1" i="0" sz="2000" u="none" cap="none" strike="noStrike">
              <a:solidFill>
                <a:srgbClr val="2A4EA2"/>
              </a:solidFill>
              <a:latin typeface="Play"/>
              <a:ea typeface="Play"/>
              <a:cs typeface="Play"/>
              <a:sym typeface="Play"/>
            </a:endParaRPr>
          </a:p>
        </p:txBody>
      </p:sp>
      <p:sp>
        <p:nvSpPr>
          <p:cNvPr id="70" name="Google Shape;70;p1"/>
          <p:cNvSpPr txBox="1"/>
          <p:nvPr/>
        </p:nvSpPr>
        <p:spPr>
          <a:xfrm>
            <a:off x="4127775" y="3390575"/>
            <a:ext cx="3450300" cy="59250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IE" sz="1100">
                <a:solidFill>
                  <a:schemeClr val="dk1"/>
                </a:solidFill>
                <a:highlight>
                  <a:srgbClr val="FFFFFF"/>
                </a:highlight>
                <a:latin typeface="Helvetica Neue"/>
                <a:ea typeface="Helvetica Neue"/>
                <a:cs typeface="Helvetica Neue"/>
                <a:sym typeface="Helvetica Neue"/>
              </a:rPr>
              <a:t>Next week is Catholic Schools Week when we celebrate the ethos and the faith of our school. </a:t>
            </a:r>
            <a:r>
              <a:rPr i="1" lang="en-IE" sz="1100">
                <a:solidFill>
                  <a:schemeClr val="dk1"/>
                </a:solidFill>
                <a:highlight>
                  <a:srgbClr val="FFFFFF"/>
                </a:highlight>
                <a:latin typeface="Helvetica Neue"/>
                <a:ea typeface="Helvetica Neue"/>
                <a:cs typeface="Helvetica Neue"/>
                <a:sym typeface="Helvetica Neue"/>
              </a:rPr>
              <a:t>Community</a:t>
            </a:r>
            <a:r>
              <a:rPr lang="en-IE" sz="1100">
                <a:solidFill>
                  <a:schemeClr val="dk1"/>
                </a:solidFill>
                <a:highlight>
                  <a:srgbClr val="FFFFFF"/>
                </a:highlight>
                <a:latin typeface="Helvetica Neue"/>
                <a:ea typeface="Helvetica Neue"/>
                <a:cs typeface="Helvetica Neue"/>
                <a:sym typeface="Helvetica Neue"/>
              </a:rPr>
              <a:t> is the overall theme of the week and there will be a particular aspect focussed on everyday at school. </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800"/>
              </a:spcBef>
              <a:spcAft>
                <a:spcPts val="0"/>
              </a:spcAft>
              <a:buNone/>
            </a:pPr>
            <a:r>
              <a:rPr lang="en-IE" sz="1100">
                <a:solidFill>
                  <a:schemeClr val="dk1"/>
                </a:solidFill>
                <a:highlight>
                  <a:srgbClr val="FFFFFF"/>
                </a:highlight>
                <a:latin typeface="Helvetica Neue"/>
                <a:ea typeface="Helvetica Neue"/>
                <a:cs typeface="Helvetica Neue"/>
                <a:sym typeface="Helvetica Neue"/>
              </a:rPr>
              <a:t>On Wednesday we want to celebrate grandparents. For those children who may not have a grandparent available we would also welcome godparents on the day.</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800"/>
              </a:spcBef>
              <a:spcAft>
                <a:spcPts val="0"/>
              </a:spcAft>
              <a:buNone/>
            </a:pPr>
            <a:r>
              <a:rPr lang="en-IE" sz="1100">
                <a:solidFill>
                  <a:schemeClr val="dk1"/>
                </a:solidFill>
                <a:highlight>
                  <a:srgbClr val="FFFFFF"/>
                </a:highlight>
                <a:latin typeface="Helvetica Neue"/>
                <a:ea typeface="Helvetica Neue"/>
                <a:cs typeface="Helvetica Neue"/>
                <a:sym typeface="Helvetica Neue"/>
              </a:rPr>
              <a:t>We invite any grandparents who are available to visit the school at 9:30 am to enjoy a cuppa and a chat. For those children who may not have a grandparent available, we would also welcome their godparents on the day. The early start time is to facilitate a prayer service in the church organised by Fr Paul which takes place at 11 am.</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800"/>
              </a:spcBef>
              <a:spcAft>
                <a:spcPts val="0"/>
              </a:spcAft>
              <a:buNone/>
            </a:pPr>
            <a:r>
              <a:rPr lang="en-IE" sz="1100">
                <a:solidFill>
                  <a:schemeClr val="dk1"/>
                </a:solidFill>
                <a:highlight>
                  <a:srgbClr val="FFFFFF"/>
                </a:highlight>
                <a:latin typeface="Helvetica Neue"/>
                <a:ea typeface="Helvetica Neue"/>
                <a:cs typeface="Helvetica Neue"/>
                <a:sym typeface="Helvetica Neue"/>
              </a:rPr>
              <a:t>The grandparents/godparents may also like to visit classes that day. Please let your child’s teacher know by Monday if their grandparents/godparents will visit the school next Wednesday. This will help us to plan for the event. Thank you.</a:t>
            </a:r>
            <a:endParaRPr sz="1100">
              <a:solidFill>
                <a:schemeClr val="dk1"/>
              </a:solidFill>
              <a:highlight>
                <a:srgbClr val="FFFFFF"/>
              </a:highlight>
              <a:latin typeface="Helvetica Neue"/>
              <a:ea typeface="Helvetica Neue"/>
              <a:cs typeface="Helvetica Neue"/>
              <a:sym typeface="Helvetica Neue"/>
            </a:endParaRPr>
          </a:p>
          <a:p>
            <a:pPr indent="0" lvl="0" marL="0" rtl="0" algn="l">
              <a:spcBef>
                <a:spcPts val="800"/>
              </a:spcBef>
              <a:spcAft>
                <a:spcPts val="0"/>
              </a:spcAft>
              <a:buNone/>
            </a:pPr>
            <a:r>
              <a:t/>
            </a:r>
            <a:endParaRPr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2a8b935309d_0_0"/>
          <p:cNvSpPr/>
          <p:nvPr/>
        </p:nvSpPr>
        <p:spPr>
          <a:xfrm>
            <a:off x="3762099" y="535650"/>
            <a:ext cx="41400" cy="8515064"/>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7" name="Google Shape;77;g2a8b935309d_0_0"/>
          <p:cNvSpPr txBox="1"/>
          <p:nvPr>
            <p:ph idx="12" type="sldNum"/>
          </p:nvPr>
        </p:nvSpPr>
        <p:spPr>
          <a:xfrm>
            <a:off x="5596128" y="9354312"/>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78" name="Google Shape;78;g2a8b935309d_0_0"/>
          <p:cNvSpPr txBox="1"/>
          <p:nvPr/>
        </p:nvSpPr>
        <p:spPr>
          <a:xfrm>
            <a:off x="4260298" y="2262676"/>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2a8b935309d_0_0"/>
          <p:cNvSpPr txBox="1"/>
          <p:nvPr/>
        </p:nvSpPr>
        <p:spPr>
          <a:xfrm>
            <a:off x="4142050" y="1530925"/>
            <a:ext cx="3343500" cy="1456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lt1"/>
              </a:highlight>
              <a:latin typeface="Helvetica Neue"/>
              <a:ea typeface="Helvetica Neue"/>
              <a:cs typeface="Helvetica Neue"/>
              <a:sym typeface="Helvetica Neue"/>
            </a:endParaRPr>
          </a:p>
        </p:txBody>
      </p:sp>
      <p:sp>
        <p:nvSpPr>
          <p:cNvPr id="80" name="Google Shape;80;g2a8b935309d_0_0"/>
          <p:cNvSpPr txBox="1"/>
          <p:nvPr/>
        </p:nvSpPr>
        <p:spPr>
          <a:xfrm>
            <a:off x="4172036" y="758514"/>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2a8b935309d_0_0"/>
          <p:cNvSpPr txBox="1"/>
          <p:nvPr/>
        </p:nvSpPr>
        <p:spPr>
          <a:xfrm>
            <a:off x="4172036" y="404571"/>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82" name="Google Shape;82;g2a8b935309d_0_0"/>
          <p:cNvSpPr txBox="1"/>
          <p:nvPr/>
        </p:nvSpPr>
        <p:spPr>
          <a:xfrm>
            <a:off x="4171988" y="557407"/>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83" name="Google Shape;83;g2a8b935309d_0_0"/>
          <p:cNvSpPr/>
          <p:nvPr/>
        </p:nvSpPr>
        <p:spPr>
          <a:xfrm>
            <a:off x="4001725" y="535650"/>
            <a:ext cx="3388995" cy="6934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4" name="Google Shape;84;g2a8b935309d_0_0"/>
          <p:cNvSpPr txBox="1"/>
          <p:nvPr/>
        </p:nvSpPr>
        <p:spPr>
          <a:xfrm>
            <a:off x="4823100" y="688000"/>
            <a:ext cx="1922400" cy="6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lang="en-IE" sz="2500">
                <a:solidFill>
                  <a:srgbClr val="2A4EA2"/>
                </a:solidFill>
                <a:latin typeface="Play"/>
                <a:ea typeface="Play"/>
                <a:cs typeface="Play"/>
                <a:sym typeface="Play"/>
              </a:rPr>
              <a:t>OPEN DAY</a:t>
            </a:r>
            <a:endParaRPr b="1" i="0" sz="2500" u="none" cap="none" strike="noStrike">
              <a:solidFill>
                <a:srgbClr val="2A4EA2"/>
              </a:solidFill>
              <a:latin typeface="Play"/>
              <a:ea typeface="Play"/>
              <a:cs typeface="Play"/>
              <a:sym typeface="Play"/>
            </a:endParaRPr>
          </a:p>
        </p:txBody>
      </p:sp>
      <p:sp>
        <p:nvSpPr>
          <p:cNvPr id="85" name="Google Shape;85;g2a8b935309d_0_0"/>
          <p:cNvSpPr txBox="1"/>
          <p:nvPr/>
        </p:nvSpPr>
        <p:spPr>
          <a:xfrm>
            <a:off x="3992002" y="7712976"/>
            <a:ext cx="40242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sp>
        <p:nvSpPr>
          <p:cNvPr id="86" name="Google Shape;86;g2a8b935309d_0_0"/>
          <p:cNvSpPr txBox="1"/>
          <p:nvPr/>
        </p:nvSpPr>
        <p:spPr>
          <a:xfrm>
            <a:off x="3992000" y="1274225"/>
            <a:ext cx="3450300" cy="6181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We were delighted to welcome parents to our Open Day last Thursday. </a:t>
            </a:r>
            <a:endParaRPr sz="1100">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latin typeface="Helvetica Neue"/>
                <a:ea typeface="Helvetica Neue"/>
                <a:cs typeface="Helvetica Neue"/>
                <a:sym typeface="Helvetica Neue"/>
              </a:rPr>
              <a:t>The parents were brought on a tour of the school where they were able to get a sense of a typical school day in St Mary's. The parents saw examples of team teaching where a variety of staff collaborate in a classroom to deliver aspects of the curriculum in small groups. Children performed examples of project work, physical education, music, and poetry while also displaying computer work in our computer room as well as showcasing work on chromebooks and interactive boards within the classroom. Our magnificent library was also on display where storytelling was featured while infant classes displayed a wide range of teaching strategies to the prospective parents. Finally our visitors met with the parents association, Ms. Nally and Mr. Kelly for an informal session where their queries were answered. We hope that they enjoyed this visit to our school and we now welcome applications for enrolment for next September. </a:t>
            </a:r>
            <a:endParaRPr sz="11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p:txBody>
      </p:sp>
      <p:sp>
        <p:nvSpPr>
          <p:cNvPr id="87" name="Google Shape;87;g2a8b935309d_0_0"/>
          <p:cNvSpPr txBox="1"/>
          <p:nvPr/>
        </p:nvSpPr>
        <p:spPr>
          <a:xfrm>
            <a:off x="4021875" y="7524450"/>
            <a:ext cx="3450300" cy="22803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Assembly takes place most Fridays where we are hosted by different classes who perform a song or two and this is followed by any important messages for the children. This is a good way to gather together and communicate up to date information to the pupils as well as highlighting good work during the week. </a:t>
            </a:r>
            <a:endParaRPr sz="1100">
              <a:latin typeface="Helvetica Neue"/>
              <a:ea typeface="Helvetica Neue"/>
              <a:cs typeface="Helvetica Neue"/>
              <a:sym typeface="Helvetica Neue"/>
            </a:endParaRPr>
          </a:p>
        </p:txBody>
      </p:sp>
      <p:sp>
        <p:nvSpPr>
          <p:cNvPr id="88" name="Google Shape;88;g2a8b935309d_0_0"/>
          <p:cNvSpPr txBox="1"/>
          <p:nvPr/>
        </p:nvSpPr>
        <p:spPr>
          <a:xfrm>
            <a:off x="4162311" y="7216639"/>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2a8b935309d_0_0"/>
          <p:cNvSpPr txBox="1"/>
          <p:nvPr/>
        </p:nvSpPr>
        <p:spPr>
          <a:xfrm>
            <a:off x="4162311" y="6862696"/>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90" name="Google Shape;90;g2a8b935309d_0_0"/>
          <p:cNvSpPr txBox="1"/>
          <p:nvPr/>
        </p:nvSpPr>
        <p:spPr>
          <a:xfrm>
            <a:off x="4162263" y="7015532"/>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91" name="Google Shape;91;g2a8b935309d_0_0"/>
          <p:cNvSpPr/>
          <p:nvPr/>
        </p:nvSpPr>
        <p:spPr>
          <a:xfrm>
            <a:off x="4057726" y="6762450"/>
            <a:ext cx="3346633" cy="6934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2" name="Google Shape;92;g2a8b935309d_0_0"/>
          <p:cNvSpPr txBox="1"/>
          <p:nvPr/>
        </p:nvSpPr>
        <p:spPr>
          <a:xfrm>
            <a:off x="4789502" y="6762400"/>
            <a:ext cx="2142000" cy="6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lang="en-IE" sz="2500">
                <a:solidFill>
                  <a:srgbClr val="2A4EA2"/>
                </a:solidFill>
                <a:latin typeface="Play"/>
                <a:ea typeface="Play"/>
                <a:cs typeface="Play"/>
                <a:sym typeface="Play"/>
              </a:rPr>
              <a:t>ASSEMBLIES</a:t>
            </a:r>
            <a:endParaRPr b="1" i="0" sz="2500" u="none" cap="none" strike="noStrike">
              <a:solidFill>
                <a:srgbClr val="2A4EA2"/>
              </a:solidFill>
              <a:latin typeface="Play"/>
              <a:ea typeface="Play"/>
              <a:cs typeface="Play"/>
              <a:sym typeface="Play"/>
            </a:endParaRPr>
          </a:p>
        </p:txBody>
      </p:sp>
      <p:sp>
        <p:nvSpPr>
          <p:cNvPr id="93" name="Google Shape;93;g2a8b935309d_0_0"/>
          <p:cNvSpPr txBox="1"/>
          <p:nvPr/>
        </p:nvSpPr>
        <p:spPr>
          <a:xfrm>
            <a:off x="318900" y="7217125"/>
            <a:ext cx="3254700" cy="26889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b="0" i="0" lang="en-IE" sz="1100" u="none" cap="none" strike="noStrike">
                <a:solidFill>
                  <a:schemeClr val="dk1"/>
                </a:solidFill>
                <a:latin typeface="Helvetica Neue"/>
                <a:ea typeface="Helvetica Neue"/>
                <a:cs typeface="Helvetica Neue"/>
                <a:sym typeface="Helvetica Neue"/>
              </a:rPr>
              <a:t>Homework Club will run Monday to Thursday over 5 weeks, up to Feb Mid Term (January 8 to February 8, 2024).</a:t>
            </a:r>
            <a:endParaRPr b="0" i="0" sz="1100" u="none" cap="none" strike="noStrike">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rPr b="0" i="0" lang="en-IE" sz="1100" u="none" cap="none" strike="noStrike">
                <a:solidFill>
                  <a:schemeClr val="dk1"/>
                </a:solidFill>
                <a:latin typeface="Helvetica Neue"/>
                <a:ea typeface="Helvetica Neue"/>
                <a:cs typeface="Helvetica Neue"/>
                <a:sym typeface="Helvetica Neue"/>
              </a:rPr>
              <a:t>Children will be assisted with homework, provided with a small snack and supervised in a quiet environment. </a:t>
            </a:r>
            <a:endParaRPr b="0" i="0" sz="1100" u="none" cap="none" strike="noStrike">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rPr b="0" i="0" lang="en-IE" sz="1100" u="none" cap="none" strike="noStrike">
                <a:solidFill>
                  <a:schemeClr val="dk1"/>
                </a:solidFill>
                <a:latin typeface="Helvetica Neue"/>
                <a:ea typeface="Helvetica Neue"/>
                <a:cs typeface="Helvetica Neue"/>
                <a:sym typeface="Helvetica Neue"/>
              </a:rPr>
              <a:t>It runs from 2.50-3.50 but if your child is waiting on a sibling in St Michael’s they are welcome to stay until 4.00.</a:t>
            </a:r>
            <a:endParaRPr b="0" i="0" sz="1100" u="none" cap="none" strike="noStrike">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rPr b="0" i="0" lang="en-IE" sz="1100" u="none" cap="none" strike="noStrike">
                <a:solidFill>
                  <a:schemeClr val="dk1"/>
                </a:solidFill>
                <a:latin typeface="Helvetica Neue"/>
                <a:ea typeface="Helvetica Neue"/>
                <a:cs typeface="Helvetica Neue"/>
                <a:sym typeface="Helvetica Neue"/>
              </a:rPr>
              <a:t>Application forms available from Ms Carr.</a:t>
            </a:r>
            <a:endParaRPr b="0" i="0" sz="1100" u="none" cap="none" strike="noStrike">
              <a:solidFill>
                <a:schemeClr val="dk1"/>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chemeClr val="dk1"/>
              </a:buClr>
              <a:buSzPts val="1100"/>
              <a:buFont typeface="Arial"/>
              <a:buNone/>
            </a:pPr>
            <a:r>
              <a:t/>
            </a:r>
            <a:endParaRPr b="0" i="0" sz="11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4" name="Google Shape;94;g2a8b935309d_0_0"/>
          <p:cNvSpPr/>
          <p:nvPr/>
        </p:nvSpPr>
        <p:spPr>
          <a:xfrm>
            <a:off x="231575" y="2091825"/>
            <a:ext cx="3388995" cy="574872"/>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5" name="Google Shape;95;g2a8b935309d_0_0"/>
          <p:cNvSpPr txBox="1"/>
          <p:nvPr/>
        </p:nvSpPr>
        <p:spPr>
          <a:xfrm>
            <a:off x="341200" y="2148875"/>
            <a:ext cx="3116100" cy="57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lang="en-IE" sz="2500">
                <a:solidFill>
                  <a:srgbClr val="2A4EA2"/>
                </a:solidFill>
                <a:latin typeface="Play"/>
                <a:ea typeface="Play"/>
                <a:cs typeface="Play"/>
                <a:sym typeface="Play"/>
              </a:rPr>
              <a:t>STUDENT COUNCIL </a:t>
            </a:r>
            <a:endParaRPr b="1" i="0" sz="2500" u="none" cap="none" strike="noStrike">
              <a:solidFill>
                <a:srgbClr val="2A4EA2"/>
              </a:solidFill>
              <a:latin typeface="Play"/>
              <a:ea typeface="Play"/>
              <a:cs typeface="Play"/>
              <a:sym typeface="Play"/>
            </a:endParaRPr>
          </a:p>
        </p:txBody>
      </p:sp>
      <p:sp>
        <p:nvSpPr>
          <p:cNvPr id="96" name="Google Shape;96;g2a8b935309d_0_0"/>
          <p:cNvSpPr/>
          <p:nvPr/>
        </p:nvSpPr>
        <p:spPr>
          <a:xfrm>
            <a:off x="205550" y="574500"/>
            <a:ext cx="3388995" cy="6934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7" name="Google Shape;97;g2a8b935309d_0_0"/>
          <p:cNvSpPr txBox="1"/>
          <p:nvPr/>
        </p:nvSpPr>
        <p:spPr>
          <a:xfrm>
            <a:off x="354850" y="629750"/>
            <a:ext cx="3254700" cy="6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lang="en-IE" sz="2500">
                <a:solidFill>
                  <a:srgbClr val="2A4EA2"/>
                </a:solidFill>
                <a:latin typeface="Play"/>
                <a:ea typeface="Play"/>
                <a:cs typeface="Play"/>
                <a:sym typeface="Play"/>
              </a:rPr>
              <a:t>School Choir</a:t>
            </a:r>
            <a:endParaRPr b="1" i="0" sz="2500" u="none" cap="none" strike="noStrike">
              <a:solidFill>
                <a:srgbClr val="2A4EA2"/>
              </a:solidFill>
              <a:latin typeface="Play"/>
              <a:ea typeface="Play"/>
              <a:cs typeface="Play"/>
              <a:sym typeface="Play"/>
            </a:endParaRPr>
          </a:p>
        </p:txBody>
      </p:sp>
      <p:sp>
        <p:nvSpPr>
          <p:cNvPr id="98" name="Google Shape;98;g2a8b935309d_0_0"/>
          <p:cNvSpPr txBox="1"/>
          <p:nvPr/>
        </p:nvSpPr>
        <p:spPr>
          <a:xfrm>
            <a:off x="362025" y="1373775"/>
            <a:ext cx="3313500" cy="6936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IE" sz="1200">
                <a:latin typeface="Helvetica Neue"/>
                <a:ea typeface="Helvetica Neue"/>
                <a:cs typeface="Helvetica Neue"/>
                <a:sym typeface="Helvetica Neue"/>
              </a:rPr>
              <a:t>School Choir for 5th and 6th class will start this Thursday, 18th January 2:50 - 3:30 pm.</a:t>
            </a:r>
            <a:endParaRPr b="1" sz="1200">
              <a:latin typeface="Helvetica Neue"/>
              <a:ea typeface="Helvetica Neue"/>
              <a:cs typeface="Helvetica Neue"/>
              <a:sym typeface="Helvetica Neue"/>
            </a:endParaRPr>
          </a:p>
        </p:txBody>
      </p:sp>
      <p:pic>
        <p:nvPicPr>
          <p:cNvPr id="99" name="Google Shape;99;g2a8b935309d_0_0"/>
          <p:cNvPicPr preferRelativeResize="0"/>
          <p:nvPr/>
        </p:nvPicPr>
        <p:blipFill rotWithShape="1">
          <a:blip r:embed="rId3">
            <a:alphaModFix/>
          </a:blip>
          <a:srcRect b="15383" l="0" r="0" t="38885"/>
          <a:stretch/>
        </p:blipFill>
        <p:spPr>
          <a:xfrm>
            <a:off x="2539975" y="557390"/>
            <a:ext cx="1195500" cy="730560"/>
          </a:xfrm>
          <a:prstGeom prst="rect">
            <a:avLst/>
          </a:prstGeom>
          <a:noFill/>
          <a:ln>
            <a:noFill/>
          </a:ln>
        </p:spPr>
      </p:pic>
      <p:sp>
        <p:nvSpPr>
          <p:cNvPr id="100" name="Google Shape;100;g2a8b935309d_0_0"/>
          <p:cNvSpPr/>
          <p:nvPr/>
        </p:nvSpPr>
        <p:spPr>
          <a:xfrm>
            <a:off x="194725" y="6273400"/>
            <a:ext cx="3388995" cy="866870"/>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1" name="Google Shape;101;g2a8b935309d_0_0"/>
          <p:cNvSpPr txBox="1"/>
          <p:nvPr/>
        </p:nvSpPr>
        <p:spPr>
          <a:xfrm>
            <a:off x="304350" y="6330450"/>
            <a:ext cx="3116100" cy="6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i="0" lang="en-IE" sz="2000" u="none" cap="none" strike="noStrike">
                <a:solidFill>
                  <a:srgbClr val="2A4EA2"/>
                </a:solidFill>
                <a:latin typeface="Play"/>
                <a:ea typeface="Play"/>
                <a:cs typeface="Play"/>
                <a:sym typeface="Play"/>
              </a:rPr>
              <a:t>HOMEWORK </a:t>
            </a:r>
            <a:endParaRPr b="1" i="0" sz="2000" u="none" cap="none" strike="noStrike">
              <a:solidFill>
                <a:srgbClr val="2A4EA2"/>
              </a:solidFill>
              <a:latin typeface="Play"/>
              <a:ea typeface="Play"/>
              <a:cs typeface="Play"/>
              <a:sym typeface="Play"/>
            </a:endParaRPr>
          </a:p>
          <a:p>
            <a:pPr indent="0" lvl="0" marL="0" marR="0" rtl="0" algn="l">
              <a:lnSpc>
                <a:spcPct val="100000"/>
              </a:lnSpc>
              <a:spcBef>
                <a:spcPts val="0"/>
              </a:spcBef>
              <a:spcAft>
                <a:spcPts val="0"/>
              </a:spcAft>
              <a:buClr>
                <a:schemeClr val="dk1"/>
              </a:buClr>
              <a:buSzPts val="1700"/>
              <a:buFont typeface="Arial"/>
              <a:buNone/>
            </a:pPr>
            <a:r>
              <a:rPr b="1" i="0" lang="en-IE" sz="2000" u="none" cap="none" strike="noStrike">
                <a:solidFill>
                  <a:srgbClr val="2A4EA2"/>
                </a:solidFill>
                <a:latin typeface="Play"/>
                <a:ea typeface="Play"/>
                <a:cs typeface="Play"/>
                <a:sym typeface="Play"/>
              </a:rPr>
              <a:t>CLUB</a:t>
            </a:r>
            <a:endParaRPr b="1" i="0" sz="2000" u="none" cap="none" strike="noStrike">
              <a:solidFill>
                <a:srgbClr val="2A4EA2"/>
              </a:solidFill>
              <a:latin typeface="Play"/>
              <a:ea typeface="Play"/>
              <a:cs typeface="Play"/>
              <a:sym typeface="Play"/>
            </a:endParaRPr>
          </a:p>
        </p:txBody>
      </p:sp>
      <p:pic>
        <p:nvPicPr>
          <p:cNvPr id="102" name="Google Shape;102;g2a8b935309d_0_0"/>
          <p:cNvPicPr preferRelativeResize="0"/>
          <p:nvPr/>
        </p:nvPicPr>
        <p:blipFill rotWithShape="1">
          <a:blip r:embed="rId4">
            <a:alphaModFix/>
          </a:blip>
          <a:srcRect b="18888" l="0" r="0" t="11666"/>
          <a:stretch/>
        </p:blipFill>
        <p:spPr>
          <a:xfrm>
            <a:off x="2409072" y="6273400"/>
            <a:ext cx="1248354" cy="866874"/>
          </a:xfrm>
          <a:prstGeom prst="rect">
            <a:avLst/>
          </a:prstGeom>
          <a:noFill/>
          <a:ln>
            <a:noFill/>
          </a:ln>
        </p:spPr>
      </p:pic>
      <p:sp>
        <p:nvSpPr>
          <p:cNvPr id="103" name="Google Shape;103;g2a8b935309d_0_0"/>
          <p:cNvSpPr txBox="1"/>
          <p:nvPr/>
        </p:nvSpPr>
        <p:spPr>
          <a:xfrm>
            <a:off x="247650" y="2819400"/>
            <a:ext cx="3346500" cy="34539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800"/>
              </a:spcAft>
              <a:buClr>
                <a:schemeClr val="dk1"/>
              </a:buClr>
              <a:buSzPts val="1100"/>
              <a:buFont typeface="Arial"/>
              <a:buNone/>
            </a:pPr>
            <a:r>
              <a:rPr lang="en-IE" sz="1200">
                <a:solidFill>
                  <a:srgbClr val="58595B"/>
                </a:solidFill>
                <a:highlight>
                  <a:srgbClr val="FFFFFF"/>
                </a:highlight>
                <a:latin typeface="Helvetica Neue"/>
                <a:ea typeface="Helvetica Neue"/>
                <a:cs typeface="Helvetica Neue"/>
                <a:sym typeface="Helvetica Neue"/>
              </a:rPr>
              <a:t>Our student council meet regularly where many aspects of school life are discussed. This is a really important forum where pupil voice is heard and great ideas often emanate from these sessions. Most recently, events around Open Day were planned and the roles of the Student Council and sixth class pupils explained. Yard games at break times were also high on the agenda and the selection of playground leaders to help promote fair play were examined. Thank you to Ms. O' Hare for facilitating these sessions.  </a:t>
            </a:r>
            <a:endParaRPr sz="1200">
              <a:solidFill>
                <a:srgbClr val="58595B"/>
              </a:solidFill>
              <a:highlight>
                <a:srgbClr val="FFFFFF"/>
              </a:highlight>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b0d314d568_0_8"/>
          <p:cNvSpPr/>
          <p:nvPr/>
        </p:nvSpPr>
        <p:spPr>
          <a:xfrm flipH="1">
            <a:off x="3761388" y="492634"/>
            <a:ext cx="45600" cy="9073134"/>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0" name="Google Shape;110;g2b0d314d568_0_8"/>
          <p:cNvSpPr txBox="1"/>
          <p:nvPr>
            <p:ph idx="12" type="sldNum"/>
          </p:nvPr>
        </p:nvSpPr>
        <p:spPr>
          <a:xfrm>
            <a:off x="5596128" y="9354312"/>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11" name="Google Shape;111;g2b0d314d568_0_8"/>
          <p:cNvSpPr txBox="1"/>
          <p:nvPr/>
        </p:nvSpPr>
        <p:spPr>
          <a:xfrm>
            <a:off x="4260298" y="2262676"/>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g2b0d314d568_0_8"/>
          <p:cNvSpPr txBox="1"/>
          <p:nvPr/>
        </p:nvSpPr>
        <p:spPr>
          <a:xfrm>
            <a:off x="4142050" y="1530925"/>
            <a:ext cx="3343500" cy="1456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lt1"/>
              </a:highlight>
              <a:latin typeface="Helvetica Neue"/>
              <a:ea typeface="Helvetica Neue"/>
              <a:cs typeface="Helvetica Neue"/>
              <a:sym typeface="Helvetica Neue"/>
            </a:endParaRPr>
          </a:p>
        </p:txBody>
      </p:sp>
      <p:sp>
        <p:nvSpPr>
          <p:cNvPr id="113" name="Google Shape;113;g2b0d314d568_0_8"/>
          <p:cNvSpPr txBox="1"/>
          <p:nvPr/>
        </p:nvSpPr>
        <p:spPr>
          <a:xfrm>
            <a:off x="4056750" y="1390650"/>
            <a:ext cx="3313500" cy="26970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b="1" i="0" lang="en-IE" sz="1100" u="none" cap="none" strike="noStrike">
                <a:solidFill>
                  <a:srgbClr val="000000"/>
                </a:solidFill>
                <a:latin typeface="Helvetica Neue"/>
                <a:ea typeface="Helvetica Neue"/>
                <a:cs typeface="Helvetica Neue"/>
                <a:sym typeface="Helvetica Neue"/>
              </a:rPr>
              <a:t>INCLEMENT WEATHER</a:t>
            </a:r>
            <a:endParaRPr b="1" i="0" sz="11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rPr b="0" i="0" lang="en-IE" sz="1100" u="none" cap="none" strike="noStrike">
                <a:solidFill>
                  <a:srgbClr val="000000"/>
                </a:solidFill>
                <a:latin typeface="Helvetica Neue"/>
                <a:ea typeface="Helvetica Neue"/>
                <a:cs typeface="Helvetica Neue"/>
                <a:sym typeface="Helvetica Neue"/>
              </a:rPr>
              <a:t>It is the policy of the school to open on every day scheduled in the school calendar provided the requisite number of teaching staff is available for duty. Red warnings may occur from time to time due to wind and snow but thankfully these occasions do not happen too often.  Please ensure that the school has up to date mobile numbers for you so that information in this regard can be communicated swiftly.</a:t>
            </a:r>
            <a:endParaRPr b="0" i="0" sz="1100" u="none" cap="none" strike="noStrike">
              <a:solidFill>
                <a:srgbClr val="000000"/>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chemeClr val="dk1"/>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chemeClr val="dk1"/>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chemeClr val="dk1"/>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p:txBody>
      </p:sp>
      <p:cxnSp>
        <p:nvCxnSpPr>
          <p:cNvPr id="114" name="Google Shape;114;g2b0d314d568_0_8"/>
          <p:cNvCxnSpPr/>
          <p:nvPr/>
        </p:nvCxnSpPr>
        <p:spPr>
          <a:xfrm flipH="1" rot="10800000">
            <a:off x="4045875" y="5501876"/>
            <a:ext cx="3591000" cy="6600"/>
          </a:xfrm>
          <a:prstGeom prst="straightConnector1">
            <a:avLst/>
          </a:prstGeom>
          <a:noFill/>
          <a:ln cap="flat" cmpd="sng" w="9525">
            <a:solidFill>
              <a:schemeClr val="dk2"/>
            </a:solidFill>
            <a:prstDash val="solid"/>
            <a:round/>
            <a:headEnd len="sm" w="sm" type="none"/>
            <a:tailEnd len="sm" w="sm" type="none"/>
          </a:ln>
        </p:spPr>
      </p:cxnSp>
      <p:sp>
        <p:nvSpPr>
          <p:cNvPr id="115" name="Google Shape;115;g2b0d314d568_0_8"/>
          <p:cNvSpPr txBox="1"/>
          <p:nvPr/>
        </p:nvSpPr>
        <p:spPr>
          <a:xfrm>
            <a:off x="4172036" y="758514"/>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2b0d314d568_0_8"/>
          <p:cNvSpPr txBox="1"/>
          <p:nvPr/>
        </p:nvSpPr>
        <p:spPr>
          <a:xfrm>
            <a:off x="4172036" y="404571"/>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17" name="Google Shape;117;g2b0d314d568_0_8"/>
          <p:cNvSpPr txBox="1"/>
          <p:nvPr/>
        </p:nvSpPr>
        <p:spPr>
          <a:xfrm>
            <a:off x="4171988" y="557407"/>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18" name="Google Shape;118;g2b0d314d568_0_8"/>
          <p:cNvSpPr/>
          <p:nvPr/>
        </p:nvSpPr>
        <p:spPr>
          <a:xfrm>
            <a:off x="4001713" y="611850"/>
            <a:ext cx="3388995" cy="69349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 name="Google Shape;119;g2b0d314d568_0_8"/>
          <p:cNvSpPr txBox="1"/>
          <p:nvPr/>
        </p:nvSpPr>
        <p:spPr>
          <a:xfrm>
            <a:off x="4138163" y="611800"/>
            <a:ext cx="3116100" cy="6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Arial"/>
              <a:buNone/>
            </a:pPr>
            <a:r>
              <a:rPr b="1" i="0" lang="en-IE" sz="2500" u="none" cap="none" strike="noStrike">
                <a:solidFill>
                  <a:srgbClr val="2A4EA2"/>
                </a:solidFill>
                <a:latin typeface="Play"/>
                <a:ea typeface="Play"/>
                <a:cs typeface="Play"/>
                <a:sym typeface="Play"/>
              </a:rPr>
              <a:t>MORE NEWS…</a:t>
            </a:r>
            <a:endParaRPr b="1" i="0" sz="2500" u="none" cap="none" strike="noStrike">
              <a:solidFill>
                <a:srgbClr val="2A4EA2"/>
              </a:solidFill>
              <a:latin typeface="Play"/>
              <a:ea typeface="Play"/>
              <a:cs typeface="Play"/>
              <a:sym typeface="Play"/>
            </a:endParaRPr>
          </a:p>
        </p:txBody>
      </p:sp>
      <p:sp>
        <p:nvSpPr>
          <p:cNvPr id="120" name="Google Shape;120;g2b0d314d568_0_8"/>
          <p:cNvSpPr txBox="1"/>
          <p:nvPr/>
        </p:nvSpPr>
        <p:spPr>
          <a:xfrm>
            <a:off x="4265075" y="4176175"/>
            <a:ext cx="3062700" cy="145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IE" sz="1800">
                <a:solidFill>
                  <a:srgbClr val="20124D"/>
                </a:solidFill>
                <a:latin typeface="Calibri"/>
                <a:ea typeface="Calibri"/>
                <a:cs typeface="Calibri"/>
                <a:sym typeface="Calibri"/>
              </a:rPr>
              <a:t>KINDLY</a:t>
            </a:r>
            <a:r>
              <a:rPr b="1" lang="en-IE" sz="1800">
                <a:solidFill>
                  <a:srgbClr val="FF0000"/>
                </a:solidFill>
                <a:latin typeface="Calibri"/>
                <a:ea typeface="Calibri"/>
                <a:cs typeface="Calibri"/>
                <a:sym typeface="Calibri"/>
              </a:rPr>
              <a:t> </a:t>
            </a:r>
            <a:r>
              <a:rPr b="1" lang="en-IE" sz="1800" u="sng">
                <a:solidFill>
                  <a:srgbClr val="FF0000"/>
                </a:solidFill>
                <a:latin typeface="Calibri"/>
                <a:ea typeface="Calibri"/>
                <a:cs typeface="Calibri"/>
                <a:sym typeface="Calibri"/>
              </a:rPr>
              <a:t>LABEL</a:t>
            </a:r>
            <a:r>
              <a:rPr b="1" lang="en-IE" sz="1800" u="sng">
                <a:solidFill>
                  <a:srgbClr val="20124D"/>
                </a:solidFill>
                <a:latin typeface="Calibri"/>
                <a:ea typeface="Calibri"/>
                <a:cs typeface="Calibri"/>
                <a:sym typeface="Calibri"/>
              </a:rPr>
              <a:t> </a:t>
            </a:r>
            <a:r>
              <a:rPr b="1" lang="en-IE" sz="1800">
                <a:solidFill>
                  <a:srgbClr val="20124D"/>
                </a:solidFill>
                <a:latin typeface="Calibri"/>
                <a:ea typeface="Calibri"/>
                <a:cs typeface="Calibri"/>
                <a:sym typeface="Calibri"/>
              </a:rPr>
              <a:t>ALL COATS, GLOVES, SCARVES, JACKETS, ETC. KEEP WARM AND WRAP UP WELL THIS WINTER. </a:t>
            </a:r>
            <a:endParaRPr b="1" sz="1800">
              <a:solidFill>
                <a:srgbClr val="20124D"/>
              </a:solidFill>
              <a:latin typeface="Calibri"/>
              <a:ea typeface="Calibri"/>
              <a:cs typeface="Calibri"/>
              <a:sym typeface="Calibri"/>
            </a:endParaRPr>
          </a:p>
        </p:txBody>
      </p:sp>
      <p:sp>
        <p:nvSpPr>
          <p:cNvPr id="121" name="Google Shape;121;g2b0d314d568_0_8"/>
          <p:cNvSpPr txBox="1"/>
          <p:nvPr/>
        </p:nvSpPr>
        <p:spPr>
          <a:xfrm>
            <a:off x="4058525" y="5983225"/>
            <a:ext cx="3450300" cy="17265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n-IE" sz="1100">
                <a:solidFill>
                  <a:srgbClr val="222222"/>
                </a:solidFill>
                <a:highlight>
                  <a:srgbClr val="FFFFFF"/>
                </a:highlight>
                <a:latin typeface="Helvetica Neue"/>
                <a:ea typeface="Helvetica Neue"/>
                <a:cs typeface="Helvetica Neue"/>
                <a:sym typeface="Helvetica Neue"/>
              </a:rPr>
              <a:t>A huge thank you to all who contributed to the Christmas Decoupage jar sale in aid of the Irish Cancer Society. </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800"/>
              </a:spcBef>
              <a:spcAft>
                <a:spcPts val="800"/>
              </a:spcAft>
              <a:buNone/>
            </a:pPr>
            <a:r>
              <a:rPr lang="en-IE" sz="1100">
                <a:solidFill>
                  <a:schemeClr val="dk1"/>
                </a:solidFill>
                <a:highlight>
                  <a:srgbClr val="FFFFFF"/>
                </a:highlight>
                <a:latin typeface="Helvetica Neue"/>
                <a:ea typeface="Helvetica Neue"/>
                <a:cs typeface="Helvetica Neue"/>
                <a:sym typeface="Helvetica Neue"/>
              </a:rPr>
              <a:t>The amount collected from our school was €224.10. Cecile, the lady who creates the items extends  a huge thank you to all. </a:t>
            </a:r>
            <a:endParaRPr sz="1100">
              <a:solidFill>
                <a:schemeClr val="dk1"/>
              </a:solidFill>
              <a:highlight>
                <a:srgbClr val="FFFFFF"/>
              </a:highlight>
              <a:latin typeface="Helvetica Neue"/>
              <a:ea typeface="Helvetica Neue"/>
              <a:cs typeface="Helvetica Neue"/>
              <a:sym typeface="Helvetica Neue"/>
            </a:endParaRPr>
          </a:p>
        </p:txBody>
      </p:sp>
      <p:cxnSp>
        <p:nvCxnSpPr>
          <p:cNvPr id="122" name="Google Shape;122;g2b0d314d568_0_8"/>
          <p:cNvCxnSpPr/>
          <p:nvPr/>
        </p:nvCxnSpPr>
        <p:spPr>
          <a:xfrm flipH="1" rot="10800000">
            <a:off x="4065000" y="4122601"/>
            <a:ext cx="3591000" cy="6600"/>
          </a:xfrm>
          <a:prstGeom prst="straightConnector1">
            <a:avLst/>
          </a:prstGeom>
          <a:noFill/>
          <a:ln cap="flat" cmpd="sng" w="9525">
            <a:solidFill>
              <a:schemeClr val="dk2"/>
            </a:solidFill>
            <a:prstDash val="solid"/>
            <a:round/>
            <a:headEnd len="sm" w="sm" type="none"/>
            <a:tailEnd len="sm" w="sm" type="none"/>
          </a:ln>
        </p:spPr>
      </p:cxnSp>
      <p:sp>
        <p:nvSpPr>
          <p:cNvPr id="123" name="Google Shape;123;g2b0d314d568_0_8"/>
          <p:cNvSpPr txBox="1"/>
          <p:nvPr/>
        </p:nvSpPr>
        <p:spPr>
          <a:xfrm>
            <a:off x="4744325" y="5556775"/>
            <a:ext cx="2198400" cy="4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IE" sz="1800" u="sng">
                <a:solidFill>
                  <a:srgbClr val="660000"/>
                </a:solidFill>
                <a:latin typeface="Calibri"/>
                <a:ea typeface="Calibri"/>
                <a:cs typeface="Calibri"/>
                <a:sym typeface="Calibri"/>
              </a:rPr>
              <a:t>CHRISTMAS JAR SALE</a:t>
            </a:r>
            <a:endParaRPr b="1" sz="1800" u="sng">
              <a:solidFill>
                <a:srgbClr val="660000"/>
              </a:solidFill>
              <a:latin typeface="Calibri"/>
              <a:ea typeface="Calibri"/>
              <a:cs typeface="Calibri"/>
              <a:sym typeface="Calibri"/>
            </a:endParaRPr>
          </a:p>
        </p:txBody>
      </p:sp>
      <p:pic>
        <p:nvPicPr>
          <p:cNvPr id="124" name="Google Shape;124;g2b0d314d568_0_8"/>
          <p:cNvPicPr preferRelativeResize="0"/>
          <p:nvPr/>
        </p:nvPicPr>
        <p:blipFill rotWithShape="1">
          <a:blip r:embed="rId3">
            <a:alphaModFix/>
          </a:blip>
          <a:srcRect b="0" l="0" r="0" t="22666"/>
          <a:stretch/>
        </p:blipFill>
        <p:spPr>
          <a:xfrm>
            <a:off x="4341277" y="7771697"/>
            <a:ext cx="2805701" cy="1326403"/>
          </a:xfrm>
          <a:prstGeom prst="rect">
            <a:avLst/>
          </a:prstGeom>
          <a:noFill/>
          <a:ln>
            <a:noFill/>
          </a:ln>
        </p:spPr>
      </p:pic>
      <p:sp>
        <p:nvSpPr>
          <p:cNvPr id="125" name="Google Shape;125;g2b0d314d568_0_8"/>
          <p:cNvSpPr txBox="1"/>
          <p:nvPr/>
        </p:nvSpPr>
        <p:spPr>
          <a:xfrm>
            <a:off x="437023" y="3222227"/>
            <a:ext cx="3254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2b0d314d568_0_8"/>
          <p:cNvSpPr txBox="1"/>
          <p:nvPr/>
        </p:nvSpPr>
        <p:spPr>
          <a:xfrm>
            <a:off x="513223" y="2868284"/>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27" name="Google Shape;127;g2b0d314d568_0_8"/>
          <p:cNvSpPr txBox="1"/>
          <p:nvPr/>
        </p:nvSpPr>
        <p:spPr>
          <a:xfrm>
            <a:off x="513223" y="4684064"/>
            <a:ext cx="3200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2b0d314d568_0_8"/>
          <p:cNvSpPr txBox="1"/>
          <p:nvPr/>
        </p:nvSpPr>
        <p:spPr>
          <a:xfrm>
            <a:off x="436975" y="3021120"/>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2A4EA2"/>
              </a:solidFill>
              <a:latin typeface="Play"/>
              <a:ea typeface="Play"/>
              <a:cs typeface="Play"/>
              <a:sym typeface="Play"/>
            </a:endParaRPr>
          </a:p>
        </p:txBody>
      </p:sp>
      <p:sp>
        <p:nvSpPr>
          <p:cNvPr id="129" name="Google Shape;129;g2b0d314d568_0_8"/>
          <p:cNvSpPr txBox="1"/>
          <p:nvPr/>
        </p:nvSpPr>
        <p:spPr>
          <a:xfrm>
            <a:off x="533094" y="9121426"/>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sp>
        <p:nvSpPr>
          <p:cNvPr id="130" name="Google Shape;130;g2b0d314d568_0_8"/>
          <p:cNvSpPr txBox="1"/>
          <p:nvPr/>
        </p:nvSpPr>
        <p:spPr>
          <a:xfrm>
            <a:off x="394975" y="3952313"/>
            <a:ext cx="3343500" cy="1456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highlight>
                <a:schemeClr val="lt1"/>
              </a:highlight>
              <a:latin typeface="Helvetica Neue"/>
              <a:ea typeface="Helvetica Neue"/>
              <a:cs typeface="Helvetica Neue"/>
              <a:sym typeface="Helvetica Neue"/>
            </a:endParaRPr>
          </a:p>
        </p:txBody>
      </p:sp>
      <p:sp>
        <p:nvSpPr>
          <p:cNvPr id="131" name="Google Shape;131;g2b0d314d568_0_8"/>
          <p:cNvSpPr/>
          <p:nvPr/>
        </p:nvSpPr>
        <p:spPr>
          <a:xfrm>
            <a:off x="266700" y="3075575"/>
            <a:ext cx="3388995" cy="866870"/>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2" name="Google Shape;132;g2b0d314d568_0_8"/>
          <p:cNvSpPr txBox="1"/>
          <p:nvPr/>
        </p:nvSpPr>
        <p:spPr>
          <a:xfrm>
            <a:off x="365400" y="3027800"/>
            <a:ext cx="3200400" cy="81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700"/>
              <a:buFont typeface="Arial"/>
              <a:buNone/>
            </a:pPr>
            <a:r>
              <a:rPr b="1" i="0" lang="en-IE" sz="2000" u="none" cap="none" strike="noStrike">
                <a:solidFill>
                  <a:srgbClr val="2A4EA2"/>
                </a:solidFill>
                <a:latin typeface="Play"/>
                <a:ea typeface="Play"/>
                <a:cs typeface="Play"/>
                <a:sym typeface="Play"/>
              </a:rPr>
              <a:t>Say YES to Languages </a:t>
            </a:r>
            <a:endParaRPr b="1" i="0" sz="2000" u="none" cap="none" strike="noStrike">
              <a:solidFill>
                <a:srgbClr val="2A4EA2"/>
              </a:solidFill>
              <a:latin typeface="Play"/>
              <a:ea typeface="Play"/>
              <a:cs typeface="Play"/>
              <a:sym typeface="Play"/>
            </a:endParaRPr>
          </a:p>
          <a:p>
            <a:pPr indent="0" lvl="0" marL="0" marR="0" rtl="0" algn="ctr">
              <a:lnSpc>
                <a:spcPct val="100000"/>
              </a:lnSpc>
              <a:spcBef>
                <a:spcPts val="0"/>
              </a:spcBef>
              <a:spcAft>
                <a:spcPts val="0"/>
              </a:spcAft>
              <a:buClr>
                <a:schemeClr val="dk1"/>
              </a:buClr>
              <a:buSzPts val="1700"/>
              <a:buFont typeface="Arial"/>
              <a:buNone/>
            </a:pPr>
            <a:r>
              <a:rPr b="1" i="0" lang="en-IE" sz="2000" u="none" cap="none" strike="noStrike">
                <a:solidFill>
                  <a:srgbClr val="2A4EA2"/>
                </a:solidFill>
                <a:latin typeface="Play"/>
                <a:ea typeface="Play"/>
                <a:cs typeface="Play"/>
                <a:sym typeface="Play"/>
              </a:rPr>
              <a:t>at St. Mary’s</a:t>
            </a:r>
            <a:endParaRPr b="1" i="0" sz="2000" u="none" cap="none" strike="noStrike">
              <a:solidFill>
                <a:srgbClr val="2A4EA2"/>
              </a:solidFill>
              <a:latin typeface="Play"/>
              <a:ea typeface="Play"/>
              <a:cs typeface="Play"/>
              <a:sym typeface="Play"/>
            </a:endParaRPr>
          </a:p>
        </p:txBody>
      </p:sp>
      <p:sp>
        <p:nvSpPr>
          <p:cNvPr id="133" name="Google Shape;133;g2b0d314d568_0_8"/>
          <p:cNvSpPr txBox="1"/>
          <p:nvPr/>
        </p:nvSpPr>
        <p:spPr>
          <a:xfrm>
            <a:off x="266700" y="4009513"/>
            <a:ext cx="3313500" cy="6555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chemeClr val="dk1"/>
              </a:buClr>
              <a:buSzPts val="1100"/>
              <a:buFont typeface="Arial"/>
              <a:buNone/>
            </a:pPr>
            <a:r>
              <a:rPr b="0" i="0" lang="en-IE" sz="1100" u="none" cap="none" strike="noStrike">
                <a:solidFill>
                  <a:srgbClr val="000000"/>
                </a:solidFill>
                <a:latin typeface="Helvetica Neue"/>
                <a:ea typeface="Helvetica Neue"/>
                <a:cs typeface="Helvetica Neue"/>
                <a:sym typeface="Helvetica Neue"/>
              </a:rPr>
              <a:t>This is a language programme being rolled out in primary schools with the support of Languages Connect and PPLI (Post-Primary Languages Ireland), a unit of the Department of Education. It will be commencing in our school from January 15th to March 22nd.  Third and Sixth class will be participating with Mr. Galligan, Ms. Minogue, Ms. Mallon and Ms. Dully as their tutors. French has</a:t>
            </a:r>
            <a:r>
              <a:rPr lang="en-IE" sz="1100">
                <a:latin typeface="Helvetica Neue"/>
                <a:ea typeface="Helvetica Neue"/>
                <a:cs typeface="Helvetica Neue"/>
                <a:sym typeface="Helvetica Neue"/>
              </a:rPr>
              <a:t> </a:t>
            </a:r>
            <a:r>
              <a:rPr b="0" i="0" lang="en-IE" sz="1100" u="none" cap="none" strike="noStrike">
                <a:solidFill>
                  <a:srgbClr val="000000"/>
                </a:solidFill>
                <a:latin typeface="Helvetica Neue"/>
                <a:ea typeface="Helvetica Neue"/>
                <a:cs typeface="Helvetica Neue"/>
                <a:sym typeface="Helvetica Neue"/>
              </a:rPr>
              <a:t>been the chosen language to be taught during this 8 week language course.</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rPr b="0" i="0" lang="en-IE" sz="1100" u="none" cap="none" strike="noStrike">
                <a:solidFill>
                  <a:srgbClr val="000000"/>
                </a:solidFill>
                <a:latin typeface="Helvetica Neue"/>
                <a:ea typeface="Helvetica Neue"/>
                <a:cs typeface="Helvetica Neue"/>
                <a:sym typeface="Helvetica Neue"/>
              </a:rPr>
              <a:t>The aim of the programme is to:</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rPr b="0" i="0" lang="en-IE" sz="1100" u="none" cap="none" strike="noStrike">
                <a:solidFill>
                  <a:srgbClr val="000000"/>
                </a:solidFill>
                <a:latin typeface="Helvetica Neue"/>
                <a:ea typeface="Helvetica Neue"/>
                <a:cs typeface="Helvetica Neue"/>
                <a:sym typeface="Helvetica Neue"/>
              </a:rPr>
              <a:t>● promote an awareness of different languages in our class, school and community</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rPr b="0" i="0" lang="en-IE" sz="1100" u="none" cap="none" strike="noStrike">
                <a:solidFill>
                  <a:srgbClr val="000000"/>
                </a:solidFill>
                <a:latin typeface="Helvetica Neue"/>
                <a:ea typeface="Helvetica Neue"/>
                <a:cs typeface="Helvetica Neue"/>
                <a:sym typeface="Helvetica Neue"/>
              </a:rPr>
              <a:t>● promote inclusion and an appreciation of diversity</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rPr b="0" i="0" lang="en-IE" sz="1100" u="none" cap="none" strike="noStrike">
                <a:solidFill>
                  <a:srgbClr val="000000"/>
                </a:solidFill>
                <a:latin typeface="Helvetica Neue"/>
                <a:ea typeface="Helvetica Neue"/>
                <a:cs typeface="Helvetica Neue"/>
                <a:sym typeface="Helvetica Neue"/>
              </a:rPr>
              <a:t>● increase the uptake of foreign languages in post primary schools.</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15000"/>
              </a:lnSpc>
              <a:spcBef>
                <a:spcPts val="0"/>
              </a:spcBef>
              <a:spcAft>
                <a:spcPts val="0"/>
              </a:spcAft>
              <a:buClr>
                <a:schemeClr val="dk1"/>
              </a:buClr>
              <a:buSzPts val="1100"/>
              <a:buFont typeface="Arial"/>
              <a:buNone/>
            </a:pPr>
            <a:r>
              <a:t/>
            </a:r>
            <a:endParaRPr sz="1100">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rPr b="0" i="0" lang="en-IE" sz="1100" u="none" cap="none" strike="noStrike">
                <a:solidFill>
                  <a:srgbClr val="000000"/>
                </a:solidFill>
                <a:latin typeface="Helvetica Neue"/>
                <a:ea typeface="Helvetica Neue"/>
                <a:cs typeface="Helvetica Neue"/>
                <a:sym typeface="Helvetica Neue"/>
              </a:rPr>
              <a:t>It should be a very enjoyable experience for all involved.</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rPr b="0" i="0" lang="en-IE" sz="1100" u="none" cap="none" strike="noStrike">
                <a:solidFill>
                  <a:srgbClr val="000000"/>
                </a:solidFill>
                <a:latin typeface="Helvetica Neue"/>
                <a:ea typeface="Helvetica Neue"/>
                <a:cs typeface="Helvetica Neue"/>
                <a:sym typeface="Helvetica Neue"/>
              </a:rPr>
              <a:t>S. Minogue</a:t>
            </a:r>
            <a:endParaRPr b="0" i="0" sz="1100" u="none" cap="none" strike="noStrike">
              <a:solidFill>
                <a:srgbClr val="000000"/>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chemeClr val="dk1"/>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chemeClr val="dk1"/>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p:txBody>
      </p:sp>
      <p:sp>
        <p:nvSpPr>
          <p:cNvPr id="134" name="Google Shape;134;g2b0d314d568_0_8"/>
          <p:cNvSpPr txBox="1"/>
          <p:nvPr/>
        </p:nvSpPr>
        <p:spPr>
          <a:xfrm>
            <a:off x="176125" y="501575"/>
            <a:ext cx="3432000" cy="24099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2500"/>
              <a:buFont typeface="Arial"/>
              <a:buNone/>
            </a:pPr>
            <a:r>
              <a:rPr b="1" i="0" lang="en-IE" sz="1300" u="none" cap="none" strike="noStrike">
                <a:solidFill>
                  <a:srgbClr val="274E13"/>
                </a:solidFill>
                <a:latin typeface="Helvetica Neue"/>
                <a:ea typeface="Helvetica Neue"/>
                <a:cs typeface="Helvetica Neue"/>
                <a:sym typeface="Helvetica Neue"/>
              </a:rPr>
              <a:t>We are asking all families if they can collect and send to the office </a:t>
            </a:r>
            <a:endParaRPr b="1" i="0" sz="1300" u="none" cap="none" strike="noStrike">
              <a:solidFill>
                <a:srgbClr val="274E13"/>
              </a:solidFill>
              <a:latin typeface="Helvetica Neue"/>
              <a:ea typeface="Helvetica Neue"/>
              <a:cs typeface="Helvetica Neue"/>
              <a:sym typeface="Helvetica Neue"/>
            </a:endParaRPr>
          </a:p>
          <a:p>
            <a:pPr indent="0" lvl="0" marL="0" marR="0" rtl="0" algn="ctr">
              <a:lnSpc>
                <a:spcPct val="150000"/>
              </a:lnSpc>
              <a:spcBef>
                <a:spcPts val="0"/>
              </a:spcBef>
              <a:spcAft>
                <a:spcPts val="0"/>
              </a:spcAft>
              <a:buClr>
                <a:srgbClr val="000000"/>
              </a:buClr>
              <a:buSzPts val="2500"/>
              <a:buFont typeface="Arial"/>
              <a:buNone/>
            </a:pPr>
            <a:r>
              <a:rPr b="1" i="0" lang="en-IE" sz="1300" u="sng" cap="none" strike="noStrike">
                <a:solidFill>
                  <a:srgbClr val="FF0000"/>
                </a:solidFill>
                <a:latin typeface="Helvetica Neue"/>
                <a:ea typeface="Helvetica Neue"/>
                <a:cs typeface="Helvetica Neue"/>
                <a:sym typeface="Helvetica Neue"/>
              </a:rPr>
              <a:t>USED POSTAGE STAMPS</a:t>
            </a:r>
            <a:r>
              <a:rPr b="1" lang="en-IE" sz="1300">
                <a:solidFill>
                  <a:srgbClr val="FF0000"/>
                </a:solidFill>
                <a:latin typeface="Helvetica Neue"/>
                <a:ea typeface="Helvetica Neue"/>
                <a:cs typeface="Helvetica Neue"/>
                <a:sym typeface="Helvetica Neue"/>
              </a:rPr>
              <a:t> </a:t>
            </a:r>
            <a:endParaRPr b="1" sz="1300">
              <a:solidFill>
                <a:srgbClr val="FF0000"/>
              </a:solidFill>
              <a:latin typeface="Helvetica Neue"/>
              <a:ea typeface="Helvetica Neue"/>
              <a:cs typeface="Helvetica Neue"/>
              <a:sym typeface="Helvetica Neue"/>
            </a:endParaRPr>
          </a:p>
          <a:p>
            <a:pPr indent="0" lvl="0" marL="0" marR="0" rtl="0" algn="ctr">
              <a:lnSpc>
                <a:spcPct val="150000"/>
              </a:lnSpc>
              <a:spcBef>
                <a:spcPts val="0"/>
              </a:spcBef>
              <a:spcAft>
                <a:spcPts val="0"/>
              </a:spcAft>
              <a:buClr>
                <a:srgbClr val="000000"/>
              </a:buClr>
              <a:buSzPts val="2500"/>
              <a:buFont typeface="Arial"/>
              <a:buNone/>
            </a:pPr>
            <a:r>
              <a:rPr b="1" lang="en-IE" sz="1300">
                <a:solidFill>
                  <a:srgbClr val="FF0000"/>
                </a:solidFill>
                <a:latin typeface="Helvetica Neue"/>
                <a:ea typeface="Helvetica Neue"/>
                <a:cs typeface="Helvetica Neue"/>
                <a:sym typeface="Helvetica Neue"/>
              </a:rPr>
              <a:t>and </a:t>
            </a:r>
            <a:r>
              <a:rPr b="1" lang="en-IE" sz="1300" u="sng">
                <a:solidFill>
                  <a:srgbClr val="FF0000"/>
                </a:solidFill>
                <a:latin typeface="Helvetica Neue"/>
                <a:ea typeface="Helvetica Neue"/>
                <a:cs typeface="Helvetica Neue"/>
                <a:sym typeface="Helvetica Neue"/>
              </a:rPr>
              <a:t>CHRISTMAS CARDS</a:t>
            </a:r>
            <a:r>
              <a:rPr b="1" lang="en-IE" sz="1300">
                <a:solidFill>
                  <a:srgbClr val="FF0000"/>
                </a:solidFill>
                <a:latin typeface="Helvetica Neue"/>
                <a:ea typeface="Helvetica Neue"/>
                <a:cs typeface="Helvetica Neue"/>
                <a:sym typeface="Helvetica Neue"/>
              </a:rPr>
              <a:t> </a:t>
            </a:r>
            <a:endParaRPr b="1" sz="1300">
              <a:solidFill>
                <a:srgbClr val="FF0000"/>
              </a:solidFill>
              <a:latin typeface="Helvetica Neue"/>
              <a:ea typeface="Helvetica Neue"/>
              <a:cs typeface="Helvetica Neue"/>
              <a:sym typeface="Helvetica Neue"/>
            </a:endParaRPr>
          </a:p>
          <a:p>
            <a:pPr indent="0" lvl="0" marL="0" marR="0" rtl="0" algn="ctr">
              <a:lnSpc>
                <a:spcPct val="150000"/>
              </a:lnSpc>
              <a:spcBef>
                <a:spcPts val="0"/>
              </a:spcBef>
              <a:spcAft>
                <a:spcPts val="0"/>
              </a:spcAft>
              <a:buClr>
                <a:srgbClr val="000000"/>
              </a:buClr>
              <a:buSzPts val="2500"/>
              <a:buFont typeface="Arial"/>
              <a:buNone/>
            </a:pPr>
            <a:r>
              <a:rPr b="1" lang="en-IE" sz="1300">
                <a:solidFill>
                  <a:srgbClr val="274E13"/>
                </a:solidFill>
                <a:latin typeface="Helvetica Neue"/>
                <a:ea typeface="Helvetica Neue"/>
                <a:cs typeface="Helvetica Neue"/>
                <a:sym typeface="Helvetica Neue"/>
              </a:rPr>
              <a:t>(remove the personal greeting) </a:t>
            </a:r>
            <a:endParaRPr b="1" sz="1300">
              <a:solidFill>
                <a:srgbClr val="274E13"/>
              </a:solidFill>
              <a:latin typeface="Helvetica Neue"/>
              <a:ea typeface="Helvetica Neue"/>
              <a:cs typeface="Helvetica Neue"/>
              <a:sym typeface="Helvetica Neue"/>
            </a:endParaRPr>
          </a:p>
          <a:p>
            <a:pPr indent="0" lvl="0" marL="0" marR="0" rtl="0" algn="ctr">
              <a:lnSpc>
                <a:spcPct val="150000"/>
              </a:lnSpc>
              <a:spcBef>
                <a:spcPts val="0"/>
              </a:spcBef>
              <a:spcAft>
                <a:spcPts val="0"/>
              </a:spcAft>
              <a:buClr>
                <a:srgbClr val="000000"/>
              </a:buClr>
              <a:buSzPts val="2500"/>
              <a:buFont typeface="Arial"/>
              <a:buNone/>
            </a:pPr>
            <a:r>
              <a:rPr b="1" i="0" lang="en-IE" sz="1300" u="none" cap="none" strike="noStrike">
                <a:solidFill>
                  <a:srgbClr val="274E13"/>
                </a:solidFill>
                <a:latin typeface="Helvetica Neue"/>
                <a:ea typeface="Helvetica Neue"/>
                <a:cs typeface="Helvetica Neue"/>
                <a:sym typeface="Helvetica Neue"/>
              </a:rPr>
              <a:t>for the fundraising initiatives of the</a:t>
            </a:r>
            <a:endParaRPr b="1" i="0" sz="1300" u="none" cap="none" strike="noStrike">
              <a:solidFill>
                <a:srgbClr val="274E13"/>
              </a:solidFill>
              <a:latin typeface="Helvetica Neue"/>
              <a:ea typeface="Helvetica Neue"/>
              <a:cs typeface="Helvetica Neue"/>
              <a:sym typeface="Helvetica Neue"/>
            </a:endParaRPr>
          </a:p>
          <a:p>
            <a:pPr indent="0" lvl="0" marL="0" marR="0" rtl="0" algn="ctr">
              <a:lnSpc>
                <a:spcPct val="150000"/>
              </a:lnSpc>
              <a:spcBef>
                <a:spcPts val="0"/>
              </a:spcBef>
              <a:spcAft>
                <a:spcPts val="0"/>
              </a:spcAft>
              <a:buClr>
                <a:srgbClr val="000000"/>
              </a:buClr>
              <a:buSzPts val="2500"/>
              <a:buFont typeface="Arial"/>
              <a:buNone/>
            </a:pPr>
            <a:r>
              <a:rPr b="1" i="0" lang="en-IE" sz="1300" u="none" cap="none" strike="noStrike">
                <a:solidFill>
                  <a:srgbClr val="274E13"/>
                </a:solidFill>
                <a:latin typeface="Helvetica Neue"/>
                <a:ea typeface="Helvetica Neue"/>
                <a:cs typeface="Helvetica Neue"/>
                <a:sym typeface="Helvetica Neue"/>
              </a:rPr>
              <a:t>Medical Missionaries of Mary </a:t>
            </a:r>
            <a:endParaRPr b="1" i="0" sz="1300" u="none" cap="none" strike="noStrike">
              <a:solidFill>
                <a:srgbClr val="274E13"/>
              </a:solidFill>
              <a:latin typeface="Helvetica Neue"/>
              <a:ea typeface="Helvetica Neue"/>
              <a:cs typeface="Helvetica Neue"/>
              <a:sym typeface="Helvetica Neue"/>
            </a:endParaRPr>
          </a:p>
          <a:p>
            <a:pPr indent="0" lvl="0" marL="0" marR="0" rtl="0" algn="ctr">
              <a:lnSpc>
                <a:spcPct val="150000"/>
              </a:lnSpc>
              <a:spcBef>
                <a:spcPts val="0"/>
              </a:spcBef>
              <a:spcAft>
                <a:spcPts val="0"/>
              </a:spcAft>
              <a:buClr>
                <a:srgbClr val="000000"/>
              </a:buClr>
              <a:buSzPts val="2500"/>
              <a:buFont typeface="Arial"/>
              <a:buNone/>
            </a:pPr>
            <a:r>
              <a:rPr b="1" i="0" lang="en-IE" sz="1300" u="none" cap="none" strike="noStrike">
                <a:solidFill>
                  <a:srgbClr val="274E13"/>
                </a:solidFill>
                <a:latin typeface="Helvetica Neue"/>
                <a:ea typeface="Helvetica Neue"/>
                <a:cs typeface="Helvetica Neue"/>
                <a:sym typeface="Helvetica Neue"/>
              </a:rPr>
              <a:t>Thank you. </a:t>
            </a:r>
            <a:endParaRPr b="1" i="0" sz="1300" u="none" cap="none" strike="noStrike">
              <a:solidFill>
                <a:srgbClr val="274E13"/>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
          <p:cNvSpPr/>
          <p:nvPr/>
        </p:nvSpPr>
        <p:spPr>
          <a:xfrm flipH="1">
            <a:off x="3761388" y="492634"/>
            <a:ext cx="45600" cy="9073134"/>
          </a:xfrm>
          <a:custGeom>
            <a:rect b="b" l="l" r="r" t="t"/>
            <a:pathLst>
              <a:path extrusionOk="0" h="7200900" w="120000">
                <a:moveTo>
                  <a:pt x="0" y="0"/>
                </a:moveTo>
                <a:lnTo>
                  <a:pt x="0" y="7200900"/>
                </a:lnTo>
              </a:path>
            </a:pathLst>
          </a:custGeom>
          <a:noFill/>
          <a:ln cap="flat" cmpd="sng" w="29875">
            <a:solidFill>
              <a:srgbClr val="CFCECD"/>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1" name="Google Shape;141;p2"/>
          <p:cNvSpPr txBox="1"/>
          <p:nvPr>
            <p:ph idx="12" type="sldNum"/>
          </p:nvPr>
        </p:nvSpPr>
        <p:spPr>
          <a:xfrm>
            <a:off x="5596128" y="9354312"/>
            <a:ext cx="1787700" cy="5028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42" name="Google Shape;142;p2"/>
          <p:cNvSpPr txBox="1"/>
          <p:nvPr/>
        </p:nvSpPr>
        <p:spPr>
          <a:xfrm>
            <a:off x="391974" y="4871215"/>
            <a:ext cx="3450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
          <p:cNvSpPr txBox="1"/>
          <p:nvPr/>
        </p:nvSpPr>
        <p:spPr>
          <a:xfrm>
            <a:off x="371301" y="7292694"/>
            <a:ext cx="2602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
          <p:cNvSpPr txBox="1"/>
          <p:nvPr/>
        </p:nvSpPr>
        <p:spPr>
          <a:xfrm>
            <a:off x="4027525" y="1606325"/>
            <a:ext cx="3494700" cy="1609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The 1</a:t>
            </a:r>
            <a:r>
              <a:rPr baseline="30000" lang="en-IE" sz="1100">
                <a:solidFill>
                  <a:srgbClr val="222222"/>
                </a:solidFill>
                <a:highlight>
                  <a:srgbClr val="FFFFFF"/>
                </a:highlight>
                <a:latin typeface="Helvetica Neue"/>
                <a:ea typeface="Helvetica Neue"/>
                <a:cs typeface="Helvetica Neue"/>
                <a:sym typeface="Helvetica Neue"/>
              </a:rPr>
              <a:t>st</a:t>
            </a:r>
            <a:r>
              <a:rPr lang="en-IE" sz="1100">
                <a:solidFill>
                  <a:srgbClr val="222222"/>
                </a:solidFill>
                <a:highlight>
                  <a:srgbClr val="FFFFFF"/>
                </a:highlight>
                <a:latin typeface="Helvetica Neue"/>
                <a:ea typeface="Helvetica Neue"/>
                <a:cs typeface="Helvetica Neue"/>
                <a:sym typeface="Helvetica Neue"/>
              </a:rPr>
              <a:t> Money Club of 2024 will be Tuesday the 23rd of January at 12.15pm.</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15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 </a:t>
            </a:r>
            <a:endParaRPr sz="1100">
              <a:solidFill>
                <a:srgbClr val="222222"/>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We continue our Cinema Ticket &amp; combo giveaway for January lodgements for students who didn’t receive a cinema voucher in December.</a:t>
            </a:r>
            <a:endParaRPr sz="1100">
              <a:solidFill>
                <a:srgbClr val="222222"/>
              </a:solidFill>
              <a:highlight>
                <a:srgbClr val="FFFFFF"/>
              </a:highlight>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t/>
            </a:r>
            <a:endParaRPr sz="1100">
              <a:solidFill>
                <a:schemeClr val="dk1"/>
              </a:solidFill>
              <a:latin typeface="Helvetica Neue"/>
              <a:ea typeface="Helvetica Neue"/>
              <a:cs typeface="Helvetica Neue"/>
              <a:sym typeface="Helvetica Neue"/>
            </a:endParaRPr>
          </a:p>
          <a:p>
            <a:pPr indent="0" lvl="0" marL="0" marR="0" rtl="0" algn="just">
              <a:lnSpc>
                <a:spcPct val="150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Arial"/>
              <a:ea typeface="Arial"/>
              <a:cs typeface="Arial"/>
              <a:sym typeface="Arial"/>
            </a:endParaRPr>
          </a:p>
          <a:p>
            <a:pPr indent="0" lvl="0" marL="0" marR="0" rtl="0" algn="just">
              <a:lnSpc>
                <a:spcPct val="150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Arial"/>
              <a:ea typeface="Arial"/>
              <a:cs typeface="Arial"/>
              <a:sym typeface="Arial"/>
            </a:endParaRPr>
          </a:p>
          <a:p>
            <a:pPr indent="0" lvl="0" marL="0" marR="0" rtl="0" algn="just">
              <a:lnSpc>
                <a:spcPct val="150000"/>
              </a:lnSpc>
              <a:spcBef>
                <a:spcPts val="0"/>
              </a:spcBef>
              <a:spcAft>
                <a:spcPts val="0"/>
              </a:spcAft>
              <a:buClr>
                <a:schemeClr val="dk1"/>
              </a:buClr>
              <a:buSzPts val="1100"/>
              <a:buFont typeface="Arial"/>
              <a:buNone/>
            </a:pPr>
            <a:r>
              <a:t/>
            </a:r>
            <a:endParaRPr b="0" i="0" sz="1100" u="none" cap="none" strike="noStrike">
              <a:solidFill>
                <a:srgbClr val="222222"/>
              </a:solidFill>
              <a:highlight>
                <a:srgbClr val="FFFFFF"/>
              </a:highlight>
              <a:latin typeface="Arial"/>
              <a:ea typeface="Arial"/>
              <a:cs typeface="Arial"/>
              <a:sym typeface="Arial"/>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Helvetica Neue"/>
              <a:ea typeface="Helvetica Neue"/>
              <a:cs typeface="Helvetica Neue"/>
              <a:sym typeface="Helvetica Neue"/>
            </a:endParaRPr>
          </a:p>
        </p:txBody>
      </p:sp>
      <p:sp>
        <p:nvSpPr>
          <p:cNvPr id="145" name="Google Shape;145;p2"/>
          <p:cNvSpPr txBox="1"/>
          <p:nvPr/>
        </p:nvSpPr>
        <p:spPr>
          <a:xfrm>
            <a:off x="286175" y="1675850"/>
            <a:ext cx="3254700" cy="69813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Thank you to all the parents who helped serving tea and coffee at the Open Day last week.</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Thank you as well to those who attended our coffee morning last Friday. It was lovely to see you all.</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Just a quick notice from the Green Flag Committee to all parents:</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An Taisce  carried out a Walkability Survey with the committee and they recommended that parents encourage their children </a:t>
            </a:r>
            <a:r>
              <a:rPr b="1" lang="en-IE" sz="1100">
                <a:solidFill>
                  <a:schemeClr val="dk1"/>
                </a:solidFill>
                <a:latin typeface="Helvetica Neue"/>
                <a:ea typeface="Helvetica Neue"/>
                <a:cs typeface="Helvetica Neue"/>
                <a:sym typeface="Helvetica Neue"/>
              </a:rPr>
              <a:t>NOT</a:t>
            </a:r>
            <a:r>
              <a:rPr lang="en-IE" sz="1100">
                <a:solidFill>
                  <a:schemeClr val="dk1"/>
                </a:solidFill>
                <a:latin typeface="Helvetica Neue"/>
                <a:ea typeface="Helvetica Neue"/>
                <a:cs typeface="Helvetica Neue"/>
                <a:sym typeface="Helvetica Neue"/>
              </a:rPr>
              <a:t> to walk through the car park when being dropped, but to rather </a:t>
            </a:r>
            <a:r>
              <a:rPr b="1" lang="en-IE" sz="1100">
                <a:solidFill>
                  <a:schemeClr val="dk1"/>
                </a:solidFill>
                <a:latin typeface="Helvetica Neue"/>
                <a:ea typeface="Helvetica Neue"/>
                <a:cs typeface="Helvetica Neue"/>
                <a:sym typeface="Helvetica Neue"/>
              </a:rPr>
              <a:t>walk straight to nearest footpath</a:t>
            </a:r>
            <a:r>
              <a:rPr lang="en-IE" sz="1100">
                <a:solidFill>
                  <a:schemeClr val="dk1"/>
                </a:solidFill>
                <a:latin typeface="Helvetica Neue"/>
                <a:ea typeface="Helvetica Neue"/>
                <a:cs typeface="Helvetica Neue"/>
                <a:sym typeface="Helvetica Neue"/>
              </a:rPr>
              <a:t>.</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This way we can keep everyone safe.</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The</a:t>
            </a:r>
            <a:r>
              <a:rPr lang="en-IE" sz="1100">
                <a:solidFill>
                  <a:schemeClr val="dk1"/>
                </a:solidFill>
                <a:latin typeface="Helvetica Neue"/>
                <a:ea typeface="Helvetica Neue"/>
                <a:cs typeface="Helvetica Neue"/>
                <a:sym typeface="Helvetica Neue"/>
              </a:rPr>
              <a:t>y would also like to encourage parents to switch off their engines when they are waiting in the car park instead of leaving their cars idling to reduce exhaust fumes in the air.</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Lastly, </a:t>
            </a:r>
            <a:r>
              <a:rPr lang="en-IE" sz="1100">
                <a:solidFill>
                  <a:srgbClr val="222222"/>
                </a:solidFill>
                <a:highlight>
                  <a:srgbClr val="FFFFFF"/>
                </a:highlight>
                <a:latin typeface="Helvetica Neue"/>
                <a:ea typeface="Helvetica Neue"/>
                <a:cs typeface="Helvetica Neue"/>
                <a:sym typeface="Helvetica Neue"/>
              </a:rPr>
              <a:t>we have scheduled </a:t>
            </a:r>
            <a:r>
              <a:rPr b="1" lang="en-IE" sz="1100">
                <a:solidFill>
                  <a:srgbClr val="222222"/>
                </a:solidFill>
                <a:highlight>
                  <a:srgbClr val="FFFFFF"/>
                </a:highlight>
                <a:latin typeface="Helvetica Neue"/>
                <a:ea typeface="Helvetica Neue"/>
                <a:cs typeface="Helvetica Neue"/>
                <a:sym typeface="Helvetica Neue"/>
              </a:rPr>
              <a:t>our next meeting for Friday 2nd February. </a:t>
            </a:r>
            <a:endParaRPr b="1" sz="1100">
              <a:solidFill>
                <a:srgbClr val="222222"/>
              </a:solidFill>
              <a:highlight>
                <a:srgbClr val="FFFFFF"/>
              </a:highlight>
              <a:latin typeface="Helvetica Neue"/>
              <a:ea typeface="Helvetica Neue"/>
              <a:cs typeface="Helvetica Neue"/>
              <a:sym typeface="Helvetica Neue"/>
            </a:endParaRPr>
          </a:p>
          <a:p>
            <a:pPr indent="0" lvl="0" marL="0" rtl="0" algn="just">
              <a:lnSpc>
                <a:spcPct val="150000"/>
              </a:lnSpc>
              <a:spcBef>
                <a:spcPts val="1200"/>
              </a:spcBef>
              <a:spcAft>
                <a:spcPts val="0"/>
              </a:spcAft>
              <a:buClr>
                <a:schemeClr val="dk1"/>
              </a:buClr>
              <a:buSzPts val="1100"/>
              <a:buFont typeface="Arial"/>
              <a:buNone/>
            </a:pPr>
            <a:r>
              <a:rPr lang="en-IE" sz="1100">
                <a:solidFill>
                  <a:srgbClr val="222222"/>
                </a:solidFill>
                <a:highlight>
                  <a:srgbClr val="FFFFFF"/>
                </a:highlight>
                <a:latin typeface="Helvetica Neue"/>
                <a:ea typeface="Helvetica Neue"/>
                <a:cs typeface="Helvetica Neue"/>
                <a:sym typeface="Helvetica Neue"/>
              </a:rPr>
              <a:t>We aim to have a meeting the first Friday of the month, but this will be confirmed  each month.</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1200"/>
              </a:spcBef>
              <a:spcAft>
                <a:spcPts val="0"/>
              </a:spcAft>
              <a:buClr>
                <a:schemeClr val="dk1"/>
              </a:buClr>
              <a:buSzPts val="1100"/>
              <a:buFont typeface="Arial"/>
              <a:buNone/>
            </a:pPr>
            <a:r>
              <a:rPr lang="en-IE" sz="1100">
                <a:solidFill>
                  <a:schemeClr val="dk1"/>
                </a:solidFill>
                <a:latin typeface="Helvetica Neue"/>
                <a:ea typeface="Helvetica Neue"/>
                <a:cs typeface="Helvetica Neue"/>
                <a:sym typeface="Helvetica Neue"/>
              </a:rPr>
              <a:t> Thank you</a:t>
            </a:r>
            <a:endParaRPr sz="1100">
              <a:solidFill>
                <a:schemeClr val="dk1"/>
              </a:solidFill>
              <a:latin typeface="Helvetica Neue"/>
              <a:ea typeface="Helvetica Neue"/>
              <a:cs typeface="Helvetica Neue"/>
              <a:sym typeface="Helvetica Neue"/>
            </a:endParaRPr>
          </a:p>
          <a:p>
            <a:pPr indent="0" lvl="0" marL="0" rtl="0" algn="just">
              <a:lnSpc>
                <a:spcPct val="150000"/>
              </a:lnSpc>
              <a:spcBef>
                <a:spcPts val="1200"/>
              </a:spcBef>
              <a:spcAft>
                <a:spcPts val="1200"/>
              </a:spcAft>
              <a:buClr>
                <a:schemeClr val="dk1"/>
              </a:buClr>
              <a:buSzPts val="1100"/>
              <a:buFont typeface="Arial"/>
              <a:buNone/>
            </a:pPr>
            <a:r>
              <a:rPr lang="en-IE" sz="1100">
                <a:solidFill>
                  <a:schemeClr val="dk1"/>
                </a:solidFill>
                <a:latin typeface="Helvetica Neue"/>
                <a:ea typeface="Helvetica Neue"/>
                <a:cs typeface="Helvetica Neue"/>
                <a:sym typeface="Helvetica Neue"/>
              </a:rPr>
              <a:t>Adri O’Dea</a:t>
            </a:r>
            <a:endParaRPr sz="1100">
              <a:solidFill>
                <a:schemeClr val="dk1"/>
              </a:solidFill>
              <a:latin typeface="Helvetica Neue"/>
              <a:ea typeface="Helvetica Neue"/>
              <a:cs typeface="Helvetica Neue"/>
              <a:sym typeface="Helvetica Neue"/>
            </a:endParaRPr>
          </a:p>
        </p:txBody>
      </p:sp>
      <p:pic>
        <p:nvPicPr>
          <p:cNvPr descr="A clock and pencils on a table&#10;&#10;Description automatically generated" id="146" name="Google Shape;146;p2"/>
          <p:cNvPicPr preferRelativeResize="0"/>
          <p:nvPr/>
        </p:nvPicPr>
        <p:blipFill rotWithShape="1">
          <a:blip r:embed="rId3">
            <a:alphaModFix/>
          </a:blip>
          <a:srcRect b="3551" l="0" r="0" t="11889"/>
          <a:stretch/>
        </p:blipFill>
        <p:spPr>
          <a:xfrm>
            <a:off x="4027525" y="3245775"/>
            <a:ext cx="3494600" cy="912100"/>
          </a:xfrm>
          <a:prstGeom prst="rect">
            <a:avLst/>
          </a:prstGeom>
          <a:noFill/>
          <a:ln>
            <a:noFill/>
          </a:ln>
        </p:spPr>
      </p:pic>
      <p:sp>
        <p:nvSpPr>
          <p:cNvPr id="147" name="Google Shape;147;p2"/>
          <p:cNvSpPr txBox="1"/>
          <p:nvPr/>
        </p:nvSpPr>
        <p:spPr>
          <a:xfrm>
            <a:off x="3989575" y="4263725"/>
            <a:ext cx="3450300" cy="20334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lang="en-IE" sz="1100">
                <a:solidFill>
                  <a:schemeClr val="dk1"/>
                </a:solidFill>
                <a:latin typeface="Helvetica Neue"/>
                <a:ea typeface="Helvetica Neue"/>
                <a:cs typeface="Helvetica Neue"/>
                <a:sym typeface="Helvetica Neue"/>
              </a:rPr>
              <a:t>O</a:t>
            </a:r>
            <a:r>
              <a:rPr b="0" i="0" lang="en-IE" sz="1100" u="none" cap="none" strike="noStrike">
                <a:solidFill>
                  <a:schemeClr val="dk1"/>
                </a:solidFill>
                <a:latin typeface="Helvetica Neue"/>
                <a:ea typeface="Helvetica Neue"/>
                <a:cs typeface="Helvetica Neue"/>
                <a:sym typeface="Helvetica Neue"/>
              </a:rPr>
              <a:t>ur </a:t>
            </a:r>
            <a:r>
              <a:rPr b="0" i="1" lang="en-IE" sz="1100" u="none" cap="none" strike="noStrike">
                <a:solidFill>
                  <a:schemeClr val="dk1"/>
                </a:solidFill>
                <a:latin typeface="Helvetica Neue"/>
                <a:ea typeface="Helvetica Neue"/>
                <a:cs typeface="Helvetica Neue"/>
                <a:sym typeface="Helvetica Neue"/>
              </a:rPr>
              <a:t>Annual Admittance Notice </a:t>
            </a:r>
            <a:r>
              <a:rPr b="0" i="0" lang="en-IE" sz="1100" u="none" cap="none" strike="noStrike">
                <a:solidFill>
                  <a:schemeClr val="dk1"/>
                </a:solidFill>
                <a:latin typeface="Helvetica Neue"/>
                <a:ea typeface="Helvetica Neue"/>
                <a:cs typeface="Helvetica Neue"/>
                <a:sym typeface="Helvetica Neue"/>
              </a:rPr>
              <a:t>has been updated on our website. It lists the various dates associated with enrolling new pupils in our school. Please </a:t>
            </a:r>
            <a:r>
              <a:rPr b="0" i="0" lang="en-IE" sz="1100" u="sng" cap="none" strike="noStrike">
                <a:solidFill>
                  <a:schemeClr val="dk1"/>
                </a:solidFill>
                <a:latin typeface="Helvetica Neue"/>
                <a:ea typeface="Helvetica Neue"/>
                <a:cs typeface="Helvetica Neue"/>
                <a:sym typeface="Helvetica Neue"/>
                <a:hlinkClick r:id="rId4">
                  <a:extLst>
                    <a:ext uri="{A12FA001-AC4F-418D-AE19-62706E023703}">
                      <ahyp:hlinkClr val="tx"/>
                    </a:ext>
                  </a:extLst>
                </a:hlinkClick>
              </a:rPr>
              <a:t>click here</a:t>
            </a:r>
            <a:r>
              <a:rPr b="0" i="0" lang="en-IE" sz="1100" u="none" cap="none" strike="noStrike">
                <a:solidFill>
                  <a:schemeClr val="dk1"/>
                </a:solidFill>
                <a:latin typeface="Helvetica Neue"/>
                <a:ea typeface="Helvetica Neue"/>
                <a:cs typeface="Helvetica Neue"/>
                <a:sym typeface="Helvetica Neue"/>
              </a:rPr>
              <a:t> to download an application for enrolment form. </a:t>
            </a:r>
            <a:endParaRPr b="0" i="0" sz="1100" u="none" cap="none" strike="noStrike">
              <a:solidFill>
                <a:schemeClr val="dk1"/>
              </a:solidFill>
              <a:latin typeface="Helvetica Neue"/>
              <a:ea typeface="Helvetica Neue"/>
              <a:cs typeface="Helvetica Neue"/>
              <a:sym typeface="Helvetica Neue"/>
            </a:endParaRPr>
          </a:p>
          <a:p>
            <a:pPr indent="0" lvl="0" marL="0" marR="0" rtl="0" algn="just">
              <a:lnSpc>
                <a:spcPct val="150000"/>
              </a:lnSpc>
              <a:spcBef>
                <a:spcPts val="800"/>
              </a:spcBef>
              <a:spcAft>
                <a:spcPts val="0"/>
              </a:spcAft>
              <a:buClr>
                <a:srgbClr val="000000"/>
              </a:buClr>
              <a:buSzPts val="1100"/>
              <a:buFont typeface="Arial"/>
              <a:buNone/>
            </a:pPr>
            <a:r>
              <a:rPr b="0" i="0" lang="en-IE" sz="1100" u="none" cap="none" strike="noStrike">
                <a:solidFill>
                  <a:schemeClr val="dk1"/>
                </a:solidFill>
                <a:latin typeface="Helvetica Neue"/>
                <a:ea typeface="Helvetica Neue"/>
                <a:cs typeface="Helvetica Neue"/>
                <a:sym typeface="Helvetica Neue"/>
              </a:rPr>
              <a:t>Completed forms together with a birth certificate can be returned to the office. For more information please phone the office at 0469431919. </a:t>
            </a:r>
            <a:endParaRPr b="0" i="0" sz="1800" u="none" cap="none" strike="noStrike">
              <a:solidFill>
                <a:srgbClr val="000000"/>
              </a:solidFill>
              <a:latin typeface="Calibri"/>
              <a:ea typeface="Calibri"/>
              <a:cs typeface="Calibri"/>
              <a:sym typeface="Calibri"/>
            </a:endParaRPr>
          </a:p>
        </p:txBody>
      </p:sp>
      <p:pic>
        <p:nvPicPr>
          <p:cNvPr id="148" name="Google Shape;148;p2"/>
          <p:cNvPicPr preferRelativeResize="0"/>
          <p:nvPr/>
        </p:nvPicPr>
        <p:blipFill rotWithShape="1">
          <a:blip r:embed="rId5">
            <a:alphaModFix/>
          </a:blip>
          <a:srcRect b="0" l="0" r="0" t="0"/>
          <a:stretch/>
        </p:blipFill>
        <p:spPr>
          <a:xfrm>
            <a:off x="4040725" y="583400"/>
            <a:ext cx="3494600" cy="912500"/>
          </a:xfrm>
          <a:prstGeom prst="rect">
            <a:avLst/>
          </a:prstGeom>
          <a:noFill/>
          <a:ln>
            <a:noFill/>
          </a:ln>
        </p:spPr>
      </p:pic>
      <p:sp>
        <p:nvSpPr>
          <p:cNvPr id="149" name="Google Shape;149;p2"/>
          <p:cNvSpPr/>
          <p:nvPr/>
        </p:nvSpPr>
        <p:spPr>
          <a:xfrm>
            <a:off x="286175" y="583400"/>
            <a:ext cx="3312743" cy="912495"/>
          </a:xfrm>
          <a:custGeom>
            <a:rect b="b" l="l" r="r" t="t"/>
            <a:pathLst>
              <a:path extrusionOk="0" h="912495" w="3388995">
                <a:moveTo>
                  <a:pt x="3388741" y="0"/>
                </a:moveTo>
                <a:lnTo>
                  <a:pt x="0" y="0"/>
                </a:lnTo>
                <a:lnTo>
                  <a:pt x="0" y="912114"/>
                </a:lnTo>
                <a:lnTo>
                  <a:pt x="3388741" y="912114"/>
                </a:lnTo>
                <a:lnTo>
                  <a:pt x="3388741" y="0"/>
                </a:lnTo>
                <a:close/>
              </a:path>
            </a:pathLst>
          </a:custGeom>
          <a:solidFill>
            <a:srgbClr val="EEECE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descr="A colorful text on a black background&#10;&#10;Description automatically generated" id="150" name="Google Shape;150;p2"/>
          <p:cNvPicPr preferRelativeResize="0"/>
          <p:nvPr/>
        </p:nvPicPr>
        <p:blipFill rotWithShape="1">
          <a:blip r:embed="rId6">
            <a:alphaModFix/>
          </a:blip>
          <a:srcRect b="0" l="0" r="0" t="0"/>
          <a:stretch/>
        </p:blipFill>
        <p:spPr>
          <a:xfrm>
            <a:off x="353987" y="583399"/>
            <a:ext cx="3076777" cy="912093"/>
          </a:xfrm>
          <a:prstGeom prst="rect">
            <a:avLst/>
          </a:prstGeom>
          <a:noFill/>
          <a:ln>
            <a:noFill/>
          </a:ln>
        </p:spPr>
      </p:pic>
      <p:sp>
        <p:nvSpPr>
          <p:cNvPr id="151" name="Google Shape;151;p2"/>
          <p:cNvSpPr txBox="1"/>
          <p:nvPr/>
        </p:nvSpPr>
        <p:spPr>
          <a:xfrm>
            <a:off x="4203969" y="7157238"/>
            <a:ext cx="3062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00"/>
              <a:buFont typeface="Arial"/>
              <a:buNone/>
            </a:pPr>
            <a:r>
              <a:rPr b="0" i="0" lang="en-IE" sz="1700" u="none" cap="none" strike="noStrike">
                <a:solidFill>
                  <a:srgbClr val="2A4EA2"/>
                </a:solidFill>
                <a:latin typeface="Play"/>
                <a:ea typeface="Play"/>
                <a:cs typeface="Play"/>
                <a:sym typeface="Play"/>
              </a:rPr>
              <a:t> </a:t>
            </a:r>
            <a:endParaRPr b="0" i="0" sz="1700" u="none" cap="none" strike="noStrike">
              <a:solidFill>
                <a:srgbClr val="2A4EA2"/>
              </a:solidFill>
              <a:latin typeface="Play"/>
              <a:ea typeface="Play"/>
              <a:cs typeface="Play"/>
              <a:sym typeface="Play"/>
            </a:endParaRPr>
          </a:p>
        </p:txBody>
      </p:sp>
      <p:pic>
        <p:nvPicPr>
          <p:cNvPr descr="A colorful text on a black background&#10;&#10;Description automatically generated" id="152" name="Google Shape;152;p2"/>
          <p:cNvPicPr preferRelativeResize="0"/>
          <p:nvPr/>
        </p:nvPicPr>
        <p:blipFill rotWithShape="1">
          <a:blip r:embed="rId6">
            <a:alphaModFix/>
          </a:blip>
          <a:srcRect b="-51150" l="-104509" r="104509" t="51150"/>
          <a:stretch/>
        </p:blipFill>
        <p:spPr>
          <a:xfrm>
            <a:off x="3985595" y="7976843"/>
            <a:ext cx="3432050" cy="647935"/>
          </a:xfrm>
          <a:prstGeom prst="rect">
            <a:avLst/>
          </a:prstGeom>
          <a:noFill/>
          <a:ln>
            <a:noFill/>
          </a:ln>
        </p:spPr>
      </p:pic>
      <p:grpSp>
        <p:nvGrpSpPr>
          <p:cNvPr id="153" name="Google Shape;153;p2"/>
          <p:cNvGrpSpPr/>
          <p:nvPr/>
        </p:nvGrpSpPr>
        <p:grpSpPr>
          <a:xfrm>
            <a:off x="3993300" y="6439300"/>
            <a:ext cx="3494700" cy="2213500"/>
            <a:chOff x="4069500" y="5982100"/>
            <a:chExt cx="3494700" cy="2213500"/>
          </a:xfrm>
        </p:grpSpPr>
        <p:sp>
          <p:nvSpPr>
            <p:cNvPr id="154" name="Google Shape;154;p2"/>
            <p:cNvSpPr txBox="1"/>
            <p:nvPr/>
          </p:nvSpPr>
          <p:spPr>
            <a:xfrm>
              <a:off x="4069500" y="6836000"/>
              <a:ext cx="3494700" cy="1359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IE" sz="1100">
                  <a:latin typeface="Helvetica Neue"/>
                  <a:ea typeface="Helvetica Neue"/>
                  <a:cs typeface="Helvetica Neue"/>
                  <a:sym typeface="Helvetica Neue"/>
                </a:rPr>
                <a:t>January sees the start of our ‘Scratch’ term.  Students from 1st - 5th classes will work on animations and games using a free piece of online software that can be found and downloaded at </a:t>
              </a:r>
              <a:r>
                <a:rPr lang="en-IE" sz="1100" u="sng">
                  <a:solidFill>
                    <a:schemeClr val="hlink"/>
                  </a:solidFill>
                  <a:latin typeface="Helvetica Neue"/>
                  <a:ea typeface="Helvetica Neue"/>
                  <a:cs typeface="Helvetica Neue"/>
                  <a:sym typeface="Helvetica Neue"/>
                  <a:hlinkClick r:id="rId7"/>
                </a:rPr>
                <a:t>www.scratch.mit.edu</a:t>
              </a:r>
              <a:r>
                <a:rPr lang="en-IE" sz="1100">
                  <a:latin typeface="Helvetica Neue"/>
                  <a:ea typeface="Helvetica Neue"/>
                  <a:cs typeface="Helvetica Neue"/>
                  <a:sym typeface="Helvetica Neue"/>
                </a:rPr>
                <a:t>.  Please remember to ask your children what they are doing in Computers each week - Debby Walsh</a:t>
              </a:r>
              <a:endParaRPr sz="1100">
                <a:latin typeface="Helvetica Neue"/>
                <a:ea typeface="Helvetica Neue"/>
                <a:cs typeface="Helvetica Neue"/>
                <a:sym typeface="Helvetica Neue"/>
              </a:endParaRPr>
            </a:p>
          </p:txBody>
        </p:sp>
        <p:grpSp>
          <p:nvGrpSpPr>
            <p:cNvPr id="155" name="Google Shape;155;p2"/>
            <p:cNvGrpSpPr/>
            <p:nvPr/>
          </p:nvGrpSpPr>
          <p:grpSpPr>
            <a:xfrm>
              <a:off x="4218250" y="5982100"/>
              <a:ext cx="2909175" cy="810000"/>
              <a:chOff x="4214700" y="6269675"/>
              <a:chExt cx="2909175" cy="810000"/>
            </a:xfrm>
          </p:grpSpPr>
          <p:sp>
            <p:nvSpPr>
              <p:cNvPr id="156" name="Google Shape;156;p2"/>
              <p:cNvSpPr txBox="1"/>
              <p:nvPr/>
            </p:nvSpPr>
            <p:spPr>
              <a:xfrm>
                <a:off x="4214700" y="6360350"/>
                <a:ext cx="1787700" cy="6480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IE" sz="2400">
                    <a:latin typeface="Calibri"/>
                    <a:ea typeface="Calibri"/>
                    <a:cs typeface="Calibri"/>
                    <a:sym typeface="Calibri"/>
                  </a:rPr>
                  <a:t>D.T. News</a:t>
                </a:r>
                <a:endParaRPr b="1" sz="2400">
                  <a:latin typeface="Calibri"/>
                  <a:ea typeface="Calibri"/>
                  <a:cs typeface="Calibri"/>
                  <a:sym typeface="Calibri"/>
                </a:endParaRPr>
              </a:p>
            </p:txBody>
          </p:sp>
          <p:pic>
            <p:nvPicPr>
              <p:cNvPr id="157" name="Google Shape;157;p2"/>
              <p:cNvPicPr preferRelativeResize="0"/>
              <p:nvPr/>
            </p:nvPicPr>
            <p:blipFill>
              <a:blip r:embed="rId8">
                <a:alphaModFix/>
              </a:blip>
              <a:stretch>
                <a:fillRect/>
              </a:stretch>
            </p:blipFill>
            <p:spPr>
              <a:xfrm>
                <a:off x="6043875" y="6269675"/>
                <a:ext cx="1080000" cy="810000"/>
              </a:xfrm>
              <a:prstGeom prst="rect">
                <a:avLst/>
              </a:prstGeom>
              <a:noFill/>
              <a:ln>
                <a:noFill/>
              </a:ln>
            </p:spPr>
          </p:pic>
        </p:grpSp>
      </p:grpSp>
      <p:cxnSp>
        <p:nvCxnSpPr>
          <p:cNvPr id="158" name="Google Shape;158;p2"/>
          <p:cNvCxnSpPr/>
          <p:nvPr/>
        </p:nvCxnSpPr>
        <p:spPr>
          <a:xfrm flipH="1" rot="10800000">
            <a:off x="3969675" y="6340076"/>
            <a:ext cx="3591000" cy="66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
          <p:cNvSpPr/>
          <p:nvPr/>
        </p:nvSpPr>
        <p:spPr>
          <a:xfrm>
            <a:off x="519125" y="3379100"/>
            <a:ext cx="6862715" cy="923901"/>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 name="Google Shape;164;p4"/>
          <p:cNvSpPr txBox="1"/>
          <p:nvPr>
            <p:ph idx="12" type="sldNum"/>
          </p:nvPr>
        </p:nvSpPr>
        <p:spPr>
          <a:xfrm>
            <a:off x="5594203" y="9333137"/>
            <a:ext cx="1787700" cy="2772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SzPts val="1800"/>
              <a:buNone/>
            </a:pPr>
            <a:fld id="{00000000-1234-1234-1234-123412341234}" type="slidenum">
              <a:rPr lang="en-IE"/>
              <a:t>‹#›</a:t>
            </a:fld>
            <a:endParaRPr/>
          </a:p>
        </p:txBody>
      </p:sp>
      <p:sp>
        <p:nvSpPr>
          <p:cNvPr id="165" name="Google Shape;165;p4"/>
          <p:cNvSpPr/>
          <p:nvPr/>
        </p:nvSpPr>
        <p:spPr>
          <a:xfrm>
            <a:off x="1661650" y="783375"/>
            <a:ext cx="6066301" cy="2057676"/>
          </a:xfrm>
          <a:custGeom>
            <a:rect b="b" l="l" r="r" t="t"/>
            <a:pathLst>
              <a:path extrusionOk="0" h="912495" w="3388995">
                <a:moveTo>
                  <a:pt x="3388741" y="0"/>
                </a:moveTo>
                <a:lnTo>
                  <a:pt x="0" y="0"/>
                </a:lnTo>
                <a:lnTo>
                  <a:pt x="0" y="912114"/>
                </a:lnTo>
                <a:lnTo>
                  <a:pt x="3388741" y="912114"/>
                </a:lnTo>
                <a:lnTo>
                  <a:pt x="3388741" y="0"/>
                </a:lnTo>
                <a:close/>
              </a:path>
            </a:pathLst>
          </a:custGeom>
          <a:solidFill>
            <a:schemeClr val="lt1"/>
          </a:solidFill>
          <a:ln cap="flat" cmpd="sng" w="28575">
            <a:solidFill>
              <a:srgbClr val="2A4EA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0" lIns="252000" spcFirstLastPara="1" rIns="0" wrap="square" tIns="0">
            <a:noAutofit/>
          </a:bodyPr>
          <a:lstStyle/>
          <a:p>
            <a:pPr indent="0" lvl="0" marL="0" marR="0" rtl="0" algn="l">
              <a:lnSpc>
                <a:spcPct val="107000"/>
              </a:lnSpc>
              <a:spcBef>
                <a:spcPts val="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Banna (School Band):</a:t>
            </a:r>
            <a:r>
              <a:rPr lang="en-IE" sz="1100">
                <a:solidFill>
                  <a:srgbClr val="7F7F7F"/>
                </a:solidFill>
                <a:latin typeface="Helvetica Neue"/>
                <a:ea typeface="Helvetica Neue"/>
                <a:cs typeface="Helvetica Neue"/>
                <a:sym typeface="Helvetica Neue"/>
              </a:rPr>
              <a:t>	</a:t>
            </a:r>
            <a:r>
              <a:rPr b="0" i="0" lang="en-IE" sz="1100" u="none" cap="none" strike="noStrike">
                <a:solidFill>
                  <a:srgbClr val="7F7F7F"/>
                </a:solidFill>
                <a:latin typeface="Helvetica Neue"/>
                <a:ea typeface="Helvetica Neue"/>
                <a:cs typeface="Helvetica Neue"/>
                <a:sym typeface="Helvetica Neue"/>
              </a:rPr>
              <a:t>Tuesdays Rehearsal for 3rd - 6th Class 2:50 - 3:30pm</a:t>
            </a:r>
            <a:endParaRPr b="0" i="0" sz="1100" u="none" cap="none" strike="noStrike">
              <a:solidFill>
                <a:srgbClr val="FF0000"/>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Camogie:</a:t>
            </a:r>
            <a:r>
              <a:rPr b="0" i="0" lang="en-IE" sz="1100" u="none" cap="none" strike="noStrike">
                <a:solidFill>
                  <a:srgbClr val="7F7F7F"/>
                </a:solidFill>
                <a:latin typeface="Helvetica Neue"/>
                <a:ea typeface="Helvetica Neue"/>
                <a:cs typeface="Helvetica Neue"/>
                <a:sym typeface="Helvetica Neue"/>
              </a:rPr>
              <a:t>		           Wednesdays 2:50-3:50pm</a:t>
            </a:r>
            <a:r>
              <a:rPr b="1" i="0" lang="en-IE" sz="1100" u="none" cap="none" strike="noStrike">
                <a:solidFill>
                  <a:srgbClr val="7F7F7F"/>
                </a:solidFill>
                <a:latin typeface="Helvetica Neue"/>
                <a:ea typeface="Helvetica Neue"/>
                <a:cs typeface="Helvetica Neue"/>
                <a:sym typeface="Helvetica Neue"/>
              </a:rPr>
              <a:t>           </a:t>
            </a:r>
            <a:r>
              <a:rPr b="0" i="0" lang="en-IE" sz="1100" u="none" cap="none" strike="noStrike">
                <a:solidFill>
                  <a:srgbClr val="7F7F7F"/>
                </a:solidFill>
                <a:latin typeface="Helvetica Neue"/>
                <a:ea typeface="Helvetica Neue"/>
                <a:cs typeface="Helvetica Neue"/>
                <a:sym typeface="Helvetica Neue"/>
              </a:rPr>
              <a:t>	 </a:t>
            </a:r>
            <a:endParaRPr b="0" i="0" sz="1100" u="none" cap="none" strike="noStrike">
              <a:solidFill>
                <a:srgbClr val="7F7F7F"/>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Confirmation:                    </a:t>
            </a:r>
            <a:r>
              <a:rPr b="0" i="0" lang="en-IE" sz="1100" u="none" cap="none" strike="noStrike">
                <a:solidFill>
                  <a:srgbClr val="7F7F7F"/>
                </a:solidFill>
                <a:latin typeface="Helvetica Neue"/>
                <a:ea typeface="Helvetica Neue"/>
                <a:cs typeface="Helvetica Neue"/>
                <a:sym typeface="Helvetica Neue"/>
              </a:rPr>
              <a:t>	Friday Jan 26th @ 2pm        </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800"/>
              </a:spcBef>
              <a:spcAft>
                <a:spcPts val="0"/>
              </a:spcAft>
              <a:buClr>
                <a:srgbClr val="000000"/>
              </a:buClr>
              <a:buSzPts val="1100"/>
              <a:buFont typeface="Arial"/>
              <a:buNone/>
            </a:pPr>
            <a:r>
              <a:rPr b="1" i="0" lang="en-IE" sz="1100" u="none" cap="none" strike="noStrike">
                <a:solidFill>
                  <a:srgbClr val="7F7F7F"/>
                </a:solidFill>
                <a:latin typeface="Helvetica Neue"/>
                <a:ea typeface="Helvetica Neue"/>
                <a:cs typeface="Helvetica Neue"/>
                <a:sym typeface="Helvetica Neue"/>
              </a:rPr>
              <a:t>Communion:                      </a:t>
            </a:r>
            <a:r>
              <a:rPr b="0" i="0" lang="en-IE" sz="1100" u="none" cap="none" strike="noStrike">
                <a:solidFill>
                  <a:srgbClr val="7F7F7F"/>
                </a:solidFill>
                <a:latin typeface="Helvetica Neue"/>
                <a:ea typeface="Helvetica Neue"/>
                <a:cs typeface="Helvetica Neue"/>
                <a:sym typeface="Helvetica Neue"/>
              </a:rPr>
              <a:t>	Saturday 11th May @ 2pm </a:t>
            </a:r>
            <a:endParaRPr b="0" i="0" sz="1100" u="none" cap="none" strike="noStrike">
              <a:solidFill>
                <a:srgbClr val="7F7F7F"/>
              </a:solidFill>
              <a:latin typeface="Helvetica Neue"/>
              <a:ea typeface="Helvetica Neue"/>
              <a:cs typeface="Helvetica Neue"/>
              <a:sym typeface="Helvetica Neue"/>
            </a:endParaRPr>
          </a:p>
          <a:p>
            <a:pPr indent="0" lvl="0" marL="0" rtl="0" algn="l">
              <a:lnSpc>
                <a:spcPct val="107000"/>
              </a:lnSpc>
              <a:spcBef>
                <a:spcPts val="800"/>
              </a:spcBef>
              <a:spcAft>
                <a:spcPts val="0"/>
              </a:spcAft>
              <a:buClr>
                <a:schemeClr val="dk1"/>
              </a:buClr>
              <a:buSzPts val="1100"/>
              <a:buFont typeface="Arial"/>
              <a:buNone/>
            </a:pPr>
            <a:r>
              <a:rPr b="1" lang="en-IE" sz="1100">
                <a:solidFill>
                  <a:srgbClr val="7F7F7F"/>
                </a:solidFill>
                <a:latin typeface="Helvetica Neue"/>
                <a:ea typeface="Helvetica Neue"/>
                <a:cs typeface="Helvetica Neue"/>
                <a:sym typeface="Helvetica Neue"/>
              </a:rPr>
              <a:t>School </a:t>
            </a:r>
            <a:r>
              <a:rPr b="1" lang="en-IE" sz="1100">
                <a:solidFill>
                  <a:srgbClr val="7F7F7F"/>
                </a:solidFill>
                <a:latin typeface="Helvetica Neue"/>
                <a:ea typeface="Helvetica Neue"/>
                <a:cs typeface="Helvetica Neue"/>
                <a:sym typeface="Helvetica Neue"/>
              </a:rPr>
              <a:t>Choir</a:t>
            </a:r>
            <a:r>
              <a:rPr b="1" lang="en-IE" sz="1100">
                <a:solidFill>
                  <a:srgbClr val="7F7F7F"/>
                </a:solidFill>
                <a:latin typeface="Helvetica Neue"/>
                <a:ea typeface="Helvetica Neue"/>
                <a:cs typeface="Helvetica Neue"/>
                <a:sym typeface="Helvetica Neue"/>
              </a:rPr>
              <a:t>:			Thursdays 18th January @ 2:50-3:30pm for 5th &amp; 6th class </a:t>
            </a:r>
            <a:endParaRPr b="1" sz="1100">
              <a:solidFill>
                <a:srgbClr val="7F7F7F"/>
              </a:solidFill>
              <a:latin typeface="Helvetica Neue"/>
              <a:ea typeface="Helvetica Neue"/>
              <a:cs typeface="Helvetica Neue"/>
              <a:sym typeface="Helvetica Neue"/>
            </a:endParaRPr>
          </a:p>
          <a:p>
            <a:pPr indent="0" lvl="0" marL="0" marR="0" rtl="0" algn="l">
              <a:lnSpc>
                <a:spcPct val="107000"/>
              </a:lnSpc>
              <a:spcBef>
                <a:spcPts val="800"/>
              </a:spcBef>
              <a:spcAft>
                <a:spcPts val="0"/>
              </a:spcAft>
              <a:buClr>
                <a:srgbClr val="000000"/>
              </a:buClr>
              <a:buSzPts val="1100"/>
              <a:buFont typeface="Arial"/>
              <a:buNone/>
            </a:pPr>
            <a:r>
              <a:t/>
            </a:r>
            <a:endParaRPr b="0" i="0" sz="1100" u="none" cap="none" strike="noStrike">
              <a:solidFill>
                <a:srgbClr val="7F7F7F"/>
              </a:solidFill>
              <a:latin typeface="Helvetica Neue"/>
              <a:ea typeface="Helvetica Neue"/>
              <a:cs typeface="Helvetica Neue"/>
              <a:sym typeface="Helvetica Neue"/>
            </a:endParaRPr>
          </a:p>
        </p:txBody>
      </p:sp>
      <p:pic>
        <p:nvPicPr>
          <p:cNvPr id="166" name="Google Shape;166;p4"/>
          <p:cNvPicPr preferRelativeResize="0"/>
          <p:nvPr/>
        </p:nvPicPr>
        <p:blipFill rotWithShape="1">
          <a:blip r:embed="rId3">
            <a:alphaModFix/>
          </a:blip>
          <a:srcRect b="0" l="0" r="0" t="0"/>
          <a:stretch/>
        </p:blipFill>
        <p:spPr>
          <a:xfrm>
            <a:off x="-639475" y="-259049"/>
            <a:ext cx="2895599" cy="2146644"/>
          </a:xfrm>
          <a:prstGeom prst="rect">
            <a:avLst/>
          </a:prstGeom>
          <a:noFill/>
          <a:ln>
            <a:noFill/>
          </a:ln>
        </p:spPr>
      </p:pic>
      <p:sp>
        <p:nvSpPr>
          <p:cNvPr id="167" name="Google Shape;167;p4"/>
          <p:cNvSpPr txBox="1"/>
          <p:nvPr/>
        </p:nvSpPr>
        <p:spPr>
          <a:xfrm>
            <a:off x="637650" y="3330050"/>
            <a:ext cx="6497100" cy="125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i="1" sz="1200">
              <a:solidFill>
                <a:srgbClr val="2A4EA2"/>
              </a:solidFill>
              <a:latin typeface="Play"/>
              <a:ea typeface="Play"/>
              <a:cs typeface="Play"/>
              <a:sym typeface="Play"/>
            </a:endParaRPr>
          </a:p>
          <a:p>
            <a:pPr indent="0" lvl="0" marL="0" marR="0" rtl="0" algn="l">
              <a:lnSpc>
                <a:spcPct val="100000"/>
              </a:lnSpc>
              <a:spcBef>
                <a:spcPts val="0"/>
              </a:spcBef>
              <a:spcAft>
                <a:spcPts val="0"/>
              </a:spcAft>
              <a:buClr>
                <a:srgbClr val="000000"/>
              </a:buClr>
              <a:buSzPts val="1200"/>
              <a:buFont typeface="Arial"/>
              <a:buNone/>
            </a:pPr>
            <a:r>
              <a:rPr b="0" i="1" lang="en-IE" sz="1200" u="none" cap="none" strike="noStrike">
                <a:solidFill>
                  <a:srgbClr val="2A4EA2"/>
                </a:solidFill>
                <a:latin typeface="Play"/>
                <a:ea typeface="Play"/>
                <a:cs typeface="Play"/>
                <a:sym typeface="Play"/>
              </a:rPr>
              <a:t>Nathanna na Seachtaine:        </a:t>
            </a:r>
            <a:r>
              <a:rPr b="1" i="0" lang="en-IE" sz="1200" u="none" cap="none" strike="noStrike">
                <a:solidFill>
                  <a:schemeClr val="dk1"/>
                </a:solidFill>
                <a:latin typeface="Arial"/>
                <a:ea typeface="Arial"/>
                <a:cs typeface="Arial"/>
                <a:sym typeface="Arial"/>
              </a:rPr>
              <a:t> </a:t>
            </a:r>
            <a:r>
              <a:rPr b="1" lang="en-IE" sz="1050">
                <a:solidFill>
                  <a:schemeClr val="dk1"/>
                </a:solidFill>
                <a:highlight>
                  <a:srgbClr val="FFFFFF"/>
                </a:highlight>
                <a:latin typeface="Comic Sans MS"/>
                <a:ea typeface="Comic Sans MS"/>
                <a:cs typeface="Comic Sans MS"/>
                <a:sym typeface="Comic Sans MS"/>
              </a:rPr>
              <a:t>Tá sioc ar an talamh (There is frost on the ground)</a:t>
            </a:r>
            <a:endParaRPr b="1" sz="1050">
              <a:solidFill>
                <a:schemeClr val="dk1"/>
              </a:solidFill>
              <a:highlight>
                <a:srgbClr val="FFFFFF"/>
              </a:highlight>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200"/>
              <a:buFont typeface="Arial"/>
              <a:buNone/>
            </a:pPr>
            <a:r>
              <a:t/>
            </a:r>
            <a:endParaRPr b="1" sz="1050">
              <a:solidFill>
                <a:schemeClr val="dk1"/>
              </a:solidFill>
              <a:highlight>
                <a:srgbClr val="FFFFFF"/>
              </a:highlight>
              <a:latin typeface="Comic Sans MS"/>
              <a:ea typeface="Comic Sans MS"/>
              <a:cs typeface="Comic Sans MS"/>
              <a:sym typeface="Comic Sans MS"/>
            </a:endParaRPr>
          </a:p>
          <a:p>
            <a:pPr indent="0" lvl="0" marL="0" rtl="0" algn="l">
              <a:lnSpc>
                <a:spcPct val="100000"/>
              </a:lnSpc>
              <a:spcBef>
                <a:spcPts val="0"/>
              </a:spcBef>
              <a:spcAft>
                <a:spcPts val="0"/>
              </a:spcAft>
              <a:buClr>
                <a:schemeClr val="dk1"/>
              </a:buClr>
              <a:buSzPts val="1100"/>
              <a:buFont typeface="Arial"/>
              <a:buNone/>
            </a:pPr>
            <a:r>
              <a:rPr b="0" i="1" lang="en-IE" sz="1200" u="none" cap="none" strike="noStrike">
                <a:solidFill>
                  <a:srgbClr val="2A4EA2"/>
                </a:solidFill>
                <a:latin typeface="Play"/>
                <a:ea typeface="Play"/>
                <a:cs typeface="Play"/>
                <a:sym typeface="Play"/>
              </a:rPr>
              <a:t>Seanfhocal na Míosa:	</a:t>
            </a:r>
            <a:r>
              <a:rPr b="1" lang="en-IE" sz="1050">
                <a:solidFill>
                  <a:schemeClr val="dk1"/>
                </a:solidFill>
                <a:highlight>
                  <a:srgbClr val="FFFFFF"/>
                </a:highlight>
                <a:latin typeface="Comic Sans MS"/>
                <a:ea typeface="Comic Sans MS"/>
                <a:cs typeface="Comic Sans MS"/>
                <a:sym typeface="Comic Sans MS"/>
              </a:rPr>
              <a:t>Mol an óige agus tiocfaidh sí (Praise the young people and they will flourish)</a:t>
            </a:r>
            <a:endParaRPr b="1" sz="1050">
              <a:solidFill>
                <a:schemeClr val="dk1"/>
              </a:solidFill>
              <a:highlight>
                <a:srgbClr val="FFFFFF"/>
              </a:highlight>
              <a:latin typeface="Comic Sans MS"/>
              <a:ea typeface="Comic Sans MS"/>
              <a:cs typeface="Comic Sans MS"/>
              <a:sym typeface="Comic Sans MS"/>
            </a:endParaRPr>
          </a:p>
          <a:p>
            <a:pPr indent="0" lvl="0" marL="0" rtl="0" algn="l">
              <a:lnSpc>
                <a:spcPct val="115000"/>
              </a:lnSpc>
              <a:spcBef>
                <a:spcPts val="800"/>
              </a:spcBef>
              <a:spcAft>
                <a:spcPts val="800"/>
              </a:spcAft>
              <a:buClr>
                <a:schemeClr val="dk1"/>
              </a:buClr>
              <a:buSzPts val="1100"/>
              <a:buFont typeface="Arial"/>
              <a:buNone/>
            </a:pPr>
            <a:r>
              <a:rPr b="0" i="0" lang="en-IE" sz="1200" u="none" cap="none" strike="noStrike">
                <a:solidFill>
                  <a:srgbClr val="2A4EA2"/>
                </a:solidFill>
                <a:latin typeface="Play"/>
                <a:ea typeface="Play"/>
                <a:cs typeface="Play"/>
                <a:sym typeface="Play"/>
              </a:rPr>
              <a:t>	   </a:t>
            </a:r>
            <a:endParaRPr b="0" i="0" sz="1300" u="none" cap="none" strike="noStrike">
              <a:solidFill>
                <a:srgbClr val="2A4EA2"/>
              </a:solidFill>
              <a:latin typeface="Play"/>
              <a:ea typeface="Play"/>
              <a:cs typeface="Play"/>
              <a:sym typeface="Play"/>
            </a:endParaRPr>
          </a:p>
        </p:txBody>
      </p:sp>
      <p:grpSp>
        <p:nvGrpSpPr>
          <p:cNvPr id="168" name="Google Shape;168;p4"/>
          <p:cNvGrpSpPr/>
          <p:nvPr/>
        </p:nvGrpSpPr>
        <p:grpSpPr>
          <a:xfrm>
            <a:off x="5130794" y="4140202"/>
            <a:ext cx="2003876" cy="2057451"/>
            <a:chOff x="200749" y="4768594"/>
            <a:chExt cx="2448230" cy="2435142"/>
          </a:xfrm>
        </p:grpSpPr>
        <p:pic>
          <p:nvPicPr>
            <p:cNvPr descr="A green and blue circles and lines&#10;&#10;Description automatically generated" id="169" name="Google Shape;169;p4"/>
            <p:cNvPicPr preferRelativeResize="0"/>
            <p:nvPr/>
          </p:nvPicPr>
          <p:blipFill rotWithShape="1">
            <a:blip r:embed="rId4">
              <a:alphaModFix/>
            </a:blip>
            <a:srcRect b="0" l="0" r="0" t="0"/>
            <a:stretch/>
          </p:blipFill>
          <p:spPr>
            <a:xfrm>
              <a:off x="200749" y="4768594"/>
              <a:ext cx="2448230" cy="2435142"/>
            </a:xfrm>
            <a:prstGeom prst="rect">
              <a:avLst/>
            </a:prstGeom>
            <a:noFill/>
            <a:ln>
              <a:noFill/>
            </a:ln>
          </p:spPr>
        </p:pic>
        <p:sp>
          <p:nvSpPr>
            <p:cNvPr id="170" name="Google Shape;170;p4"/>
            <p:cNvSpPr txBox="1"/>
            <p:nvPr/>
          </p:nvSpPr>
          <p:spPr>
            <a:xfrm>
              <a:off x="829451" y="5480471"/>
              <a:ext cx="1424100" cy="983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GREEN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IE" sz="2400" u="none" cap="none" strike="noStrike">
                  <a:solidFill>
                    <a:schemeClr val="lt1"/>
                  </a:solidFill>
                  <a:latin typeface="Play"/>
                  <a:ea typeface="Play"/>
                  <a:cs typeface="Play"/>
                  <a:sym typeface="Play"/>
                </a:rPr>
                <a:t>NEWS</a:t>
              </a:r>
              <a:endParaRPr b="0" i="0" sz="2400" u="none" cap="none" strike="noStrike">
                <a:solidFill>
                  <a:schemeClr val="lt1"/>
                </a:solidFill>
                <a:latin typeface="Arial"/>
                <a:ea typeface="Arial"/>
                <a:cs typeface="Arial"/>
                <a:sym typeface="Arial"/>
              </a:endParaRPr>
            </a:p>
          </p:txBody>
        </p:sp>
      </p:grpSp>
      <p:sp>
        <p:nvSpPr>
          <p:cNvPr id="171" name="Google Shape;171;p4"/>
          <p:cNvSpPr txBox="1"/>
          <p:nvPr/>
        </p:nvSpPr>
        <p:spPr>
          <a:xfrm>
            <a:off x="576575" y="7360400"/>
            <a:ext cx="41631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2D050"/>
              </a:buClr>
              <a:buSzPts val="1400"/>
              <a:buFont typeface="Helvetica Neue"/>
              <a:buNone/>
            </a:pPr>
            <a:r>
              <a:rPr b="1" i="0" lang="en-IE" sz="1800" u="none" cap="none" strike="noStrike">
                <a:solidFill>
                  <a:srgbClr val="92D050"/>
                </a:solidFill>
                <a:latin typeface="Helvetica Neue"/>
                <a:ea typeface="Helvetica Neue"/>
                <a:cs typeface="Helvetica Neue"/>
                <a:sym typeface="Helvetica Neue"/>
              </a:rPr>
              <a:t>Remember green is cool </a:t>
            </a:r>
            <a:endParaRPr b="1" i="0" sz="1800" u="none" cap="none" strike="noStrike">
              <a:solidFill>
                <a:srgbClr val="92D05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92D050"/>
              </a:buClr>
              <a:buSzPts val="1400"/>
              <a:buFont typeface="Helvetica Neue"/>
              <a:buNone/>
            </a:pPr>
            <a:r>
              <a:rPr b="1" i="0" lang="en-IE" sz="1800" u="none" cap="none" strike="noStrike">
                <a:solidFill>
                  <a:srgbClr val="92D050"/>
                </a:solidFill>
                <a:latin typeface="Helvetica Neue"/>
                <a:ea typeface="Helvetica Neue"/>
                <a:cs typeface="Helvetica Neue"/>
                <a:sym typeface="Helvetica Neue"/>
              </a:rPr>
              <a:t>at home and at school!  </a:t>
            </a:r>
            <a:endParaRPr b="0" i="0" sz="1800" u="none" cap="none" strike="noStrike">
              <a:solidFill>
                <a:srgbClr val="000000"/>
              </a:solidFill>
              <a:latin typeface="Arial"/>
              <a:ea typeface="Arial"/>
              <a:cs typeface="Arial"/>
              <a:sym typeface="Arial"/>
            </a:endParaRPr>
          </a:p>
        </p:txBody>
      </p:sp>
      <p:sp>
        <p:nvSpPr>
          <p:cNvPr id="172" name="Google Shape;172;p4"/>
          <p:cNvSpPr txBox="1"/>
          <p:nvPr/>
        </p:nvSpPr>
        <p:spPr>
          <a:xfrm>
            <a:off x="519125" y="4419600"/>
            <a:ext cx="4278000" cy="28998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b="0" i="0" lang="en-IE" sz="1100" u="none" cap="none" strike="noStrike">
                <a:solidFill>
                  <a:srgbClr val="000000"/>
                </a:solidFill>
                <a:latin typeface="Helvetica Neue"/>
                <a:ea typeface="Helvetica Neue"/>
                <a:cs typeface="Helvetica Neue"/>
                <a:sym typeface="Helvetica Neue"/>
              </a:rPr>
              <a:t>Tr</a:t>
            </a:r>
            <a:r>
              <a:rPr b="0" i="0" lang="en-IE" sz="1100" u="none" cap="none" strike="noStrike">
                <a:solidFill>
                  <a:srgbClr val="000000"/>
                </a:solidFill>
                <a:latin typeface="Helvetica Neue"/>
                <a:ea typeface="Helvetica Neue"/>
                <a:cs typeface="Helvetica Neue"/>
                <a:sym typeface="Helvetica Neue"/>
              </a:rPr>
              <a:t>avel is the Green theme for these two years. </a:t>
            </a:r>
            <a:endParaRPr sz="1100">
              <a:latin typeface="Helvetica Neue"/>
              <a:ea typeface="Helvetica Neue"/>
              <a:cs typeface="Helvetica Neue"/>
              <a:sym typeface="Helvetica Neue"/>
            </a:endParaRPr>
          </a:p>
          <a:p>
            <a:pPr indent="0" lvl="0" marL="0" marR="0" rtl="0" algn="just">
              <a:lnSpc>
                <a:spcPct val="150000"/>
              </a:lnSpc>
              <a:spcBef>
                <a:spcPts val="0"/>
              </a:spcBef>
              <a:spcAft>
                <a:spcPts val="0"/>
              </a:spcAft>
              <a:buClr>
                <a:srgbClr val="000000"/>
              </a:buClr>
              <a:buSzPts val="1100"/>
              <a:buFont typeface="Arial"/>
              <a:buNone/>
            </a:pPr>
            <a:r>
              <a:t/>
            </a:r>
            <a:endParaRPr b="1" i="0" sz="1100" u="none" cap="none" strike="noStrike">
              <a:solidFill>
                <a:srgbClr val="000000"/>
              </a:solidFill>
              <a:latin typeface="Helvetica Neue"/>
              <a:ea typeface="Helvetica Neue"/>
              <a:cs typeface="Helvetica Neue"/>
              <a:sym typeface="Helvetica Neue"/>
            </a:endParaRPr>
          </a:p>
          <a:p>
            <a:pPr indent="0" lvl="0" marL="0" rtl="0" algn="just">
              <a:lnSpc>
                <a:spcPct val="150000"/>
              </a:lnSpc>
              <a:spcBef>
                <a:spcPts val="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WOW is taking a break for January as the weather is very cold and the paths are slippy.Thank you again to the pupils and teachers who kept the initiative going all these months. </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80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As Travel is our Green Flag theme,  the WOW initiative is very relevant. COW will resume when the weather is more suitable for cycling also. Well done to all the eco-warriors who walk, cycle and scoot to school themselves. Be sfew Míle buíochas! </a:t>
            </a:r>
            <a:endParaRPr sz="11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800"/>
              </a:spcBef>
              <a:spcAft>
                <a:spcPts val="0"/>
              </a:spcAft>
              <a:buClr>
                <a:schemeClr val="dk1"/>
              </a:buClr>
              <a:buSzPts val="1100"/>
              <a:buFont typeface="Arial"/>
              <a:buNone/>
            </a:pPr>
            <a:r>
              <a:rPr lang="en-IE" sz="1100">
                <a:solidFill>
                  <a:schemeClr val="dk1"/>
                </a:solidFill>
                <a:highlight>
                  <a:srgbClr val="FFFFFF"/>
                </a:highlight>
                <a:latin typeface="Helvetica Neue"/>
                <a:ea typeface="Helvetica Neue"/>
                <a:cs typeface="Helvetica Neue"/>
                <a:sym typeface="Helvetica Neue"/>
              </a:rPr>
              <a:t>WOW will resume when it's safer and more pleasant to do so. </a:t>
            </a:r>
            <a:endParaRPr sz="1100">
              <a:solidFill>
                <a:schemeClr val="dk1"/>
              </a:solidFill>
              <a:highlight>
                <a:srgbClr val="FFFFFF"/>
              </a:highlight>
              <a:latin typeface="Helvetica Neue"/>
              <a:ea typeface="Helvetica Neue"/>
              <a:cs typeface="Helvetica Neue"/>
              <a:sym typeface="Helvetica Neue"/>
            </a:endParaRPr>
          </a:p>
          <a:p>
            <a:pPr indent="0" lvl="0" marL="0" marR="0" rtl="0" algn="just">
              <a:lnSpc>
                <a:spcPct val="150000"/>
              </a:lnSpc>
              <a:spcBef>
                <a:spcPts val="800"/>
              </a:spcBef>
              <a:spcAft>
                <a:spcPts val="0"/>
              </a:spcAft>
              <a:buClr>
                <a:srgbClr val="000000"/>
              </a:buClr>
              <a:buSzPts val="1100"/>
              <a:buFont typeface="Arial"/>
              <a:buNone/>
            </a:pPr>
            <a:r>
              <a:t/>
            </a:r>
            <a:endParaRPr sz="1100">
              <a:latin typeface="Helvetica Neue"/>
              <a:ea typeface="Helvetica Neue"/>
              <a:cs typeface="Helvetica Neue"/>
              <a:sym typeface="Helvetica Neue"/>
            </a:endParaRPr>
          </a:p>
        </p:txBody>
      </p:sp>
      <p:sp>
        <p:nvSpPr>
          <p:cNvPr id="173" name="Google Shape;173;p4"/>
          <p:cNvSpPr txBox="1"/>
          <p:nvPr/>
        </p:nvSpPr>
        <p:spPr>
          <a:xfrm>
            <a:off x="5203638" y="7802525"/>
            <a:ext cx="1858200" cy="768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IE" sz="1200" u="none" cap="none" strike="noStrike">
                <a:solidFill>
                  <a:schemeClr val="dk1"/>
                </a:solidFill>
                <a:highlight>
                  <a:srgbClr val="FFFFFF"/>
                </a:highlight>
                <a:latin typeface="Helvetica Neue"/>
                <a:ea typeface="Helvetica Neue"/>
                <a:cs typeface="Helvetica Neue"/>
                <a:sym typeface="Helvetica Neue"/>
              </a:rPr>
              <a:t>Some of the  loyal WOW participants!</a:t>
            </a:r>
            <a:endParaRPr b="0" i="0" sz="1200" u="none" cap="none" strike="noStrike">
              <a:solidFill>
                <a:schemeClr val="dk1"/>
              </a:solidFill>
              <a:latin typeface="Helvetica Neue"/>
              <a:ea typeface="Helvetica Neue"/>
              <a:cs typeface="Helvetica Neue"/>
              <a:sym typeface="Helvetica Neue"/>
            </a:endParaRPr>
          </a:p>
        </p:txBody>
      </p:sp>
      <p:pic>
        <p:nvPicPr>
          <p:cNvPr id="174" name="Google Shape;174;p4"/>
          <p:cNvPicPr preferRelativeResize="0"/>
          <p:nvPr/>
        </p:nvPicPr>
        <p:blipFill rotWithShape="1">
          <a:blip r:embed="rId5">
            <a:alphaModFix/>
          </a:blip>
          <a:srcRect b="0" l="0" r="0" t="0"/>
          <a:stretch/>
        </p:blipFill>
        <p:spPr>
          <a:xfrm>
            <a:off x="5175750" y="6197651"/>
            <a:ext cx="2003875" cy="153519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ad4d7e8f06_0_0"/>
          <p:cNvSpPr txBox="1"/>
          <p:nvPr>
            <p:ph idx="12" type="sldNum"/>
          </p:nvPr>
        </p:nvSpPr>
        <p:spPr>
          <a:xfrm>
            <a:off x="5596128" y="9354312"/>
            <a:ext cx="1787700" cy="2772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SzPts val="1800"/>
              <a:buFont typeface="Arial"/>
              <a:buNone/>
            </a:pPr>
            <a:fld id="{00000000-1234-1234-1234-123412341234}" type="slidenum">
              <a:rPr lang="en-IE"/>
              <a:t>‹#›</a:t>
            </a:fld>
            <a:endParaRPr/>
          </a:p>
        </p:txBody>
      </p:sp>
      <p:sp>
        <p:nvSpPr>
          <p:cNvPr id="181" name="Google Shape;181;g2ad4d7e8f06_0_0"/>
          <p:cNvSpPr txBox="1"/>
          <p:nvPr/>
        </p:nvSpPr>
        <p:spPr>
          <a:xfrm>
            <a:off x="692900" y="1493875"/>
            <a:ext cx="6456000" cy="7169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IE" sz="1100">
                <a:solidFill>
                  <a:schemeClr val="dk1"/>
                </a:solidFill>
                <a:latin typeface="Helvetica Neue"/>
                <a:ea typeface="Helvetica Neue"/>
                <a:cs typeface="Helvetica Neue"/>
                <a:sym typeface="Helvetica Neue"/>
              </a:rPr>
              <a:t>Attendance is recorded daily by the class teacher on our online roll books via a school information programme.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rPr lang="en-IE" sz="1100">
                <a:solidFill>
                  <a:schemeClr val="dk1"/>
                </a:solidFill>
                <a:latin typeface="Helvetica Neue"/>
                <a:ea typeface="Helvetica Neue"/>
                <a:cs typeface="Helvetica Neue"/>
                <a:sym typeface="Helvetica Neue"/>
              </a:rPr>
              <a:t>There are two reporting mechanisms for attendance where attendance is reported to TUSLA, the child and family agency.</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rPr lang="en-IE" sz="1100">
                <a:solidFill>
                  <a:schemeClr val="dk1"/>
                </a:solidFill>
                <a:latin typeface="Helvetica Neue"/>
                <a:ea typeface="Helvetica Neue"/>
                <a:cs typeface="Helvetica Neue"/>
                <a:sym typeface="Helvetica Neue"/>
              </a:rPr>
              <a:t>There are two reporting periods in the year, September to December and January to June. We are required to submit the school attendance returns now for September to December and again in June.</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rPr lang="en-IE" sz="1100">
                <a:solidFill>
                  <a:schemeClr val="dk1"/>
                </a:solidFill>
                <a:latin typeface="Helvetica Neue"/>
                <a:ea typeface="Helvetica Neue"/>
                <a:cs typeface="Helvetica Neue"/>
                <a:sym typeface="Helvetica Neue"/>
              </a:rPr>
              <a:t>On this form we are required to list pupils, who have missed 20 school days for any reason. You will be informed if your child is included in the report. Explained absences, due to illness etc, are not a cause for concern and shouldn't cause any worry at all but a large number of unexplained absences may lead to further involvement from the Education Welfare Officer in TUSLA..</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rPr lang="en-IE" sz="1100">
                <a:solidFill>
                  <a:schemeClr val="dk1"/>
                </a:solidFill>
                <a:latin typeface="Helvetica Neue"/>
                <a:ea typeface="Helvetica Neue"/>
                <a:cs typeface="Helvetica Neue"/>
                <a:sym typeface="Helvetica Neue"/>
              </a:rPr>
              <a:t>While attendance is hugely important and good attendance correlates strongly with improved outcomes, there are also very valid reasons that children miss school and this is understood.</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rPr b="1" lang="en-IE" sz="1100">
                <a:solidFill>
                  <a:schemeClr val="dk1"/>
                </a:solidFill>
                <a:latin typeface="Helvetica Neue"/>
                <a:ea typeface="Helvetica Neue"/>
                <a:cs typeface="Helvetica Neue"/>
                <a:sym typeface="Helvetica Neue"/>
              </a:rPr>
              <a:t>Discretionary Referrals</a:t>
            </a:r>
            <a:endParaRPr b="1"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rPr lang="en-IE" sz="1100">
                <a:solidFill>
                  <a:schemeClr val="dk1"/>
                </a:solidFill>
                <a:latin typeface="Helvetica Neue"/>
                <a:ea typeface="Helvetica Neue"/>
                <a:cs typeface="Helvetica Neue"/>
                <a:sym typeface="Helvetica Neue"/>
              </a:rPr>
              <a:t>Discretionary referrals are made where a school has concerns about the attendance of a pupil. This might be due to a lot of unexplained absences, a pattern of absence, significant ongoing issues with punctuality leading to a lot of missed learning time etc. A school will refer a child to the Education Welfare Officer where they have these concerns. The role of the Education Welfare Officer is primarily to offer support to families to improve attendance. The school will always contact parents before referring to the Education Welfare Officer and support where possible.</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t/>
            </a:r>
            <a:endParaRPr sz="1100">
              <a:solidFill>
                <a:schemeClr val="dk1"/>
              </a:solidFill>
              <a:latin typeface="Helvetica Neue"/>
              <a:ea typeface="Helvetica Neue"/>
              <a:cs typeface="Helvetica Neue"/>
              <a:sym typeface="Helvetica Neue"/>
            </a:endParaRPr>
          </a:p>
          <a:p>
            <a:pPr indent="0" lvl="0" marL="0" rtl="0" algn="just">
              <a:lnSpc>
                <a:spcPct val="115000"/>
              </a:lnSpc>
              <a:spcBef>
                <a:spcPts val="0"/>
              </a:spcBef>
              <a:spcAft>
                <a:spcPts val="0"/>
              </a:spcAft>
              <a:buNone/>
            </a:pPr>
            <a:r>
              <a:rPr b="1" lang="en-IE" sz="1100">
                <a:solidFill>
                  <a:schemeClr val="dk1"/>
                </a:solidFill>
                <a:latin typeface="Helvetica Neue"/>
                <a:ea typeface="Helvetica Neue"/>
                <a:cs typeface="Helvetica Neue"/>
                <a:sym typeface="Helvetica Neue"/>
              </a:rPr>
              <a:t>Key things to note</a:t>
            </a:r>
            <a:endParaRPr b="1" sz="1100">
              <a:solidFill>
                <a:schemeClr val="dk1"/>
              </a:solidFill>
              <a:latin typeface="Helvetica Neue"/>
              <a:ea typeface="Helvetica Neue"/>
              <a:cs typeface="Helvetica Neue"/>
              <a:sym typeface="Helvetica Neue"/>
            </a:endParaRPr>
          </a:p>
          <a:p>
            <a:pPr indent="-298450" lvl="0" marL="457200" rtl="0" algn="just">
              <a:lnSpc>
                <a:spcPct val="115000"/>
              </a:lnSpc>
              <a:spcBef>
                <a:spcPts val="0"/>
              </a:spcBef>
              <a:spcAft>
                <a:spcPts val="0"/>
              </a:spcAft>
              <a:buClr>
                <a:schemeClr val="dk1"/>
              </a:buClr>
              <a:buSzPts val="1100"/>
              <a:buFont typeface="Helvetica Neue"/>
              <a:buChar char="●"/>
            </a:pPr>
            <a:r>
              <a:rPr lang="en-IE" sz="1100">
                <a:solidFill>
                  <a:schemeClr val="dk1"/>
                </a:solidFill>
                <a:latin typeface="Helvetica Neue"/>
                <a:ea typeface="Helvetica Neue"/>
                <a:cs typeface="Helvetica Neue"/>
                <a:sym typeface="Helvetica Neue"/>
              </a:rPr>
              <a:t>The aim of attendance and punctuality procedures are to ensure the child gets the best experience of education and maximises learning time. We are available to support as needed</a:t>
            </a:r>
            <a:endParaRPr sz="1100">
              <a:solidFill>
                <a:schemeClr val="dk1"/>
              </a:solidFill>
              <a:latin typeface="Helvetica Neue"/>
              <a:ea typeface="Helvetica Neue"/>
              <a:cs typeface="Helvetica Neue"/>
              <a:sym typeface="Helvetica Neue"/>
            </a:endParaRPr>
          </a:p>
          <a:p>
            <a:pPr indent="-298450" lvl="0" marL="457200" rtl="0" algn="just">
              <a:lnSpc>
                <a:spcPct val="115000"/>
              </a:lnSpc>
              <a:spcBef>
                <a:spcPts val="0"/>
              </a:spcBef>
              <a:spcAft>
                <a:spcPts val="0"/>
              </a:spcAft>
              <a:buClr>
                <a:schemeClr val="dk1"/>
              </a:buClr>
              <a:buSzPts val="1100"/>
              <a:buFont typeface="Helvetica Neue"/>
              <a:buChar char="●"/>
            </a:pPr>
            <a:r>
              <a:rPr lang="en-IE" sz="1100">
                <a:solidFill>
                  <a:schemeClr val="dk1"/>
                </a:solidFill>
                <a:latin typeface="Helvetica Neue"/>
                <a:ea typeface="Helvetica Neue"/>
                <a:cs typeface="Helvetica Neue"/>
                <a:sym typeface="Helvetica Neue"/>
              </a:rPr>
              <a:t>There is no need for concern if you get a letter saying your child has been included on the attendance report. Explained absences are recorded as such.</a:t>
            </a:r>
            <a:endParaRPr sz="1100">
              <a:solidFill>
                <a:schemeClr val="dk1"/>
              </a:solidFill>
              <a:latin typeface="Helvetica Neue"/>
              <a:ea typeface="Helvetica Neue"/>
              <a:cs typeface="Helvetica Neue"/>
              <a:sym typeface="Helvetica Neue"/>
            </a:endParaRPr>
          </a:p>
          <a:p>
            <a:pPr indent="-298450" lvl="0" marL="457200" rtl="0" algn="just">
              <a:lnSpc>
                <a:spcPct val="115000"/>
              </a:lnSpc>
              <a:spcBef>
                <a:spcPts val="0"/>
              </a:spcBef>
              <a:spcAft>
                <a:spcPts val="0"/>
              </a:spcAft>
              <a:buClr>
                <a:schemeClr val="dk1"/>
              </a:buClr>
              <a:buSzPts val="1100"/>
              <a:buFont typeface="Helvetica Neue"/>
              <a:buChar char="●"/>
            </a:pPr>
            <a:r>
              <a:rPr lang="en-IE" sz="1100">
                <a:solidFill>
                  <a:schemeClr val="dk1"/>
                </a:solidFill>
                <a:latin typeface="Helvetica Neue"/>
                <a:ea typeface="Helvetica Neue"/>
                <a:cs typeface="Helvetica Neue"/>
                <a:sym typeface="Helvetica Neue"/>
              </a:rPr>
              <a:t>Be sure to inform the school as to reason for absence so that this can be recorded. You can also do this on the Aladdin system. </a:t>
            </a:r>
            <a:endParaRPr sz="11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1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p:txBody>
      </p:sp>
      <p:sp>
        <p:nvSpPr>
          <p:cNvPr id="182" name="Google Shape;182;g2ad4d7e8f06_0_0"/>
          <p:cNvSpPr/>
          <p:nvPr/>
        </p:nvSpPr>
        <p:spPr>
          <a:xfrm>
            <a:off x="692900" y="800375"/>
            <a:ext cx="6456035" cy="479060"/>
          </a:xfrm>
          <a:custGeom>
            <a:rect b="b" l="l" r="r" t="t"/>
            <a:pathLst>
              <a:path extrusionOk="0" h="912495" w="3388995">
                <a:moveTo>
                  <a:pt x="3388741" y="0"/>
                </a:moveTo>
                <a:lnTo>
                  <a:pt x="0" y="0"/>
                </a:lnTo>
                <a:lnTo>
                  <a:pt x="0" y="912114"/>
                </a:lnTo>
                <a:lnTo>
                  <a:pt x="3388741" y="912114"/>
                </a:lnTo>
                <a:lnTo>
                  <a:pt x="3388741" y="0"/>
                </a:lnTo>
                <a:close/>
              </a:path>
            </a:pathLst>
          </a:custGeom>
          <a:solidFill>
            <a:srgbClr val="EEECE1"/>
          </a:solid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2500"/>
              <a:buFont typeface="Arial"/>
              <a:buNone/>
            </a:pPr>
            <a:r>
              <a:rPr b="1" lang="en-IE" sz="2500">
                <a:solidFill>
                  <a:schemeClr val="dk2"/>
                </a:solidFill>
                <a:latin typeface="Play"/>
                <a:ea typeface="Play"/>
                <a:cs typeface="Play"/>
                <a:sym typeface="Play"/>
              </a:rPr>
              <a:t>  Attendance Information for Parents</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b0d314d568_0_48"/>
          <p:cNvSpPr txBox="1"/>
          <p:nvPr>
            <p:ph idx="12" type="sldNum"/>
          </p:nvPr>
        </p:nvSpPr>
        <p:spPr>
          <a:xfrm>
            <a:off x="5596128" y="9354312"/>
            <a:ext cx="1787700" cy="2772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SzPts val="1800"/>
              <a:buFont typeface="Arial"/>
              <a:buNone/>
            </a:pPr>
            <a:fld id="{00000000-1234-1234-1234-123412341234}" type="slidenum">
              <a:rPr lang="en-IE"/>
              <a:t>‹#›</a:t>
            </a:fld>
            <a:endParaRPr/>
          </a:p>
        </p:txBody>
      </p:sp>
      <p:pic>
        <p:nvPicPr>
          <p:cNvPr id="189" name="Google Shape;189;g2b0d314d568_0_48"/>
          <p:cNvPicPr preferRelativeResize="0"/>
          <p:nvPr/>
        </p:nvPicPr>
        <p:blipFill rotWithShape="1">
          <a:blip r:embed="rId3">
            <a:alphaModFix/>
          </a:blip>
          <a:srcRect b="31210" l="14804" r="8567" t="8373"/>
          <a:stretch/>
        </p:blipFill>
        <p:spPr>
          <a:xfrm>
            <a:off x="4429225" y="7309875"/>
            <a:ext cx="2972201" cy="2455050"/>
          </a:xfrm>
          <a:prstGeom prst="rect">
            <a:avLst/>
          </a:prstGeom>
          <a:noFill/>
          <a:ln>
            <a:noFill/>
          </a:ln>
        </p:spPr>
      </p:pic>
      <p:pic>
        <p:nvPicPr>
          <p:cNvPr id="190" name="Google Shape;190;g2b0d314d568_0_48"/>
          <p:cNvPicPr preferRelativeResize="0"/>
          <p:nvPr/>
        </p:nvPicPr>
        <p:blipFill rotWithShape="1">
          <a:blip r:embed="rId4">
            <a:alphaModFix/>
          </a:blip>
          <a:srcRect b="0" l="0" r="0" t="7201"/>
          <a:stretch/>
        </p:blipFill>
        <p:spPr>
          <a:xfrm>
            <a:off x="371300" y="1072125"/>
            <a:ext cx="4070600" cy="2833125"/>
          </a:xfrm>
          <a:prstGeom prst="rect">
            <a:avLst/>
          </a:prstGeom>
          <a:noFill/>
          <a:ln>
            <a:noFill/>
          </a:ln>
        </p:spPr>
      </p:pic>
      <p:pic>
        <p:nvPicPr>
          <p:cNvPr id="191" name="Google Shape;191;g2b0d314d568_0_48"/>
          <p:cNvPicPr preferRelativeResize="0"/>
          <p:nvPr/>
        </p:nvPicPr>
        <p:blipFill rotWithShape="1">
          <a:blip r:embed="rId5">
            <a:alphaModFix/>
          </a:blip>
          <a:srcRect b="3009" l="2668" r="4030" t="3532"/>
          <a:stretch/>
        </p:blipFill>
        <p:spPr>
          <a:xfrm>
            <a:off x="371301" y="6830775"/>
            <a:ext cx="4070600" cy="2934152"/>
          </a:xfrm>
          <a:prstGeom prst="rect">
            <a:avLst/>
          </a:prstGeom>
          <a:noFill/>
          <a:ln>
            <a:noFill/>
          </a:ln>
        </p:spPr>
      </p:pic>
      <p:pic>
        <p:nvPicPr>
          <p:cNvPr id="192" name="Google Shape;192;g2b0d314d568_0_48"/>
          <p:cNvPicPr preferRelativeResize="0"/>
          <p:nvPr/>
        </p:nvPicPr>
        <p:blipFill rotWithShape="1">
          <a:blip r:embed="rId6">
            <a:alphaModFix/>
          </a:blip>
          <a:srcRect b="5640" l="6267" r="4199" t="4407"/>
          <a:stretch/>
        </p:blipFill>
        <p:spPr>
          <a:xfrm>
            <a:off x="368575" y="3905250"/>
            <a:ext cx="4070600" cy="2934152"/>
          </a:xfrm>
          <a:prstGeom prst="rect">
            <a:avLst/>
          </a:prstGeom>
          <a:noFill/>
          <a:ln>
            <a:noFill/>
          </a:ln>
        </p:spPr>
      </p:pic>
      <p:pic>
        <p:nvPicPr>
          <p:cNvPr id="193" name="Google Shape;193;g2b0d314d568_0_48"/>
          <p:cNvPicPr preferRelativeResize="0"/>
          <p:nvPr/>
        </p:nvPicPr>
        <p:blipFill>
          <a:blip r:embed="rId7">
            <a:alphaModFix/>
          </a:blip>
          <a:stretch>
            <a:fillRect/>
          </a:stretch>
        </p:blipFill>
        <p:spPr>
          <a:xfrm>
            <a:off x="4431925" y="1072125"/>
            <a:ext cx="2895099" cy="2833125"/>
          </a:xfrm>
          <a:prstGeom prst="rect">
            <a:avLst/>
          </a:prstGeom>
          <a:noFill/>
          <a:ln>
            <a:noFill/>
          </a:ln>
        </p:spPr>
      </p:pic>
      <p:sp>
        <p:nvSpPr>
          <p:cNvPr id="194" name="Google Shape;194;g2b0d314d568_0_48"/>
          <p:cNvSpPr txBox="1"/>
          <p:nvPr/>
        </p:nvSpPr>
        <p:spPr>
          <a:xfrm>
            <a:off x="4506425" y="4150250"/>
            <a:ext cx="2895000" cy="29343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IE" sz="1500">
                <a:solidFill>
                  <a:schemeClr val="dk1"/>
                </a:solidFill>
                <a:highlight>
                  <a:srgbClr val="FFFFFF"/>
                </a:highlight>
                <a:latin typeface="Helvetica Neue"/>
                <a:ea typeface="Helvetica Neue"/>
                <a:cs typeface="Helvetica Neue"/>
                <a:sym typeface="Helvetica Neue"/>
              </a:rPr>
              <a:t>Kindly see attached photos of items in our lost and found. If any of these belong to your child, please collect in the office as soon as possible.</a:t>
            </a:r>
            <a:endParaRPr sz="1500">
              <a:solidFill>
                <a:schemeClr val="dk1"/>
              </a:solidFill>
              <a:highlight>
                <a:srgbClr val="FFFFFF"/>
              </a:highlight>
              <a:latin typeface="Helvetica Neue"/>
              <a:ea typeface="Helvetica Neue"/>
              <a:cs typeface="Helvetica Neue"/>
              <a:sym typeface="Helvetica Neue"/>
            </a:endParaRPr>
          </a:p>
          <a:p>
            <a:pPr indent="0" lvl="0" marL="0" rtl="0" algn="just">
              <a:lnSpc>
                <a:spcPct val="150000"/>
              </a:lnSpc>
              <a:spcBef>
                <a:spcPts val="0"/>
              </a:spcBef>
              <a:spcAft>
                <a:spcPts val="0"/>
              </a:spcAft>
              <a:buNone/>
            </a:pPr>
            <a:r>
              <a:rPr b="1" lang="en-IE" sz="1500">
                <a:latin typeface="Helvetica Neue"/>
                <a:ea typeface="Helvetica Neue"/>
                <a:cs typeface="Helvetica Neue"/>
                <a:sym typeface="Helvetica Neue"/>
              </a:rPr>
              <a:t>All uncollected items will be donated to St. Vincent de Paul by Friday, 26th January.</a:t>
            </a:r>
            <a:endParaRPr b="1" sz="1500">
              <a:latin typeface="Helvetica Neue"/>
              <a:ea typeface="Helvetica Neue"/>
              <a:cs typeface="Helvetica Neue"/>
              <a:sym typeface="Helvetica Neue"/>
            </a:endParaRPr>
          </a:p>
          <a:p>
            <a:pPr indent="0" lvl="0" marL="0" rtl="0" algn="just">
              <a:lnSpc>
                <a:spcPct val="150000"/>
              </a:lnSpc>
              <a:spcBef>
                <a:spcPts val="0"/>
              </a:spcBef>
              <a:spcAft>
                <a:spcPts val="0"/>
              </a:spcAft>
              <a:buNone/>
            </a:pPr>
            <a:r>
              <a:t/>
            </a:r>
            <a:endParaRPr b="1" sz="1500">
              <a:latin typeface="Helvetica Neue"/>
              <a:ea typeface="Helvetica Neue"/>
              <a:cs typeface="Helvetica Neue"/>
              <a:sym typeface="Helvetica Neue"/>
            </a:endParaRPr>
          </a:p>
          <a:p>
            <a:pPr indent="0" lvl="0" marL="0" rtl="0" algn="just">
              <a:lnSpc>
                <a:spcPct val="150000"/>
              </a:lnSpc>
              <a:spcBef>
                <a:spcPts val="0"/>
              </a:spcBef>
              <a:spcAft>
                <a:spcPts val="0"/>
              </a:spcAft>
              <a:buNone/>
            </a:pPr>
            <a:r>
              <a:t/>
            </a:r>
            <a:endParaRPr b="1" sz="1500">
              <a:latin typeface="Helvetica Neue"/>
              <a:ea typeface="Helvetica Neue"/>
              <a:cs typeface="Helvetica Neue"/>
              <a:sym typeface="Helvetica Neue"/>
            </a:endParaRPr>
          </a:p>
        </p:txBody>
      </p:sp>
      <p:sp>
        <p:nvSpPr>
          <p:cNvPr id="195" name="Google Shape;195;g2b0d314d568_0_48"/>
          <p:cNvSpPr/>
          <p:nvPr/>
        </p:nvSpPr>
        <p:spPr>
          <a:xfrm>
            <a:off x="368575" y="428851"/>
            <a:ext cx="7032165" cy="499591"/>
          </a:xfrm>
          <a:custGeom>
            <a:rect b="b" l="l" r="r" t="t"/>
            <a:pathLst>
              <a:path extrusionOk="0" h="912495" w="3388995">
                <a:moveTo>
                  <a:pt x="3388741" y="0"/>
                </a:moveTo>
                <a:lnTo>
                  <a:pt x="0" y="0"/>
                </a:lnTo>
                <a:lnTo>
                  <a:pt x="0" y="912114"/>
                </a:lnTo>
                <a:lnTo>
                  <a:pt x="3388741" y="912114"/>
                </a:lnTo>
                <a:lnTo>
                  <a:pt x="3388741" y="0"/>
                </a:lnTo>
                <a:close/>
              </a:path>
            </a:pathLst>
          </a:custGeom>
          <a:solidFill>
            <a:srgbClr val="EEECE1"/>
          </a:solid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2500"/>
              <a:buFont typeface="Arial"/>
              <a:buNone/>
            </a:pPr>
            <a:r>
              <a:rPr b="1" lang="en-IE" sz="2500">
                <a:solidFill>
                  <a:schemeClr val="dk2"/>
                </a:solidFill>
                <a:latin typeface="Play"/>
                <a:ea typeface="Play"/>
                <a:cs typeface="Play"/>
                <a:sym typeface="Play"/>
              </a:rPr>
              <a:t>    </a:t>
            </a:r>
            <a:r>
              <a:rPr b="1" lang="en-IE" sz="2500">
                <a:solidFill>
                  <a:schemeClr val="dk2"/>
                </a:solidFill>
                <a:latin typeface="Play"/>
                <a:ea typeface="Play"/>
                <a:cs typeface="Play"/>
                <a:sym typeface="Play"/>
              </a:rPr>
              <a:t>  LOST AND FOUND</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2023-10-06T16:02:16Z</dcterms:created>
  <dc:creator>Bernie O'Hanlon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2023-10-06T00:00:00Z</vt:filetime>
  </property>
  <property fmtid="{D5CDD505-2E9C-101B-9397-08002B2CF9AE}" pid="3" name="Creator">
    <vt:lpwstr>Adobe Illustrator CS5</vt:lpwstr>
  </property>
  <property fmtid="{D5CDD505-2E9C-101B-9397-08002B2CF9AE}" pid="4" name="LastSaved">
    <vt:filetime>2023-10-06T00:00:00Z</vt:filetime>
  </property>
  <property fmtid="{D5CDD505-2E9C-101B-9397-08002B2CF9AE}" pid="5" name="Producer">
    <vt:lpwstr>Acrobat Distiller 23.0 (Windows)</vt:lpwstr>
  </property>
</Properties>
</file>