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10058400" cx="7772400"/>
  <p:notesSz cx="7772400" cy="10058400"/>
  <p:embeddedFontLst>
    <p:embeddedFont>
      <p:font typeface="Play"/>
      <p:regular r:id="rId15"/>
      <p:bold r:id="rId16"/>
    </p:embeddedFont>
    <p:embeddedFont>
      <p:font typeface="Helvetica Neue"/>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 uri="GoogleSlidesCustomDataVersion2">
      <go:slidesCustomData xmlns:go="http://customooxmlschemas.google.com/" r:id="rId21" roundtripDataSignature="AMtx7miRTxU7touTcwhECXdWcDxuyhDtz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HelveticaNeue-boldItalic.fntdata"/><Relationship Id="rId11" Type="http://schemas.openxmlformats.org/officeDocument/2006/relationships/slide" Target="slides/slide6.xml"/><Relationship Id="rId10" Type="http://schemas.openxmlformats.org/officeDocument/2006/relationships/slide" Target="slides/slide5.xml"/><Relationship Id="rId21"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lay-regular.fntdata"/><Relationship Id="rId14" Type="http://schemas.openxmlformats.org/officeDocument/2006/relationships/slide" Target="slides/slide9.xml"/><Relationship Id="rId17" Type="http://schemas.openxmlformats.org/officeDocument/2006/relationships/font" Target="fonts/HelveticaNeue-regular.fntdata"/><Relationship Id="rId16" Type="http://schemas.openxmlformats.org/officeDocument/2006/relationships/font" Target="fonts/Play-bold.fntdata"/><Relationship Id="rId5" Type="http://schemas.openxmlformats.org/officeDocument/2006/relationships/notesMaster" Target="notesMasters/notesMaster1.xml"/><Relationship Id="rId19" Type="http://schemas.openxmlformats.org/officeDocument/2006/relationships/font" Target="fonts/HelveticaNeue-italic.fntdata"/><Relationship Id="rId6" Type="http://schemas.openxmlformats.org/officeDocument/2006/relationships/slide" Target="slides/slide1.xml"/><Relationship Id="rId18" Type="http://schemas.openxmlformats.org/officeDocument/2006/relationships/font" Target="fonts/HelveticaNeue-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368675" cy="5048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4402138" y="0"/>
            <a:ext cx="3368675" cy="504825"/>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2574925" y="1257300"/>
            <a:ext cx="2622550" cy="3394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77875" y="4840288"/>
            <a:ext cx="6216650" cy="396081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553575"/>
            <a:ext cx="3368675" cy="50482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4402138" y="9553575"/>
            <a:ext cx="3368675" cy="50482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IE"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p1:notes"/>
          <p:cNvSpPr txBox="1"/>
          <p:nvPr>
            <p:ph idx="1" type="body"/>
          </p:nvPr>
        </p:nvSpPr>
        <p:spPr>
          <a:xfrm>
            <a:off x="777875" y="4840288"/>
            <a:ext cx="6216650" cy="39608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 name="Google Shape;45;p1:notes"/>
          <p:cNvSpPr/>
          <p:nvPr>
            <p:ph idx="2" type="sldImg"/>
          </p:nvPr>
        </p:nvSpPr>
        <p:spPr>
          <a:xfrm>
            <a:off x="2574925" y="1257300"/>
            <a:ext cx="2622550" cy="3394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2b6f0397e15_1_67:notes"/>
          <p:cNvSpPr/>
          <p:nvPr>
            <p:ph idx="2" type="sldImg"/>
          </p:nvPr>
        </p:nvSpPr>
        <p:spPr>
          <a:xfrm>
            <a:off x="2574925" y="1257300"/>
            <a:ext cx="2622600" cy="3394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 name="Google Shape;73;g2b6f0397e15_1_67:notes"/>
          <p:cNvSpPr txBox="1"/>
          <p:nvPr>
            <p:ph idx="1" type="body"/>
          </p:nvPr>
        </p:nvSpPr>
        <p:spPr>
          <a:xfrm>
            <a:off x="777875" y="4840288"/>
            <a:ext cx="6216600" cy="3960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4" name="Google Shape;74;g2b6f0397e15_1_67:notes"/>
          <p:cNvSpPr txBox="1"/>
          <p:nvPr>
            <p:ph idx="12" type="sldNum"/>
          </p:nvPr>
        </p:nvSpPr>
        <p:spPr>
          <a:xfrm>
            <a:off x="4402138" y="9553575"/>
            <a:ext cx="3368700" cy="504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IE"/>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2:notes"/>
          <p:cNvSpPr/>
          <p:nvPr>
            <p:ph idx="2" type="sldImg"/>
          </p:nvPr>
        </p:nvSpPr>
        <p:spPr>
          <a:xfrm>
            <a:off x="2574925" y="1257300"/>
            <a:ext cx="2622550" cy="3394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 name="Google Shape;99;p2:notes"/>
          <p:cNvSpPr txBox="1"/>
          <p:nvPr>
            <p:ph idx="1" type="body"/>
          </p:nvPr>
        </p:nvSpPr>
        <p:spPr>
          <a:xfrm>
            <a:off x="777875" y="4840288"/>
            <a:ext cx="6216650" cy="39608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0" name="Google Shape;100;p2:notes"/>
          <p:cNvSpPr txBox="1"/>
          <p:nvPr>
            <p:ph idx="12" type="sldNum"/>
          </p:nvPr>
        </p:nvSpPr>
        <p:spPr>
          <a:xfrm>
            <a:off x="4402138" y="9553575"/>
            <a:ext cx="3368675" cy="504825"/>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IE"/>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b6f0397e15_1_101:notes"/>
          <p:cNvSpPr/>
          <p:nvPr>
            <p:ph idx="2" type="sldImg"/>
          </p:nvPr>
        </p:nvSpPr>
        <p:spPr>
          <a:xfrm>
            <a:off x="2574925" y="1257300"/>
            <a:ext cx="2622600" cy="33942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2b6f0397e15_1_101:notes"/>
          <p:cNvSpPr txBox="1"/>
          <p:nvPr>
            <p:ph idx="1" type="body"/>
          </p:nvPr>
        </p:nvSpPr>
        <p:spPr>
          <a:xfrm>
            <a:off x="777875" y="4840288"/>
            <a:ext cx="6216600" cy="396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g2b6f0397e15_1_101:notes"/>
          <p:cNvSpPr txBox="1"/>
          <p:nvPr>
            <p:ph idx="12" type="sldNum"/>
          </p:nvPr>
        </p:nvSpPr>
        <p:spPr>
          <a:xfrm>
            <a:off x="4402138" y="9553575"/>
            <a:ext cx="3368700" cy="5049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IE"/>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4:notes"/>
          <p:cNvSpPr txBox="1"/>
          <p:nvPr>
            <p:ph idx="1" type="body"/>
          </p:nvPr>
        </p:nvSpPr>
        <p:spPr>
          <a:xfrm>
            <a:off x="777875" y="4840288"/>
            <a:ext cx="6216650" cy="39608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0" name="Google Shape;140;p4:notes"/>
          <p:cNvSpPr/>
          <p:nvPr>
            <p:ph idx="2" type="sldImg"/>
          </p:nvPr>
        </p:nvSpPr>
        <p:spPr>
          <a:xfrm>
            <a:off x="2574925" y="1257300"/>
            <a:ext cx="2622550" cy="3394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b51321fc72_0_0:notes"/>
          <p:cNvSpPr/>
          <p:nvPr>
            <p:ph idx="2" type="sldImg"/>
          </p:nvPr>
        </p:nvSpPr>
        <p:spPr>
          <a:xfrm>
            <a:off x="2574925" y="1257300"/>
            <a:ext cx="2622600" cy="33942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2b51321fc72_0_0:notes"/>
          <p:cNvSpPr txBox="1"/>
          <p:nvPr>
            <p:ph idx="1" type="body"/>
          </p:nvPr>
        </p:nvSpPr>
        <p:spPr>
          <a:xfrm>
            <a:off x="777875" y="4840288"/>
            <a:ext cx="6216600" cy="396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g2b51321fc72_0_0:notes"/>
          <p:cNvSpPr txBox="1"/>
          <p:nvPr>
            <p:ph idx="12" type="sldNum"/>
          </p:nvPr>
        </p:nvSpPr>
        <p:spPr>
          <a:xfrm>
            <a:off x="4402138" y="9553575"/>
            <a:ext cx="3368700" cy="5049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IE"/>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b0d314d568_0_48:notes"/>
          <p:cNvSpPr/>
          <p:nvPr>
            <p:ph idx="2" type="sldImg"/>
          </p:nvPr>
        </p:nvSpPr>
        <p:spPr>
          <a:xfrm>
            <a:off x="2574925" y="1257300"/>
            <a:ext cx="2622600" cy="3394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g2b0d314d568_0_48:notes"/>
          <p:cNvSpPr txBox="1"/>
          <p:nvPr>
            <p:ph idx="1" type="body"/>
          </p:nvPr>
        </p:nvSpPr>
        <p:spPr>
          <a:xfrm>
            <a:off x="777875" y="4840288"/>
            <a:ext cx="6216600" cy="3960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7" name="Google Shape;167;g2b0d314d568_0_48:notes"/>
          <p:cNvSpPr txBox="1"/>
          <p:nvPr>
            <p:ph idx="12" type="sldNum"/>
          </p:nvPr>
        </p:nvSpPr>
        <p:spPr>
          <a:xfrm>
            <a:off x="4402138" y="9553575"/>
            <a:ext cx="3368700" cy="504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IE"/>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b4ad16a0a7_0_0:notes"/>
          <p:cNvSpPr/>
          <p:nvPr>
            <p:ph idx="2" type="sldImg"/>
          </p:nvPr>
        </p:nvSpPr>
        <p:spPr>
          <a:xfrm>
            <a:off x="2574925" y="1257300"/>
            <a:ext cx="2622600" cy="33942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2b4ad16a0a7_0_0:notes"/>
          <p:cNvSpPr txBox="1"/>
          <p:nvPr>
            <p:ph idx="1" type="body"/>
          </p:nvPr>
        </p:nvSpPr>
        <p:spPr>
          <a:xfrm>
            <a:off x="777875" y="4840288"/>
            <a:ext cx="6216600" cy="396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 name="Google Shape;176;g2b4ad16a0a7_0_0:notes"/>
          <p:cNvSpPr txBox="1"/>
          <p:nvPr>
            <p:ph idx="12" type="sldNum"/>
          </p:nvPr>
        </p:nvSpPr>
        <p:spPr>
          <a:xfrm>
            <a:off x="4402138" y="9553575"/>
            <a:ext cx="3368700" cy="5049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IE"/>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b6f504f14f_3_1:notes"/>
          <p:cNvSpPr/>
          <p:nvPr>
            <p:ph idx="2" type="sldImg"/>
          </p:nvPr>
        </p:nvSpPr>
        <p:spPr>
          <a:xfrm>
            <a:off x="2574925" y="1257300"/>
            <a:ext cx="2622600" cy="33942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2b6f504f14f_3_1:notes"/>
          <p:cNvSpPr txBox="1"/>
          <p:nvPr>
            <p:ph idx="1" type="body"/>
          </p:nvPr>
        </p:nvSpPr>
        <p:spPr>
          <a:xfrm>
            <a:off x="777875" y="4840288"/>
            <a:ext cx="6216600" cy="396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g2b6f504f14f_3_1:notes"/>
          <p:cNvSpPr txBox="1"/>
          <p:nvPr>
            <p:ph idx="12" type="sldNum"/>
          </p:nvPr>
        </p:nvSpPr>
        <p:spPr>
          <a:xfrm>
            <a:off x="4402138" y="9553575"/>
            <a:ext cx="3368700" cy="5049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IE"/>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obj">
  <p:cSld name="OBJECT">
    <p:spTree>
      <p:nvGrpSpPr>
        <p:cNvPr id="15" name="Shape 15"/>
        <p:cNvGrpSpPr/>
        <p:nvPr/>
      </p:nvGrpSpPr>
      <p:grpSpPr>
        <a:xfrm>
          <a:off x="0" y="0"/>
          <a:ext cx="0" cy="0"/>
          <a:chOff x="0" y="0"/>
          <a:chExt cx="0" cy="0"/>
        </a:xfrm>
      </p:grpSpPr>
      <p:sp>
        <p:nvSpPr>
          <p:cNvPr id="16" name="Google Shape;16;p8"/>
          <p:cNvSpPr txBox="1"/>
          <p:nvPr>
            <p:ph idx="11" type="ftr"/>
          </p:nvPr>
        </p:nvSpPr>
        <p:spPr>
          <a:xfrm>
            <a:off x="2642616" y="9354312"/>
            <a:ext cx="2487168" cy="50292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8"/>
          <p:cNvSpPr txBox="1"/>
          <p:nvPr>
            <p:ph idx="10" type="dt"/>
          </p:nvPr>
        </p:nvSpPr>
        <p:spPr>
          <a:xfrm>
            <a:off x="388620" y="9354312"/>
            <a:ext cx="1787652" cy="50292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8"/>
          <p:cNvSpPr txBox="1"/>
          <p:nvPr>
            <p:ph idx="12" type="sldNum"/>
          </p:nvPr>
        </p:nvSpPr>
        <p:spPr>
          <a:xfrm>
            <a:off x="5596128" y="9354312"/>
            <a:ext cx="1787652" cy="50292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9" name="Shape 19"/>
        <p:cNvGrpSpPr/>
        <p:nvPr/>
      </p:nvGrpSpPr>
      <p:grpSpPr>
        <a:xfrm>
          <a:off x="0" y="0"/>
          <a:ext cx="0" cy="0"/>
          <a:chOff x="0" y="0"/>
          <a:chExt cx="0" cy="0"/>
        </a:xfrm>
      </p:grpSpPr>
      <p:sp>
        <p:nvSpPr>
          <p:cNvPr id="20" name="Google Shape;20;p9"/>
          <p:cNvSpPr txBox="1"/>
          <p:nvPr>
            <p:ph type="ctrTitle"/>
          </p:nvPr>
        </p:nvSpPr>
        <p:spPr>
          <a:xfrm>
            <a:off x="582930" y="3118104"/>
            <a:ext cx="6606540" cy="2112264"/>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9"/>
          <p:cNvSpPr txBox="1"/>
          <p:nvPr>
            <p:ph idx="1" type="subTitle"/>
          </p:nvPr>
        </p:nvSpPr>
        <p:spPr>
          <a:xfrm>
            <a:off x="1165860" y="5632704"/>
            <a:ext cx="5440680" cy="25146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9"/>
          <p:cNvSpPr txBox="1"/>
          <p:nvPr>
            <p:ph idx="11" type="ftr"/>
          </p:nvPr>
        </p:nvSpPr>
        <p:spPr>
          <a:xfrm>
            <a:off x="2642616" y="9354312"/>
            <a:ext cx="2487168" cy="50292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9"/>
          <p:cNvSpPr txBox="1"/>
          <p:nvPr>
            <p:ph idx="10" type="dt"/>
          </p:nvPr>
        </p:nvSpPr>
        <p:spPr>
          <a:xfrm>
            <a:off x="388620" y="9354312"/>
            <a:ext cx="1787652" cy="50292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9"/>
          <p:cNvSpPr txBox="1"/>
          <p:nvPr>
            <p:ph idx="12" type="sldNum"/>
          </p:nvPr>
        </p:nvSpPr>
        <p:spPr>
          <a:xfrm>
            <a:off x="5596128" y="9354312"/>
            <a:ext cx="1787652" cy="50292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5" name="Shape 25"/>
        <p:cNvGrpSpPr/>
        <p:nvPr/>
      </p:nvGrpSpPr>
      <p:grpSpPr>
        <a:xfrm>
          <a:off x="0" y="0"/>
          <a:ext cx="0" cy="0"/>
          <a:chOff x="0" y="0"/>
          <a:chExt cx="0" cy="0"/>
        </a:xfrm>
      </p:grpSpPr>
      <p:sp>
        <p:nvSpPr>
          <p:cNvPr id="26" name="Google Shape;26;p10"/>
          <p:cNvSpPr txBox="1"/>
          <p:nvPr>
            <p:ph type="title"/>
          </p:nvPr>
        </p:nvSpPr>
        <p:spPr>
          <a:xfrm>
            <a:off x="388620" y="402336"/>
            <a:ext cx="6995160" cy="1609344"/>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0"/>
          <p:cNvSpPr txBox="1"/>
          <p:nvPr>
            <p:ph idx="1" type="body"/>
          </p:nvPr>
        </p:nvSpPr>
        <p:spPr>
          <a:xfrm>
            <a:off x="388620" y="2313432"/>
            <a:ext cx="6995160" cy="6638544"/>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8" name="Google Shape;28;p10"/>
          <p:cNvSpPr txBox="1"/>
          <p:nvPr>
            <p:ph idx="11" type="ftr"/>
          </p:nvPr>
        </p:nvSpPr>
        <p:spPr>
          <a:xfrm>
            <a:off x="2642616" y="9354312"/>
            <a:ext cx="2487168" cy="50292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0"/>
          <p:cNvSpPr txBox="1"/>
          <p:nvPr>
            <p:ph idx="10" type="dt"/>
          </p:nvPr>
        </p:nvSpPr>
        <p:spPr>
          <a:xfrm>
            <a:off x="388620" y="9354312"/>
            <a:ext cx="1787652" cy="50292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0"/>
          <p:cNvSpPr txBox="1"/>
          <p:nvPr>
            <p:ph idx="12" type="sldNum"/>
          </p:nvPr>
        </p:nvSpPr>
        <p:spPr>
          <a:xfrm>
            <a:off x="5596128" y="9354312"/>
            <a:ext cx="1787652" cy="50292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11"/>
          <p:cNvSpPr txBox="1"/>
          <p:nvPr>
            <p:ph type="title"/>
          </p:nvPr>
        </p:nvSpPr>
        <p:spPr>
          <a:xfrm>
            <a:off x="388620" y="402336"/>
            <a:ext cx="6995160" cy="1609344"/>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1"/>
          <p:cNvSpPr txBox="1"/>
          <p:nvPr>
            <p:ph idx="1" type="body"/>
          </p:nvPr>
        </p:nvSpPr>
        <p:spPr>
          <a:xfrm>
            <a:off x="388620" y="2313432"/>
            <a:ext cx="3380994" cy="6638544"/>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4" name="Google Shape;34;p11"/>
          <p:cNvSpPr txBox="1"/>
          <p:nvPr>
            <p:ph idx="2" type="body"/>
          </p:nvPr>
        </p:nvSpPr>
        <p:spPr>
          <a:xfrm>
            <a:off x="4002786" y="2313432"/>
            <a:ext cx="3380994" cy="6638544"/>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5" name="Google Shape;35;p11"/>
          <p:cNvSpPr txBox="1"/>
          <p:nvPr>
            <p:ph idx="11" type="ftr"/>
          </p:nvPr>
        </p:nvSpPr>
        <p:spPr>
          <a:xfrm>
            <a:off x="2642616" y="9354312"/>
            <a:ext cx="2487168" cy="50292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1"/>
          <p:cNvSpPr txBox="1"/>
          <p:nvPr>
            <p:ph idx="10" type="dt"/>
          </p:nvPr>
        </p:nvSpPr>
        <p:spPr>
          <a:xfrm>
            <a:off x="388620" y="9354312"/>
            <a:ext cx="1787652" cy="50292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11"/>
          <p:cNvSpPr txBox="1"/>
          <p:nvPr>
            <p:ph idx="12" type="sldNum"/>
          </p:nvPr>
        </p:nvSpPr>
        <p:spPr>
          <a:xfrm>
            <a:off x="5596128" y="9354312"/>
            <a:ext cx="1787652" cy="50292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8" name="Shape 38"/>
        <p:cNvGrpSpPr/>
        <p:nvPr/>
      </p:nvGrpSpPr>
      <p:grpSpPr>
        <a:xfrm>
          <a:off x="0" y="0"/>
          <a:ext cx="0" cy="0"/>
          <a:chOff x="0" y="0"/>
          <a:chExt cx="0" cy="0"/>
        </a:xfrm>
      </p:grpSpPr>
      <p:sp>
        <p:nvSpPr>
          <p:cNvPr id="39" name="Google Shape;39;p12"/>
          <p:cNvSpPr txBox="1"/>
          <p:nvPr>
            <p:ph type="title"/>
          </p:nvPr>
        </p:nvSpPr>
        <p:spPr>
          <a:xfrm>
            <a:off x="388620" y="402336"/>
            <a:ext cx="6995160" cy="1609344"/>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2"/>
          <p:cNvSpPr txBox="1"/>
          <p:nvPr>
            <p:ph idx="11" type="ftr"/>
          </p:nvPr>
        </p:nvSpPr>
        <p:spPr>
          <a:xfrm>
            <a:off x="2642616" y="9354312"/>
            <a:ext cx="2487168" cy="50292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12"/>
          <p:cNvSpPr txBox="1"/>
          <p:nvPr>
            <p:ph idx="10" type="dt"/>
          </p:nvPr>
        </p:nvSpPr>
        <p:spPr>
          <a:xfrm>
            <a:off x="388620" y="9354312"/>
            <a:ext cx="1787652" cy="50292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2"/>
          <p:cNvSpPr txBox="1"/>
          <p:nvPr>
            <p:ph idx="12" type="sldNum"/>
          </p:nvPr>
        </p:nvSpPr>
        <p:spPr>
          <a:xfrm>
            <a:off x="5596128" y="9354312"/>
            <a:ext cx="1787652" cy="50292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7"/>
          <p:cNvSpPr txBox="1"/>
          <p:nvPr>
            <p:ph type="title"/>
          </p:nvPr>
        </p:nvSpPr>
        <p:spPr>
          <a:xfrm>
            <a:off x="388620" y="402336"/>
            <a:ext cx="6995160" cy="1609344"/>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7"/>
          <p:cNvSpPr txBox="1"/>
          <p:nvPr>
            <p:ph idx="1" type="body"/>
          </p:nvPr>
        </p:nvSpPr>
        <p:spPr>
          <a:xfrm>
            <a:off x="388620" y="2313432"/>
            <a:ext cx="6995160" cy="6638544"/>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12" name="Google Shape;12;p7"/>
          <p:cNvSpPr txBox="1"/>
          <p:nvPr>
            <p:ph idx="11" type="ftr"/>
          </p:nvPr>
        </p:nvSpPr>
        <p:spPr>
          <a:xfrm>
            <a:off x="2642616" y="9354312"/>
            <a:ext cx="2487168" cy="502920"/>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 name="Google Shape;13;p7"/>
          <p:cNvSpPr txBox="1"/>
          <p:nvPr>
            <p:ph idx="10" type="dt"/>
          </p:nvPr>
        </p:nvSpPr>
        <p:spPr>
          <a:xfrm>
            <a:off x="388620" y="9354312"/>
            <a:ext cx="1787652" cy="50292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 name="Google Shape;14;p7"/>
          <p:cNvSpPr txBox="1"/>
          <p:nvPr>
            <p:ph idx="12" type="sldNum"/>
          </p:nvPr>
        </p:nvSpPr>
        <p:spPr>
          <a:xfrm>
            <a:off x="5596128" y="9354312"/>
            <a:ext cx="1787652" cy="502920"/>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E"/>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www.webwise.ie/parents/" TargetMode="External"/><Relationship Id="rId4" Type="http://schemas.openxmlformats.org/officeDocument/2006/relationships/hyperlink" Target="https://www.saferinternetday.org/" TargetMode="External"/><Relationship Id="rId5" Type="http://schemas.openxmlformats.org/officeDocument/2006/relationships/hyperlink" Target="https://digital-strategy.ec.europa.eu/en/policies/safer-internet-day" TargetMode="External"/><Relationship Id="rId6" Type="http://schemas.openxmlformats.org/officeDocument/2006/relationships/image" Target="../media/image3.png"/><Relationship Id="rId7" Type="http://schemas.openxmlformats.org/officeDocument/2006/relationships/image" Target="../media/image2.jpg"/><Relationship Id="rId8"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image" Target="../media/image11.jpg"/><Relationship Id="rId5" Type="http://schemas.openxmlformats.org/officeDocument/2006/relationships/image" Target="../media/image22.jpg"/><Relationship Id="rId6" Type="http://schemas.openxmlformats.org/officeDocument/2006/relationships/image" Target="../media/image21.jpg"/><Relationship Id="rId7"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17.jpg"/><Relationship Id="rId5" Type="http://schemas.openxmlformats.org/officeDocument/2006/relationships/hyperlink" Target="https://www.facebook.com/groups/StMarysConventPrimarySchoolTrimMeath/permalink/1735267710242300/" TargetMode="External"/><Relationship Id="rId6"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6.png"/><Relationship Id="rId5" Type="http://schemas.openxmlformats.org/officeDocument/2006/relationships/image" Target="../media/image18.jpg"/><Relationship Id="rId6" Type="http://schemas.openxmlformats.org/officeDocument/2006/relationships/image" Target="../media/image1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9.jp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4.jpg"/><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 name="Shape 46"/>
        <p:cNvGrpSpPr/>
        <p:nvPr/>
      </p:nvGrpSpPr>
      <p:grpSpPr>
        <a:xfrm>
          <a:off x="0" y="0"/>
          <a:ext cx="0" cy="0"/>
          <a:chOff x="0" y="0"/>
          <a:chExt cx="0" cy="0"/>
        </a:xfrm>
      </p:grpSpPr>
      <p:grpSp>
        <p:nvGrpSpPr>
          <p:cNvPr id="47" name="Google Shape;47;p1"/>
          <p:cNvGrpSpPr/>
          <p:nvPr/>
        </p:nvGrpSpPr>
        <p:grpSpPr>
          <a:xfrm>
            <a:off x="-457" y="0"/>
            <a:ext cx="7772857" cy="2249170"/>
            <a:chOff x="0" y="0"/>
            <a:chExt cx="7772857" cy="2249170"/>
          </a:xfrm>
        </p:grpSpPr>
        <p:sp>
          <p:nvSpPr>
            <p:cNvPr id="48" name="Google Shape;48;p1"/>
            <p:cNvSpPr/>
            <p:nvPr/>
          </p:nvSpPr>
          <p:spPr>
            <a:xfrm>
              <a:off x="0" y="0"/>
              <a:ext cx="7772400" cy="2103755"/>
            </a:xfrm>
            <a:custGeom>
              <a:rect b="b" l="l" r="r" t="t"/>
              <a:pathLst>
                <a:path extrusionOk="0" h="2103755" w="7772400">
                  <a:moveTo>
                    <a:pt x="7772400" y="0"/>
                  </a:moveTo>
                  <a:lnTo>
                    <a:pt x="0" y="0"/>
                  </a:lnTo>
                  <a:lnTo>
                    <a:pt x="0" y="2103225"/>
                  </a:lnTo>
                  <a:lnTo>
                    <a:pt x="7772400" y="2030064"/>
                  </a:lnTo>
                  <a:lnTo>
                    <a:pt x="7772400" y="0"/>
                  </a:lnTo>
                  <a:close/>
                </a:path>
              </a:pathLst>
            </a:custGeom>
            <a:solidFill>
              <a:srgbClr val="2A4EA2"/>
            </a:solidFill>
            <a:ln cap="flat" cmpd="sng" w="9525">
              <a:solidFill>
                <a:srgbClr val="2A4EA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9" name="Google Shape;49;p1"/>
            <p:cNvSpPr/>
            <p:nvPr/>
          </p:nvSpPr>
          <p:spPr>
            <a:xfrm>
              <a:off x="0" y="0"/>
              <a:ext cx="7772400" cy="2249170"/>
            </a:xfrm>
            <a:custGeom>
              <a:rect b="b" l="l" r="r" t="t"/>
              <a:pathLst>
                <a:path extrusionOk="0" h="2249170" w="7772400">
                  <a:moveTo>
                    <a:pt x="7772400" y="0"/>
                  </a:moveTo>
                  <a:lnTo>
                    <a:pt x="0" y="0"/>
                  </a:lnTo>
                  <a:lnTo>
                    <a:pt x="0" y="2248559"/>
                  </a:lnTo>
                  <a:lnTo>
                    <a:pt x="7772400" y="1784131"/>
                  </a:lnTo>
                  <a:lnTo>
                    <a:pt x="7772400" y="0"/>
                  </a:lnTo>
                  <a:close/>
                </a:path>
              </a:pathLst>
            </a:custGeom>
            <a:solidFill>
              <a:schemeClr val="lt1"/>
            </a:solidFill>
            <a:ln cap="flat" cmpd="sng" w="9525">
              <a:solidFill>
                <a:srgbClr val="2A4EA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0" name="Google Shape;50;p1"/>
            <p:cNvSpPr/>
            <p:nvPr/>
          </p:nvSpPr>
          <p:spPr>
            <a:xfrm>
              <a:off x="6077407" y="423189"/>
              <a:ext cx="1695450" cy="718820"/>
            </a:xfrm>
            <a:custGeom>
              <a:rect b="b" l="l" r="r" t="t"/>
              <a:pathLst>
                <a:path extrusionOk="0" h="718819" w="1695450">
                  <a:moveTo>
                    <a:pt x="1694992" y="0"/>
                  </a:moveTo>
                  <a:lnTo>
                    <a:pt x="0" y="0"/>
                  </a:lnTo>
                  <a:lnTo>
                    <a:pt x="0" y="718312"/>
                  </a:lnTo>
                  <a:lnTo>
                    <a:pt x="1694992" y="718312"/>
                  </a:lnTo>
                  <a:lnTo>
                    <a:pt x="1694992" y="0"/>
                  </a:lnTo>
                  <a:close/>
                </a:path>
              </a:pathLst>
            </a:custGeom>
            <a:solidFill>
              <a:srgbClr val="F5DEA4"/>
            </a:solidFill>
            <a:ln cap="flat" cmpd="sng" w="9525">
              <a:solidFill>
                <a:srgbClr val="2A4EA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51" name="Google Shape;51;p1"/>
          <p:cNvSpPr/>
          <p:nvPr/>
        </p:nvSpPr>
        <p:spPr>
          <a:xfrm>
            <a:off x="3881934" y="2458925"/>
            <a:ext cx="0" cy="7200900"/>
          </a:xfrm>
          <a:custGeom>
            <a:rect b="b" l="l" r="r" t="t"/>
            <a:pathLst>
              <a:path extrusionOk="0" h="7200900" w="120000">
                <a:moveTo>
                  <a:pt x="0" y="0"/>
                </a:moveTo>
                <a:lnTo>
                  <a:pt x="0" y="7200900"/>
                </a:lnTo>
              </a:path>
            </a:pathLst>
          </a:custGeom>
          <a:noFill/>
          <a:ln cap="flat" cmpd="sng" w="29875">
            <a:solidFill>
              <a:srgbClr val="CFCECD"/>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2" name="Google Shape;52;p1"/>
          <p:cNvSpPr txBox="1"/>
          <p:nvPr/>
        </p:nvSpPr>
        <p:spPr>
          <a:xfrm>
            <a:off x="6099750" y="793275"/>
            <a:ext cx="16728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lang="en-IE" sz="1200">
                <a:solidFill>
                  <a:srgbClr val="2A4EA2"/>
                </a:solidFill>
                <a:latin typeface="Helvetica Neue"/>
                <a:ea typeface="Helvetica Neue"/>
                <a:cs typeface="Helvetica Neue"/>
                <a:sym typeface="Helvetica Neue"/>
              </a:rPr>
              <a:t>6th February</a:t>
            </a:r>
            <a:r>
              <a:rPr b="0" i="0" lang="en-IE" sz="1200" u="none" cap="none" strike="noStrike">
                <a:solidFill>
                  <a:srgbClr val="2A4EA2"/>
                </a:solidFill>
                <a:latin typeface="Helvetica Neue"/>
                <a:ea typeface="Helvetica Neue"/>
                <a:cs typeface="Helvetica Neue"/>
                <a:sym typeface="Helvetica Neue"/>
              </a:rPr>
              <a:t> 2024</a:t>
            </a:r>
            <a:endParaRPr b="0" i="0" sz="1400" u="none" cap="none" strike="noStrike">
              <a:solidFill>
                <a:srgbClr val="000000"/>
              </a:solidFill>
              <a:latin typeface="Arial"/>
              <a:ea typeface="Arial"/>
              <a:cs typeface="Arial"/>
              <a:sym typeface="Arial"/>
            </a:endParaRPr>
          </a:p>
        </p:txBody>
      </p:sp>
      <p:sp>
        <p:nvSpPr>
          <p:cNvPr id="53" name="Google Shape;53;p1"/>
          <p:cNvSpPr txBox="1"/>
          <p:nvPr/>
        </p:nvSpPr>
        <p:spPr>
          <a:xfrm>
            <a:off x="4529150" y="1062050"/>
            <a:ext cx="843000" cy="1095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4" name="Google Shape;54;p1"/>
          <p:cNvSpPr txBox="1"/>
          <p:nvPr/>
        </p:nvSpPr>
        <p:spPr>
          <a:xfrm>
            <a:off x="4581525" y="1085850"/>
            <a:ext cx="885900" cy="10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Calibri"/>
              <a:ea typeface="Calibri"/>
              <a:cs typeface="Calibri"/>
              <a:sym typeface="Calibri"/>
            </a:endParaRPr>
          </a:p>
        </p:txBody>
      </p:sp>
      <p:sp>
        <p:nvSpPr>
          <p:cNvPr id="55" name="Google Shape;55;p1"/>
          <p:cNvSpPr txBox="1"/>
          <p:nvPr/>
        </p:nvSpPr>
        <p:spPr>
          <a:xfrm>
            <a:off x="4476775" y="1036950"/>
            <a:ext cx="1195500" cy="10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0" lang="en-IE" sz="700" u="none" cap="none" strike="noStrike">
                <a:solidFill>
                  <a:srgbClr val="0B5394"/>
                </a:solidFill>
                <a:latin typeface="Helvetica Neue"/>
                <a:ea typeface="Helvetica Neue"/>
                <a:cs typeface="Helvetica Neue"/>
                <a:sym typeface="Helvetica Neue"/>
              </a:rPr>
              <a:t>Fergal Kelly M.Ed</a:t>
            </a:r>
            <a:endParaRPr b="0" i="0" sz="700" u="none" cap="none" strike="noStrike">
              <a:solidFill>
                <a:srgbClr val="0B5394"/>
              </a:solidFill>
              <a:latin typeface="Helvetica Neue"/>
              <a:ea typeface="Helvetica Neue"/>
              <a:cs typeface="Helvetica Neue"/>
              <a:sym typeface="Helvetica Neue"/>
            </a:endParaRPr>
          </a:p>
        </p:txBody>
      </p:sp>
      <p:sp>
        <p:nvSpPr>
          <p:cNvPr id="56" name="Google Shape;56;p1"/>
          <p:cNvSpPr txBox="1"/>
          <p:nvPr/>
        </p:nvSpPr>
        <p:spPr>
          <a:xfrm>
            <a:off x="195275" y="2535075"/>
            <a:ext cx="3502800" cy="7447200"/>
          </a:xfrm>
          <a:prstGeom prst="rect">
            <a:avLst/>
          </a:prstGeom>
          <a:noFill/>
          <a:ln>
            <a:noFill/>
          </a:ln>
        </p:spPr>
        <p:txBody>
          <a:bodyPr anchorCtr="0" anchor="t" bIns="91425" lIns="91425" spcFirstLastPara="1" rIns="91425" wrap="square" tIns="91425">
            <a:noAutofit/>
          </a:bodyPr>
          <a:lstStyle/>
          <a:p>
            <a:pPr indent="0" lvl="0" marL="0" marR="0" rtl="0" algn="just">
              <a:lnSpc>
                <a:spcPct val="150000"/>
              </a:lnSpc>
              <a:spcBef>
                <a:spcPts val="0"/>
              </a:spcBef>
              <a:spcAft>
                <a:spcPts val="0"/>
              </a:spcAft>
              <a:buClr>
                <a:srgbClr val="000000"/>
              </a:buClr>
              <a:buSzPts val="1100"/>
              <a:buFont typeface="Arial"/>
              <a:buNone/>
            </a:pPr>
            <a:r>
              <a:rPr b="0" i="0" lang="en-IE" sz="1100" u="none" cap="none" strike="noStrike">
                <a:solidFill>
                  <a:schemeClr val="dk1"/>
                </a:solidFill>
                <a:highlight>
                  <a:srgbClr val="FFFFFF"/>
                </a:highlight>
                <a:latin typeface="Helvetica Neue"/>
                <a:ea typeface="Helvetica Neue"/>
                <a:cs typeface="Helvetica Neue"/>
                <a:sym typeface="Helvetica Neue"/>
              </a:rPr>
              <a:t>Dear Parents / Guardians,</a:t>
            </a:r>
            <a:endParaRPr b="0" i="0" sz="1100" u="none" cap="none" strike="noStrike">
              <a:solidFill>
                <a:schemeClr val="dk1"/>
              </a:solidFill>
              <a:highlight>
                <a:srgbClr val="FFFFFF"/>
              </a:highlight>
              <a:latin typeface="Helvetica Neue"/>
              <a:ea typeface="Helvetica Neue"/>
              <a:cs typeface="Helvetica Neue"/>
              <a:sym typeface="Helvetica Neue"/>
            </a:endParaRPr>
          </a:p>
          <a:p>
            <a:pPr indent="0" lvl="0" marL="0" rtl="0" algn="just">
              <a:lnSpc>
                <a:spcPct val="150000"/>
              </a:lnSpc>
              <a:spcBef>
                <a:spcPts val="0"/>
              </a:spcBef>
              <a:spcAft>
                <a:spcPts val="0"/>
              </a:spcAft>
              <a:buClr>
                <a:schemeClr val="dk1"/>
              </a:buClr>
              <a:buSzPts val="1100"/>
              <a:buFont typeface="Arial"/>
              <a:buNone/>
            </a:pPr>
            <a:r>
              <a:rPr lang="en-IE" sz="1100">
                <a:solidFill>
                  <a:schemeClr val="dk1"/>
                </a:solidFill>
                <a:latin typeface="Helvetica Neue"/>
                <a:ea typeface="Helvetica Neue"/>
                <a:cs typeface="Helvetica Neue"/>
                <a:sym typeface="Helvetica Neue"/>
              </a:rPr>
              <a:t>I hope you all enjoyed the Bank Holiday and were able to get some quality family time during the long weekend. </a:t>
            </a:r>
            <a:endParaRPr sz="1100">
              <a:solidFill>
                <a:schemeClr val="dk1"/>
              </a:solidFill>
              <a:latin typeface="Helvetica Neue"/>
              <a:ea typeface="Helvetica Neue"/>
              <a:cs typeface="Helvetica Neue"/>
              <a:sym typeface="Helvetica Neue"/>
            </a:endParaRPr>
          </a:p>
          <a:p>
            <a:pPr indent="0" lvl="0" marL="0" rtl="0" algn="just">
              <a:lnSpc>
                <a:spcPct val="150000"/>
              </a:lnSpc>
              <a:spcBef>
                <a:spcPts val="0"/>
              </a:spcBef>
              <a:spcAft>
                <a:spcPts val="0"/>
              </a:spcAft>
              <a:buClr>
                <a:schemeClr val="dk1"/>
              </a:buClr>
              <a:buSzPts val="1100"/>
              <a:buFont typeface="Arial"/>
              <a:buNone/>
            </a:pPr>
            <a:r>
              <a:rPr lang="en-IE" sz="1100">
                <a:solidFill>
                  <a:schemeClr val="dk1"/>
                </a:solidFill>
                <a:latin typeface="Helvetica Neue"/>
                <a:ea typeface="Helvetica Neue"/>
                <a:cs typeface="Helvetica Neue"/>
                <a:sym typeface="Helvetica Neue"/>
              </a:rPr>
              <a:t>The school followed a busy schedule in January when </a:t>
            </a:r>
            <a:r>
              <a:rPr b="1" lang="en-IE" sz="1100">
                <a:solidFill>
                  <a:schemeClr val="dk1"/>
                </a:solidFill>
                <a:latin typeface="Helvetica Neue"/>
                <a:ea typeface="Helvetica Neue"/>
                <a:cs typeface="Helvetica Neue"/>
                <a:sym typeface="Helvetica Neue"/>
              </a:rPr>
              <a:t>Catholic Schools, Confirmation and St Brigid’s day</a:t>
            </a:r>
            <a:r>
              <a:rPr lang="en-IE" sz="1100">
                <a:solidFill>
                  <a:schemeClr val="dk1"/>
                </a:solidFill>
                <a:latin typeface="Helvetica Neue"/>
                <a:ea typeface="Helvetica Neue"/>
                <a:cs typeface="Helvetica Neue"/>
                <a:sym typeface="Helvetica Neue"/>
              </a:rPr>
              <a:t> were celebrated. The main event was Confirmation when the children in 6th class received the Sacrament. Congrats </a:t>
            </a:r>
            <a:r>
              <a:rPr lang="en-IE" sz="1100">
                <a:solidFill>
                  <a:schemeClr val="dk1"/>
                </a:solidFill>
                <a:latin typeface="Helvetica Neue"/>
                <a:ea typeface="Helvetica Neue"/>
                <a:cs typeface="Helvetica Neue"/>
                <a:sym typeface="Helvetica Neue"/>
              </a:rPr>
              <a:t>to the</a:t>
            </a:r>
            <a:r>
              <a:rPr lang="en-IE" sz="1100">
                <a:solidFill>
                  <a:schemeClr val="dk1"/>
                </a:solidFill>
                <a:latin typeface="Helvetica Neue"/>
                <a:ea typeface="Helvetica Neue"/>
                <a:cs typeface="Helvetica Neue"/>
                <a:sym typeface="Helvetica Neue"/>
              </a:rPr>
              <a:t> children in 6th class who were involved and well done to the readers and children who had important tasks on the day. </a:t>
            </a:r>
            <a:endParaRPr sz="1100">
              <a:solidFill>
                <a:schemeClr val="dk1"/>
              </a:solidFill>
              <a:latin typeface="Helvetica Neue"/>
              <a:ea typeface="Helvetica Neue"/>
              <a:cs typeface="Helvetica Neue"/>
              <a:sym typeface="Helvetica Neue"/>
            </a:endParaRPr>
          </a:p>
          <a:p>
            <a:pPr indent="0" lvl="0" marL="0" rtl="0" algn="just">
              <a:lnSpc>
                <a:spcPct val="150000"/>
              </a:lnSpc>
              <a:spcBef>
                <a:spcPts val="0"/>
              </a:spcBef>
              <a:spcAft>
                <a:spcPts val="0"/>
              </a:spcAft>
              <a:buClr>
                <a:schemeClr val="dk1"/>
              </a:buClr>
              <a:buSzPts val="1100"/>
              <a:buFont typeface="Arial"/>
              <a:buNone/>
            </a:pPr>
            <a:r>
              <a:rPr lang="en-IE" sz="1100">
                <a:solidFill>
                  <a:schemeClr val="dk1"/>
                </a:solidFill>
                <a:latin typeface="Helvetica Neue"/>
                <a:ea typeface="Helvetica Neue"/>
                <a:cs typeface="Helvetica Neue"/>
                <a:sym typeface="Helvetica Neue"/>
              </a:rPr>
              <a:t>Our </a:t>
            </a:r>
            <a:r>
              <a:rPr b="1" lang="en-IE" sz="1100">
                <a:solidFill>
                  <a:schemeClr val="dk1"/>
                </a:solidFill>
                <a:latin typeface="Helvetica Neue"/>
                <a:ea typeface="Helvetica Neue"/>
                <a:cs typeface="Helvetica Neue"/>
                <a:sym typeface="Helvetica Neue"/>
              </a:rPr>
              <a:t>Open Day</a:t>
            </a:r>
            <a:r>
              <a:rPr lang="en-IE" sz="1100">
                <a:solidFill>
                  <a:schemeClr val="dk1"/>
                </a:solidFill>
                <a:latin typeface="Helvetica Neue"/>
                <a:ea typeface="Helvetica Neue"/>
                <a:cs typeface="Helvetica Neue"/>
                <a:sym typeface="Helvetica Neue"/>
              </a:rPr>
              <a:t> in January was also a  great success with many parents visiting and getting a great sense of the school and its </a:t>
            </a:r>
            <a:r>
              <a:rPr lang="en-IE" sz="1100">
                <a:solidFill>
                  <a:schemeClr val="dk1"/>
                </a:solidFill>
                <a:latin typeface="Helvetica Neue"/>
                <a:ea typeface="Helvetica Neue"/>
                <a:cs typeface="Helvetica Neue"/>
                <a:sym typeface="Helvetica Neue"/>
              </a:rPr>
              <a:t>resources</a:t>
            </a:r>
            <a:r>
              <a:rPr lang="en-IE" sz="1100">
                <a:solidFill>
                  <a:schemeClr val="dk1"/>
                </a:solidFill>
                <a:latin typeface="Helvetica Neue"/>
                <a:ea typeface="Helvetica Neue"/>
                <a:cs typeface="Helvetica Neue"/>
                <a:sym typeface="Helvetica Neue"/>
              </a:rPr>
              <a:t>. </a:t>
            </a:r>
            <a:endParaRPr sz="1100">
              <a:solidFill>
                <a:schemeClr val="dk1"/>
              </a:solidFill>
              <a:latin typeface="Helvetica Neue"/>
              <a:ea typeface="Helvetica Neue"/>
              <a:cs typeface="Helvetica Neue"/>
              <a:sym typeface="Helvetica Neue"/>
            </a:endParaRPr>
          </a:p>
          <a:p>
            <a:pPr indent="0" lvl="0" marL="0" rtl="0" algn="just">
              <a:lnSpc>
                <a:spcPct val="150000"/>
              </a:lnSpc>
              <a:spcBef>
                <a:spcPts val="0"/>
              </a:spcBef>
              <a:spcAft>
                <a:spcPts val="0"/>
              </a:spcAft>
              <a:buClr>
                <a:schemeClr val="dk1"/>
              </a:buClr>
              <a:buSzPts val="1100"/>
              <a:buFont typeface="Arial"/>
              <a:buNone/>
            </a:pPr>
            <a:r>
              <a:rPr b="1" lang="en-IE" sz="1100">
                <a:solidFill>
                  <a:schemeClr val="dk1"/>
                </a:solidFill>
                <a:latin typeface="Helvetica Neue"/>
                <a:ea typeface="Helvetica Neue"/>
                <a:cs typeface="Helvetica Neue"/>
                <a:sym typeface="Helvetica Neue"/>
              </a:rPr>
              <a:t>Parent/Teacher Meetings for Junior Infants</a:t>
            </a:r>
            <a:r>
              <a:rPr lang="en-IE" sz="1100">
                <a:solidFill>
                  <a:schemeClr val="dk1"/>
                </a:solidFill>
                <a:latin typeface="Helvetica Neue"/>
                <a:ea typeface="Helvetica Neue"/>
                <a:cs typeface="Helvetica Neue"/>
                <a:sym typeface="Helvetica Neue"/>
              </a:rPr>
              <a:t> are due on Wednesday February 28th and Thursday,  February 29th Appointments have already been sent through Aladdin Connect. If you have not received your appointment, please contact the class teacher.</a:t>
            </a:r>
            <a:endParaRPr sz="1100">
              <a:solidFill>
                <a:schemeClr val="dk1"/>
              </a:solidFill>
              <a:latin typeface="Helvetica Neue"/>
              <a:ea typeface="Helvetica Neue"/>
              <a:cs typeface="Helvetica Neue"/>
              <a:sym typeface="Helvetica Neue"/>
            </a:endParaRPr>
          </a:p>
          <a:p>
            <a:pPr indent="0" lvl="0" marL="0" rtl="0" algn="just">
              <a:lnSpc>
                <a:spcPct val="150000"/>
              </a:lnSpc>
              <a:spcBef>
                <a:spcPts val="0"/>
              </a:spcBef>
              <a:spcAft>
                <a:spcPts val="0"/>
              </a:spcAft>
              <a:buClr>
                <a:schemeClr val="dk1"/>
              </a:buClr>
              <a:buSzPts val="1100"/>
              <a:buFont typeface="Arial"/>
              <a:buNone/>
            </a:pPr>
            <a:r>
              <a:rPr lang="en-IE" sz="1100">
                <a:solidFill>
                  <a:schemeClr val="dk1"/>
                </a:solidFill>
                <a:latin typeface="Helvetica Neue"/>
                <a:ea typeface="Helvetica Neue"/>
                <a:cs typeface="Helvetica Neue"/>
                <a:sym typeface="Helvetica Neue"/>
              </a:rPr>
              <a:t>A reminder that the school is </a:t>
            </a:r>
            <a:r>
              <a:rPr b="1" lang="en-IE" sz="1100">
                <a:solidFill>
                  <a:schemeClr val="dk1"/>
                </a:solidFill>
                <a:latin typeface="Helvetica Neue"/>
                <a:ea typeface="Helvetica Neue"/>
                <a:cs typeface="Helvetica Neue"/>
                <a:sym typeface="Helvetica Neue"/>
              </a:rPr>
              <a:t>closed</a:t>
            </a:r>
            <a:r>
              <a:rPr lang="en-IE" sz="1100">
                <a:solidFill>
                  <a:schemeClr val="dk1"/>
                </a:solidFill>
                <a:latin typeface="Helvetica Neue"/>
                <a:ea typeface="Helvetica Neue"/>
                <a:cs typeface="Helvetica Neue"/>
                <a:sym typeface="Helvetica Neue"/>
              </a:rPr>
              <a:t> next week for mid-term (12-16th February) and it will be closed for the Referendum on Friday 8th March. </a:t>
            </a:r>
            <a:endParaRPr sz="1100">
              <a:solidFill>
                <a:schemeClr val="dk1"/>
              </a:solidFill>
              <a:latin typeface="Helvetica Neue"/>
              <a:ea typeface="Helvetica Neue"/>
              <a:cs typeface="Helvetica Neue"/>
              <a:sym typeface="Helvetica Neue"/>
            </a:endParaRPr>
          </a:p>
          <a:p>
            <a:pPr indent="0" lvl="0" marL="0" rtl="0" algn="just">
              <a:lnSpc>
                <a:spcPct val="150000"/>
              </a:lnSpc>
              <a:spcBef>
                <a:spcPts val="0"/>
              </a:spcBef>
              <a:spcAft>
                <a:spcPts val="0"/>
              </a:spcAft>
              <a:buClr>
                <a:schemeClr val="dk1"/>
              </a:buClr>
              <a:buSzPts val="1100"/>
              <a:buFont typeface="Arial"/>
              <a:buNone/>
            </a:pPr>
            <a:r>
              <a:rPr lang="en-IE" sz="1100">
                <a:solidFill>
                  <a:schemeClr val="dk1"/>
                </a:solidFill>
                <a:latin typeface="Helvetica Neue"/>
                <a:ea typeface="Helvetica Neue"/>
                <a:cs typeface="Helvetica Neue"/>
                <a:sym typeface="Helvetica Neue"/>
              </a:rPr>
              <a:t>With today being</a:t>
            </a:r>
            <a:r>
              <a:rPr b="1" lang="en-IE" sz="1100">
                <a:solidFill>
                  <a:schemeClr val="dk1"/>
                </a:solidFill>
                <a:latin typeface="Helvetica Neue"/>
                <a:ea typeface="Helvetica Neue"/>
                <a:cs typeface="Helvetica Neue"/>
                <a:sym typeface="Helvetica Neue"/>
              </a:rPr>
              <a:t> Safer Internet Day</a:t>
            </a:r>
            <a:r>
              <a:rPr lang="en-IE" sz="1100">
                <a:solidFill>
                  <a:schemeClr val="dk1"/>
                </a:solidFill>
                <a:latin typeface="Helvetica Neue"/>
                <a:ea typeface="Helvetica Neue"/>
                <a:cs typeface="Helvetica Neue"/>
                <a:sym typeface="Helvetica Neue"/>
              </a:rPr>
              <a:t> please see this Imlitir  for </a:t>
            </a:r>
            <a:r>
              <a:rPr lang="en-IE" sz="1100">
                <a:solidFill>
                  <a:schemeClr val="dk1"/>
                </a:solidFill>
                <a:latin typeface="Helvetica Neue"/>
                <a:ea typeface="Helvetica Neue"/>
                <a:cs typeface="Helvetica Neue"/>
                <a:sym typeface="Helvetica Neue"/>
              </a:rPr>
              <a:t>supports</a:t>
            </a:r>
            <a:r>
              <a:rPr lang="en-IE" sz="1100">
                <a:solidFill>
                  <a:schemeClr val="dk1"/>
                </a:solidFill>
                <a:latin typeface="Helvetica Neue"/>
                <a:ea typeface="Helvetica Neue"/>
                <a:cs typeface="Helvetica Neue"/>
                <a:sym typeface="Helvetica Neue"/>
              </a:rPr>
              <a:t> and initiatives in this area. </a:t>
            </a:r>
            <a:endParaRPr sz="1100">
              <a:solidFill>
                <a:schemeClr val="dk1"/>
              </a:solidFill>
              <a:latin typeface="Helvetica Neue"/>
              <a:ea typeface="Helvetica Neue"/>
              <a:cs typeface="Helvetica Neue"/>
              <a:sym typeface="Helvetica Neue"/>
            </a:endParaRPr>
          </a:p>
          <a:p>
            <a:pPr indent="0" lvl="0" marL="0" rtl="0" algn="just">
              <a:lnSpc>
                <a:spcPct val="150000"/>
              </a:lnSpc>
              <a:spcBef>
                <a:spcPts val="0"/>
              </a:spcBef>
              <a:spcAft>
                <a:spcPts val="0"/>
              </a:spcAft>
              <a:buClr>
                <a:schemeClr val="dk1"/>
              </a:buClr>
              <a:buSzPts val="1100"/>
              <a:buFont typeface="Arial"/>
              <a:buNone/>
            </a:pPr>
            <a:r>
              <a:t/>
            </a:r>
            <a:endParaRPr sz="1100">
              <a:solidFill>
                <a:schemeClr val="dk1"/>
              </a:solidFill>
              <a:latin typeface="Helvetica Neue"/>
              <a:ea typeface="Helvetica Neue"/>
              <a:cs typeface="Helvetica Neue"/>
              <a:sym typeface="Helvetica Neue"/>
            </a:endParaRPr>
          </a:p>
          <a:p>
            <a:pPr indent="0" lvl="0" marL="0" marR="0" rtl="0" algn="just">
              <a:lnSpc>
                <a:spcPct val="150000"/>
              </a:lnSpc>
              <a:spcBef>
                <a:spcPts val="0"/>
              </a:spcBef>
              <a:spcAft>
                <a:spcPts val="0"/>
              </a:spcAft>
              <a:buClr>
                <a:schemeClr val="dk1"/>
              </a:buClr>
              <a:buSzPts val="1100"/>
              <a:buFont typeface="Arial"/>
              <a:buNone/>
            </a:pPr>
            <a:r>
              <a:rPr b="1" i="1" lang="en-IE" sz="1100" u="none" cap="none" strike="noStrike">
                <a:solidFill>
                  <a:schemeClr val="dk1"/>
                </a:solidFill>
                <a:latin typeface="Times New Roman"/>
                <a:ea typeface="Times New Roman"/>
                <a:cs typeface="Times New Roman"/>
                <a:sym typeface="Times New Roman"/>
              </a:rPr>
              <a:t>Kind Regards,</a:t>
            </a:r>
            <a:endParaRPr b="1" i="1" sz="1100" u="none" cap="none" strike="noStrike">
              <a:solidFill>
                <a:schemeClr val="dk1"/>
              </a:solidFill>
              <a:latin typeface="Times New Roman"/>
              <a:ea typeface="Times New Roman"/>
              <a:cs typeface="Times New Roman"/>
              <a:sym typeface="Times New Roman"/>
            </a:endParaRPr>
          </a:p>
          <a:p>
            <a:pPr indent="0" lvl="0" marL="0" marR="0" rtl="0" algn="just">
              <a:lnSpc>
                <a:spcPct val="150000"/>
              </a:lnSpc>
              <a:spcBef>
                <a:spcPts val="0"/>
              </a:spcBef>
              <a:spcAft>
                <a:spcPts val="0"/>
              </a:spcAft>
              <a:buClr>
                <a:schemeClr val="dk1"/>
              </a:buClr>
              <a:buSzPts val="1100"/>
              <a:buFont typeface="Arial"/>
              <a:buNone/>
            </a:pPr>
            <a:r>
              <a:rPr b="1" i="1" lang="en-IE" sz="1100" u="none" cap="none" strike="noStrike">
                <a:solidFill>
                  <a:schemeClr val="dk1"/>
                </a:solidFill>
                <a:latin typeface="Helvetica Neue"/>
                <a:ea typeface="Helvetica Neue"/>
                <a:cs typeface="Helvetica Neue"/>
                <a:sym typeface="Helvetica Neue"/>
              </a:rPr>
              <a:t>Fergal Kelly</a:t>
            </a:r>
            <a:endParaRPr b="1" i="1" sz="1100" u="none" cap="none" strike="noStrike">
              <a:solidFill>
                <a:schemeClr val="dk1"/>
              </a:solidFill>
              <a:latin typeface="Helvetica Neue"/>
              <a:ea typeface="Helvetica Neue"/>
              <a:cs typeface="Helvetica Neue"/>
              <a:sym typeface="Helvetica Neue"/>
            </a:endParaRPr>
          </a:p>
          <a:p>
            <a:pPr indent="0" lvl="0" marL="0" marR="0" rtl="0" algn="just">
              <a:lnSpc>
                <a:spcPct val="150000"/>
              </a:lnSpc>
              <a:spcBef>
                <a:spcPts val="0"/>
              </a:spcBef>
              <a:spcAft>
                <a:spcPts val="0"/>
              </a:spcAft>
              <a:buClr>
                <a:schemeClr val="dk1"/>
              </a:buClr>
              <a:buSzPts val="1100"/>
              <a:buFont typeface="Arial"/>
              <a:buNone/>
            </a:pPr>
            <a:r>
              <a:rPr b="1" i="1" lang="en-IE" sz="1100" u="none" cap="none" strike="noStrike">
                <a:solidFill>
                  <a:schemeClr val="dk1"/>
                </a:solidFill>
                <a:latin typeface="Helvetica Neue"/>
                <a:ea typeface="Helvetica Neue"/>
                <a:cs typeface="Helvetica Neue"/>
                <a:sym typeface="Helvetica Neue"/>
              </a:rPr>
              <a:t>Principal</a:t>
            </a:r>
            <a:endParaRPr b="1" i="1" sz="1100" u="none" cap="none" strike="noStrike">
              <a:solidFill>
                <a:schemeClr val="dk1"/>
              </a:solidFill>
              <a:latin typeface="Helvetica Neue"/>
              <a:ea typeface="Helvetica Neue"/>
              <a:cs typeface="Helvetica Neue"/>
              <a:sym typeface="Helvetica Neue"/>
            </a:endParaRPr>
          </a:p>
          <a:p>
            <a:pPr indent="0" lvl="0" marL="0" marR="0" rtl="0" algn="just">
              <a:lnSpc>
                <a:spcPct val="150000"/>
              </a:lnSpc>
              <a:spcBef>
                <a:spcPts val="0"/>
              </a:spcBef>
              <a:spcAft>
                <a:spcPts val="0"/>
              </a:spcAft>
              <a:buClr>
                <a:schemeClr val="dk1"/>
              </a:buClr>
              <a:buSzPts val="1100"/>
              <a:buFont typeface="Arial"/>
              <a:buNone/>
            </a:pPr>
            <a:r>
              <a:t/>
            </a:r>
            <a:endParaRPr b="1" i="1" sz="1300">
              <a:solidFill>
                <a:schemeClr val="dk1"/>
              </a:solidFill>
              <a:latin typeface="Times New Roman"/>
              <a:ea typeface="Times New Roman"/>
              <a:cs typeface="Times New Roman"/>
              <a:sym typeface="Times New Roman"/>
            </a:endParaRPr>
          </a:p>
          <a:p>
            <a:pPr indent="0" lvl="0" marL="0" rtl="0" algn="just">
              <a:lnSpc>
                <a:spcPct val="150000"/>
              </a:lnSpc>
              <a:spcBef>
                <a:spcPts val="0"/>
              </a:spcBef>
              <a:spcAft>
                <a:spcPts val="0"/>
              </a:spcAft>
              <a:buClr>
                <a:schemeClr val="dk1"/>
              </a:buClr>
              <a:buSzPts val="1100"/>
              <a:buFont typeface="Arial"/>
              <a:buNone/>
            </a:pPr>
            <a:r>
              <a:t/>
            </a:r>
            <a:endParaRPr b="1" i="1" sz="1300">
              <a:solidFill>
                <a:schemeClr val="dk1"/>
              </a:solidFill>
              <a:latin typeface="Times New Roman"/>
              <a:ea typeface="Times New Roman"/>
              <a:cs typeface="Times New Roman"/>
              <a:sym typeface="Times New Roman"/>
            </a:endParaRPr>
          </a:p>
          <a:p>
            <a:pPr indent="0" lvl="0" marL="0" marR="0" rtl="0" algn="just">
              <a:lnSpc>
                <a:spcPct val="150000"/>
              </a:lnSpc>
              <a:spcBef>
                <a:spcPts val="0"/>
              </a:spcBef>
              <a:spcAft>
                <a:spcPts val="0"/>
              </a:spcAft>
              <a:buClr>
                <a:srgbClr val="000000"/>
              </a:buClr>
              <a:buSzPts val="1100"/>
              <a:buFont typeface="Arial"/>
              <a:buNone/>
            </a:pPr>
            <a:r>
              <a:t/>
            </a:r>
            <a:endParaRPr b="0" i="0" sz="1100" u="none" cap="none" strike="noStrike">
              <a:solidFill>
                <a:srgbClr val="000000"/>
              </a:solidFill>
              <a:latin typeface="Helvetica Neue"/>
              <a:ea typeface="Helvetica Neue"/>
              <a:cs typeface="Helvetica Neue"/>
              <a:sym typeface="Helvetica Neue"/>
            </a:endParaRPr>
          </a:p>
        </p:txBody>
      </p:sp>
      <p:sp>
        <p:nvSpPr>
          <p:cNvPr id="57" name="Google Shape;57;p1"/>
          <p:cNvSpPr txBox="1"/>
          <p:nvPr/>
        </p:nvSpPr>
        <p:spPr>
          <a:xfrm>
            <a:off x="438236" y="758514"/>
            <a:ext cx="32547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1"/>
          <p:cNvSpPr txBox="1"/>
          <p:nvPr/>
        </p:nvSpPr>
        <p:spPr>
          <a:xfrm>
            <a:off x="4419298" y="6484514"/>
            <a:ext cx="32004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1"/>
          <p:cNvSpPr txBox="1"/>
          <p:nvPr/>
        </p:nvSpPr>
        <p:spPr>
          <a:xfrm>
            <a:off x="4301050" y="5447963"/>
            <a:ext cx="3343500" cy="1456800"/>
          </a:xfrm>
          <a:prstGeom prst="rect">
            <a:avLst/>
          </a:prstGeom>
          <a:noFill/>
          <a:ln>
            <a:noFill/>
          </a:ln>
        </p:spPr>
        <p:txBody>
          <a:bodyPr anchorCtr="0" anchor="t" bIns="91425" lIns="91425" spcFirstLastPara="1" rIns="91425" wrap="square" tIns="91425">
            <a:noAutofit/>
          </a:bodyPr>
          <a:lstStyle/>
          <a:p>
            <a:pPr indent="0" lvl="0" marL="0" marR="0" rtl="0" algn="just">
              <a:lnSpc>
                <a:spcPct val="150000"/>
              </a:lnSpc>
              <a:spcBef>
                <a:spcPts val="0"/>
              </a:spcBef>
              <a:spcAft>
                <a:spcPts val="0"/>
              </a:spcAft>
              <a:buClr>
                <a:srgbClr val="000000"/>
              </a:buClr>
              <a:buSzPts val="1100"/>
              <a:buFont typeface="Arial"/>
              <a:buNone/>
            </a:pPr>
            <a:r>
              <a:t/>
            </a:r>
            <a:endParaRPr b="0" i="0" sz="1100" u="none" cap="none" strike="noStrike">
              <a:solidFill>
                <a:srgbClr val="000000"/>
              </a:solidFill>
              <a:highlight>
                <a:schemeClr val="lt1"/>
              </a:highlight>
              <a:latin typeface="Helvetica Neue"/>
              <a:ea typeface="Helvetica Neue"/>
              <a:cs typeface="Helvetica Neue"/>
              <a:sym typeface="Helvetica Neue"/>
            </a:endParaRPr>
          </a:p>
        </p:txBody>
      </p:sp>
      <p:sp>
        <p:nvSpPr>
          <p:cNvPr id="60" name="Google Shape;60;p1"/>
          <p:cNvSpPr txBox="1"/>
          <p:nvPr/>
        </p:nvSpPr>
        <p:spPr>
          <a:xfrm>
            <a:off x="4221886" y="2965264"/>
            <a:ext cx="32547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1"/>
          <p:cNvSpPr txBox="1"/>
          <p:nvPr/>
        </p:nvSpPr>
        <p:spPr>
          <a:xfrm>
            <a:off x="4221886" y="2611321"/>
            <a:ext cx="30627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2A4EA2"/>
              </a:solidFill>
              <a:latin typeface="Play"/>
              <a:ea typeface="Play"/>
              <a:cs typeface="Play"/>
              <a:sym typeface="Play"/>
            </a:endParaRPr>
          </a:p>
        </p:txBody>
      </p:sp>
      <p:sp>
        <p:nvSpPr>
          <p:cNvPr id="62" name="Google Shape;62;p1"/>
          <p:cNvSpPr/>
          <p:nvPr/>
        </p:nvSpPr>
        <p:spPr>
          <a:xfrm>
            <a:off x="4107775" y="2611325"/>
            <a:ext cx="3448302" cy="460810"/>
          </a:xfrm>
          <a:custGeom>
            <a:rect b="b" l="l" r="r" t="t"/>
            <a:pathLst>
              <a:path extrusionOk="0" h="912495" w="3388995">
                <a:moveTo>
                  <a:pt x="3388741" y="0"/>
                </a:moveTo>
                <a:lnTo>
                  <a:pt x="0" y="0"/>
                </a:lnTo>
                <a:lnTo>
                  <a:pt x="0" y="912114"/>
                </a:lnTo>
                <a:lnTo>
                  <a:pt x="3388741" y="912114"/>
                </a:lnTo>
                <a:lnTo>
                  <a:pt x="3388741" y="0"/>
                </a:lnTo>
                <a:close/>
              </a:path>
            </a:pathLst>
          </a:custGeom>
          <a:solidFill>
            <a:schemeClr val="lt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3" name="Google Shape;63;p1"/>
          <p:cNvSpPr txBox="1"/>
          <p:nvPr/>
        </p:nvSpPr>
        <p:spPr>
          <a:xfrm>
            <a:off x="4086025" y="3076275"/>
            <a:ext cx="3549600" cy="63345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None/>
            </a:pPr>
            <a:r>
              <a:rPr lang="en-IE" sz="1100">
                <a:solidFill>
                  <a:schemeClr val="dk1"/>
                </a:solidFill>
                <a:latin typeface="Helvetica Neue"/>
                <a:ea typeface="Helvetica Neue"/>
                <a:cs typeface="Helvetica Neue"/>
                <a:sym typeface="Helvetica Neue"/>
              </a:rPr>
              <a:t>Today is </a:t>
            </a:r>
            <a:r>
              <a:rPr b="1" lang="en-IE" sz="1100">
                <a:solidFill>
                  <a:schemeClr val="dk1"/>
                </a:solidFill>
                <a:latin typeface="Helvetica Neue"/>
                <a:ea typeface="Helvetica Neue"/>
                <a:cs typeface="Helvetica Neue"/>
                <a:sym typeface="Helvetica Neue"/>
              </a:rPr>
              <a:t>Safer Internet Day</a:t>
            </a:r>
            <a:r>
              <a:rPr lang="en-IE" sz="1100">
                <a:solidFill>
                  <a:schemeClr val="dk1"/>
                </a:solidFill>
                <a:latin typeface="Helvetica Neue"/>
                <a:ea typeface="Helvetica Neue"/>
                <a:cs typeface="Helvetica Neue"/>
                <a:sym typeface="Helvetica Neue"/>
              </a:rPr>
              <a:t>. Please use the opportunity to have an age appropriate chat with your children. </a:t>
            </a:r>
            <a:r>
              <a:rPr lang="en-IE" sz="1100">
                <a:solidFill>
                  <a:schemeClr val="dk1"/>
                </a:solidFill>
                <a:latin typeface="Helvetica Neue"/>
                <a:ea typeface="Helvetica Neue"/>
                <a:cs typeface="Helvetica Neue"/>
                <a:sym typeface="Helvetica Neue"/>
              </a:rPr>
              <a:t>It is very important that parents and guardians monitor their child(rens) access to the internet and social media. I have been informed on a number of occasions about unsuitable messages being sent about among children in the school on social media recently. Children under 13 years of age should not have unsupervised access to these forums. Please be consistently vigilant in this regard.</a:t>
            </a:r>
            <a:endParaRPr sz="1100">
              <a:solidFill>
                <a:schemeClr val="dk1"/>
              </a:solidFill>
              <a:latin typeface="Helvetica Neue"/>
              <a:ea typeface="Helvetica Neue"/>
              <a:cs typeface="Helvetica Neue"/>
              <a:sym typeface="Helvetica Neue"/>
            </a:endParaRPr>
          </a:p>
          <a:p>
            <a:pPr indent="0" lvl="0" marL="0" rtl="0" algn="just">
              <a:lnSpc>
                <a:spcPct val="150000"/>
              </a:lnSpc>
              <a:spcBef>
                <a:spcPts val="0"/>
              </a:spcBef>
              <a:spcAft>
                <a:spcPts val="0"/>
              </a:spcAft>
              <a:buNone/>
            </a:pPr>
            <a:r>
              <a:rPr lang="en-IE" sz="1100">
                <a:solidFill>
                  <a:schemeClr val="dk1"/>
                </a:solidFill>
                <a:latin typeface="Helvetica Neue"/>
                <a:ea typeface="Helvetica Neue"/>
                <a:cs typeface="Helvetica Neue"/>
                <a:sym typeface="Helvetica Neue"/>
              </a:rPr>
              <a:t>The following websites may be helpful:</a:t>
            </a:r>
            <a:endParaRPr sz="1100">
              <a:solidFill>
                <a:schemeClr val="dk1"/>
              </a:solidFill>
              <a:latin typeface="Helvetica Neue"/>
              <a:ea typeface="Helvetica Neue"/>
              <a:cs typeface="Helvetica Neue"/>
              <a:sym typeface="Helvetica Neue"/>
            </a:endParaRPr>
          </a:p>
          <a:p>
            <a:pPr indent="0" lvl="0" marL="0" rtl="0" algn="just">
              <a:lnSpc>
                <a:spcPct val="150000"/>
              </a:lnSpc>
              <a:spcBef>
                <a:spcPts val="0"/>
              </a:spcBef>
              <a:spcAft>
                <a:spcPts val="0"/>
              </a:spcAft>
              <a:buNone/>
            </a:pPr>
            <a:r>
              <a:rPr lang="en-IE" sz="1100" u="sng">
                <a:solidFill>
                  <a:srgbClr val="1155CC"/>
                </a:solidFill>
                <a:latin typeface="Helvetica Neue"/>
                <a:ea typeface="Helvetica Neue"/>
                <a:cs typeface="Helvetica Neue"/>
                <a:sym typeface="Helvetica Neue"/>
                <a:hlinkClick r:id="rId3">
                  <a:extLst>
                    <a:ext uri="{A12FA001-AC4F-418D-AE19-62706E023703}">
                      <ahyp:hlinkClr val="tx"/>
                    </a:ext>
                  </a:extLst>
                </a:hlinkClick>
              </a:rPr>
              <a:t>https://www.webwise.ie/parents/</a:t>
            </a:r>
            <a:endParaRPr sz="1100">
              <a:solidFill>
                <a:schemeClr val="dk1"/>
              </a:solidFill>
              <a:latin typeface="Helvetica Neue"/>
              <a:ea typeface="Helvetica Neue"/>
              <a:cs typeface="Helvetica Neue"/>
              <a:sym typeface="Helvetica Neue"/>
            </a:endParaRPr>
          </a:p>
          <a:p>
            <a:pPr indent="0" lvl="0" marL="0" rtl="0" algn="just">
              <a:lnSpc>
                <a:spcPct val="150000"/>
              </a:lnSpc>
              <a:spcBef>
                <a:spcPts val="0"/>
              </a:spcBef>
              <a:spcAft>
                <a:spcPts val="0"/>
              </a:spcAft>
              <a:buNone/>
            </a:pPr>
            <a:r>
              <a:rPr lang="en-IE" sz="1100" u="sng">
                <a:solidFill>
                  <a:srgbClr val="1155CC"/>
                </a:solidFill>
                <a:latin typeface="Helvetica Neue"/>
                <a:ea typeface="Helvetica Neue"/>
                <a:cs typeface="Helvetica Neue"/>
                <a:sym typeface="Helvetica Neue"/>
                <a:hlinkClick r:id="rId4">
                  <a:extLst>
                    <a:ext uri="{A12FA001-AC4F-418D-AE19-62706E023703}">
                      <ahyp:hlinkClr val="tx"/>
                    </a:ext>
                  </a:extLst>
                </a:hlinkClick>
              </a:rPr>
              <a:t>https://www.saferinternetday.org/</a:t>
            </a:r>
            <a:endParaRPr sz="1100">
              <a:solidFill>
                <a:schemeClr val="dk1"/>
              </a:solidFill>
              <a:latin typeface="Helvetica Neue"/>
              <a:ea typeface="Helvetica Neue"/>
              <a:cs typeface="Helvetica Neue"/>
              <a:sym typeface="Helvetica Neue"/>
            </a:endParaRPr>
          </a:p>
          <a:p>
            <a:pPr indent="0" lvl="0" marL="0" rtl="0" algn="just">
              <a:lnSpc>
                <a:spcPct val="150000"/>
              </a:lnSpc>
              <a:spcBef>
                <a:spcPts val="0"/>
              </a:spcBef>
              <a:spcAft>
                <a:spcPts val="0"/>
              </a:spcAft>
              <a:buNone/>
            </a:pPr>
            <a:r>
              <a:rPr lang="en-IE" sz="1100" u="sng">
                <a:solidFill>
                  <a:srgbClr val="1155CC"/>
                </a:solidFill>
                <a:latin typeface="Helvetica Neue"/>
                <a:ea typeface="Helvetica Neue"/>
                <a:cs typeface="Helvetica Neue"/>
                <a:sym typeface="Helvetica Neue"/>
                <a:hlinkClick r:id="rId5">
                  <a:extLst>
                    <a:ext uri="{A12FA001-AC4F-418D-AE19-62706E023703}">
                      <ahyp:hlinkClr val="tx"/>
                    </a:ext>
                  </a:extLst>
                </a:hlinkClick>
              </a:rPr>
              <a:t>https://digital-strategy.ec.europa.eu/en/policies/safer-internet-day</a:t>
            </a:r>
            <a:r>
              <a:rPr lang="en-IE" sz="1100">
                <a:solidFill>
                  <a:schemeClr val="dk1"/>
                </a:solidFill>
                <a:latin typeface="Helvetica Neue"/>
                <a:ea typeface="Helvetica Neue"/>
                <a:cs typeface="Helvetica Neue"/>
                <a:sym typeface="Helvetica Neue"/>
              </a:rPr>
              <a:t>. </a:t>
            </a:r>
            <a:endParaRPr sz="1100">
              <a:solidFill>
                <a:schemeClr val="dk1"/>
              </a:solidFill>
              <a:latin typeface="Helvetica Neue"/>
              <a:ea typeface="Helvetica Neue"/>
              <a:cs typeface="Helvetica Neue"/>
              <a:sym typeface="Helvetica Neue"/>
            </a:endParaRPr>
          </a:p>
          <a:p>
            <a:pPr indent="0" lvl="0" marL="0" rtl="0" algn="just">
              <a:lnSpc>
                <a:spcPct val="150000"/>
              </a:lnSpc>
              <a:spcBef>
                <a:spcPts val="0"/>
              </a:spcBef>
              <a:spcAft>
                <a:spcPts val="0"/>
              </a:spcAft>
              <a:buNone/>
            </a:pPr>
            <a:r>
              <a:rPr lang="en-IE" sz="1100">
                <a:solidFill>
                  <a:schemeClr val="dk1"/>
                </a:solidFill>
                <a:latin typeface="Helvetica Neue"/>
                <a:ea typeface="Helvetica Neue"/>
                <a:cs typeface="Helvetica Neue"/>
                <a:sym typeface="Helvetica Neue"/>
              </a:rPr>
              <a:t>The Department of Education has also launched a recent publication, Keeping Childhood Smartphone Free which will also </a:t>
            </a:r>
            <a:r>
              <a:rPr lang="en-IE" sz="1100">
                <a:solidFill>
                  <a:schemeClr val="dk1"/>
                </a:solidFill>
                <a:latin typeface="Helvetica Neue"/>
                <a:ea typeface="Helvetica Neue"/>
                <a:cs typeface="Helvetica Neue"/>
                <a:sym typeface="Helvetica Neue"/>
              </a:rPr>
              <a:t>assist</a:t>
            </a:r>
            <a:r>
              <a:rPr lang="en-IE" sz="1100">
                <a:solidFill>
                  <a:schemeClr val="dk1"/>
                </a:solidFill>
                <a:latin typeface="Helvetica Neue"/>
                <a:ea typeface="Helvetica Neue"/>
                <a:cs typeface="Helvetica Neue"/>
                <a:sym typeface="Helvetica Neue"/>
              </a:rPr>
              <a:t> parents in dealing with this issue. </a:t>
            </a:r>
            <a:endParaRPr sz="1100">
              <a:solidFill>
                <a:schemeClr val="dk1"/>
              </a:solidFill>
              <a:latin typeface="Helvetica Neue"/>
              <a:ea typeface="Helvetica Neue"/>
              <a:cs typeface="Helvetica Neue"/>
              <a:sym typeface="Helvetica Neue"/>
            </a:endParaRPr>
          </a:p>
          <a:p>
            <a:pPr indent="0" lvl="0" marL="0" rtl="0" algn="just">
              <a:lnSpc>
                <a:spcPct val="150000"/>
              </a:lnSpc>
              <a:spcBef>
                <a:spcPts val="0"/>
              </a:spcBef>
              <a:spcAft>
                <a:spcPts val="0"/>
              </a:spcAft>
              <a:buClr>
                <a:schemeClr val="dk1"/>
              </a:buClr>
              <a:buSzPts val="1100"/>
              <a:buFont typeface="Arial"/>
              <a:buNone/>
            </a:pPr>
            <a:r>
              <a:rPr lang="en-IE" sz="1100">
                <a:solidFill>
                  <a:schemeClr val="dk1"/>
                </a:solidFill>
                <a:latin typeface="Helvetica Neue"/>
                <a:ea typeface="Helvetica Neue"/>
                <a:cs typeface="Helvetica Neue"/>
                <a:sym typeface="Helvetica Neue"/>
              </a:rPr>
              <a:t>In school, the </a:t>
            </a:r>
            <a:r>
              <a:rPr lang="en-IE" sz="1100">
                <a:solidFill>
                  <a:schemeClr val="dk1"/>
                </a:solidFill>
                <a:latin typeface="Helvetica Neue"/>
                <a:ea typeface="Helvetica Neue"/>
                <a:cs typeface="Helvetica Neue"/>
                <a:sym typeface="Helvetica Neue"/>
              </a:rPr>
              <a:t>students are working on various projects on how to stay safe on the Internet.  We will talk through the dangers and ask students how they feel they can stay safe while playing their online games etc.</a:t>
            </a:r>
            <a:endParaRPr sz="1100">
              <a:solidFill>
                <a:schemeClr val="dk1"/>
              </a:solidFill>
              <a:latin typeface="Helvetica Neue"/>
              <a:ea typeface="Helvetica Neue"/>
              <a:cs typeface="Helvetica Neue"/>
              <a:sym typeface="Helvetica Neue"/>
            </a:endParaRPr>
          </a:p>
          <a:p>
            <a:pPr indent="0" lvl="0" marL="0" rtl="0" algn="just">
              <a:lnSpc>
                <a:spcPct val="150000"/>
              </a:lnSpc>
              <a:spcBef>
                <a:spcPts val="0"/>
              </a:spcBef>
              <a:spcAft>
                <a:spcPts val="0"/>
              </a:spcAft>
              <a:buClr>
                <a:schemeClr val="dk1"/>
              </a:buClr>
              <a:buSzPts val="1100"/>
              <a:buFont typeface="Arial"/>
              <a:buNone/>
            </a:pPr>
            <a:r>
              <a:t/>
            </a:r>
            <a:endParaRPr sz="1100">
              <a:solidFill>
                <a:schemeClr val="dk1"/>
              </a:solidFill>
              <a:latin typeface="Helvetica Neue"/>
              <a:ea typeface="Helvetica Neue"/>
              <a:cs typeface="Helvetica Neue"/>
              <a:sym typeface="Helvetica Neue"/>
            </a:endParaRPr>
          </a:p>
        </p:txBody>
      </p:sp>
      <p:sp>
        <p:nvSpPr>
          <p:cNvPr id="64" name="Google Shape;64;p1"/>
          <p:cNvSpPr txBox="1"/>
          <p:nvPr/>
        </p:nvSpPr>
        <p:spPr>
          <a:xfrm>
            <a:off x="11037725" y="7272450"/>
            <a:ext cx="6572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latin typeface="Calibri"/>
              <a:ea typeface="Calibri"/>
              <a:cs typeface="Calibri"/>
              <a:sym typeface="Calibri"/>
            </a:endParaRPr>
          </a:p>
        </p:txBody>
      </p:sp>
      <p:sp>
        <p:nvSpPr>
          <p:cNvPr id="65" name="Google Shape;65;p1"/>
          <p:cNvSpPr txBox="1"/>
          <p:nvPr/>
        </p:nvSpPr>
        <p:spPr>
          <a:xfrm>
            <a:off x="4379350" y="2535075"/>
            <a:ext cx="3254700" cy="307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700"/>
              <a:buFont typeface="Arial"/>
              <a:buNone/>
            </a:pPr>
            <a:r>
              <a:rPr b="1" i="0" lang="en-IE" sz="2500" u="none" cap="none" strike="noStrike">
                <a:solidFill>
                  <a:srgbClr val="2A4EA2"/>
                </a:solidFill>
                <a:latin typeface="Play"/>
                <a:ea typeface="Play"/>
                <a:cs typeface="Play"/>
                <a:sym typeface="Play"/>
              </a:rPr>
              <a:t>S</a:t>
            </a:r>
            <a:r>
              <a:rPr b="1" lang="en-IE" sz="2500">
                <a:solidFill>
                  <a:srgbClr val="2A4EA2"/>
                </a:solidFill>
                <a:latin typeface="Play"/>
                <a:ea typeface="Play"/>
                <a:cs typeface="Play"/>
                <a:sym typeface="Play"/>
              </a:rPr>
              <a:t>afer Internet Day</a:t>
            </a:r>
            <a:endParaRPr b="1" i="0" sz="2500" u="none" cap="none" strike="noStrike">
              <a:solidFill>
                <a:srgbClr val="2A4EA2"/>
              </a:solidFill>
              <a:latin typeface="Play"/>
              <a:ea typeface="Play"/>
              <a:cs typeface="Play"/>
              <a:sym typeface="Play"/>
            </a:endParaRPr>
          </a:p>
        </p:txBody>
      </p:sp>
      <p:sp>
        <p:nvSpPr>
          <p:cNvPr id="66" name="Google Shape;66;p1"/>
          <p:cNvSpPr txBox="1"/>
          <p:nvPr/>
        </p:nvSpPr>
        <p:spPr>
          <a:xfrm>
            <a:off x="11759775" y="6012675"/>
            <a:ext cx="3549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latin typeface="Calibri"/>
              <a:ea typeface="Calibri"/>
              <a:cs typeface="Calibri"/>
              <a:sym typeface="Calibri"/>
            </a:endParaRPr>
          </a:p>
        </p:txBody>
      </p:sp>
      <p:pic>
        <p:nvPicPr>
          <p:cNvPr descr="A colorful text on a black background&#10;&#10;Description automatically generated" id="67" name="Google Shape;67;p1"/>
          <p:cNvPicPr preferRelativeResize="0"/>
          <p:nvPr/>
        </p:nvPicPr>
        <p:blipFill rotWithShape="1">
          <a:blip r:embed="rId6">
            <a:alphaModFix/>
          </a:blip>
          <a:srcRect b="-51150" l="-104509" r="104509" t="51150"/>
          <a:stretch/>
        </p:blipFill>
        <p:spPr>
          <a:xfrm>
            <a:off x="4078220" y="8606468"/>
            <a:ext cx="3432050" cy="647935"/>
          </a:xfrm>
          <a:prstGeom prst="rect">
            <a:avLst/>
          </a:prstGeom>
          <a:noFill/>
          <a:ln>
            <a:noFill/>
          </a:ln>
        </p:spPr>
      </p:pic>
      <p:sp>
        <p:nvSpPr>
          <p:cNvPr id="68" name="Google Shape;68;p1"/>
          <p:cNvSpPr txBox="1"/>
          <p:nvPr/>
        </p:nvSpPr>
        <p:spPr>
          <a:xfrm>
            <a:off x="6099762" y="483714"/>
            <a:ext cx="31848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IE" sz="1800" u="none" cap="none" strike="noStrike">
                <a:solidFill>
                  <a:srgbClr val="2A4EA2"/>
                </a:solidFill>
                <a:latin typeface="Play"/>
                <a:ea typeface="Play"/>
                <a:cs typeface="Play"/>
                <a:sym typeface="Play"/>
              </a:rPr>
              <a:t>Imlitir 1</a:t>
            </a:r>
            <a:r>
              <a:rPr lang="en-IE" sz="1800">
                <a:solidFill>
                  <a:srgbClr val="2A4EA2"/>
                </a:solidFill>
                <a:latin typeface="Play"/>
                <a:ea typeface="Play"/>
                <a:cs typeface="Play"/>
                <a:sym typeface="Play"/>
              </a:rPr>
              <a:t>6</a:t>
            </a:r>
            <a:endParaRPr b="0" i="0" sz="1800" u="none" cap="none" strike="noStrike">
              <a:solidFill>
                <a:srgbClr val="2A4EA2"/>
              </a:solidFill>
              <a:latin typeface="Play"/>
              <a:ea typeface="Play"/>
              <a:cs typeface="Play"/>
              <a:sym typeface="Play"/>
            </a:endParaRPr>
          </a:p>
        </p:txBody>
      </p:sp>
      <p:pic>
        <p:nvPicPr>
          <p:cNvPr id="69" name="Google Shape;69;p1"/>
          <p:cNvPicPr preferRelativeResize="0"/>
          <p:nvPr/>
        </p:nvPicPr>
        <p:blipFill rotWithShape="1">
          <a:blip r:embed="rId7">
            <a:alphaModFix/>
          </a:blip>
          <a:srcRect b="0" l="27184" r="4608" t="0"/>
          <a:stretch/>
        </p:blipFill>
        <p:spPr>
          <a:xfrm>
            <a:off x="1973202" y="442592"/>
            <a:ext cx="3992811" cy="1226521"/>
          </a:xfrm>
          <a:prstGeom prst="rect">
            <a:avLst/>
          </a:prstGeom>
          <a:noFill/>
          <a:ln>
            <a:noFill/>
          </a:ln>
        </p:spPr>
      </p:pic>
      <p:pic>
        <p:nvPicPr>
          <p:cNvPr id="70" name="Google Shape;70;p1"/>
          <p:cNvPicPr preferRelativeResize="0"/>
          <p:nvPr/>
        </p:nvPicPr>
        <p:blipFill>
          <a:blip r:embed="rId8">
            <a:alphaModFix/>
          </a:blip>
          <a:stretch>
            <a:fillRect/>
          </a:stretch>
        </p:blipFill>
        <p:spPr>
          <a:xfrm>
            <a:off x="166825" y="211238"/>
            <a:ext cx="1806374" cy="181111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g2b6f0397e15_1_67"/>
          <p:cNvSpPr/>
          <p:nvPr/>
        </p:nvSpPr>
        <p:spPr>
          <a:xfrm flipH="1">
            <a:off x="4082203" y="-45375"/>
            <a:ext cx="17100" cy="9217152"/>
          </a:xfrm>
          <a:custGeom>
            <a:rect b="b" l="l" r="r" t="t"/>
            <a:pathLst>
              <a:path extrusionOk="0" h="7200900" w="120000">
                <a:moveTo>
                  <a:pt x="0" y="0"/>
                </a:moveTo>
                <a:lnTo>
                  <a:pt x="0" y="7200900"/>
                </a:lnTo>
              </a:path>
            </a:pathLst>
          </a:custGeom>
          <a:noFill/>
          <a:ln cap="flat" cmpd="sng" w="29875">
            <a:solidFill>
              <a:srgbClr val="CFCECD"/>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7" name="Google Shape;77;g2b6f0397e15_1_67"/>
          <p:cNvSpPr txBox="1"/>
          <p:nvPr>
            <p:ph idx="12" type="sldNum"/>
          </p:nvPr>
        </p:nvSpPr>
        <p:spPr>
          <a:xfrm>
            <a:off x="6877052" y="9262725"/>
            <a:ext cx="364200" cy="27720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SzPts val="1800"/>
              <a:buNone/>
            </a:pPr>
            <a:fld id="{00000000-1234-1234-1234-123412341234}" type="slidenum">
              <a:rPr lang="en-IE"/>
              <a:t>‹#›</a:t>
            </a:fld>
            <a:endParaRPr/>
          </a:p>
        </p:txBody>
      </p:sp>
      <p:sp>
        <p:nvSpPr>
          <p:cNvPr id="78" name="Google Shape;78;g2b6f0397e15_1_67"/>
          <p:cNvSpPr/>
          <p:nvPr/>
        </p:nvSpPr>
        <p:spPr>
          <a:xfrm>
            <a:off x="4244575" y="3105125"/>
            <a:ext cx="3388995" cy="866870"/>
          </a:xfrm>
          <a:custGeom>
            <a:rect b="b" l="l" r="r" t="t"/>
            <a:pathLst>
              <a:path extrusionOk="0" h="912495" w="3388995">
                <a:moveTo>
                  <a:pt x="3388741" y="0"/>
                </a:moveTo>
                <a:lnTo>
                  <a:pt x="0" y="0"/>
                </a:lnTo>
                <a:lnTo>
                  <a:pt x="0" y="912114"/>
                </a:lnTo>
                <a:lnTo>
                  <a:pt x="3388741" y="912114"/>
                </a:lnTo>
                <a:lnTo>
                  <a:pt x="3388741" y="0"/>
                </a:lnTo>
                <a:close/>
              </a:path>
            </a:pathLst>
          </a:custGeom>
          <a:solidFill>
            <a:schemeClr val="lt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9" name="Google Shape;79;g2b6f0397e15_1_67"/>
          <p:cNvSpPr txBox="1"/>
          <p:nvPr/>
        </p:nvSpPr>
        <p:spPr>
          <a:xfrm>
            <a:off x="4354200" y="3162175"/>
            <a:ext cx="3116100" cy="69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700"/>
              <a:buFont typeface="Arial"/>
              <a:buNone/>
            </a:pPr>
            <a:r>
              <a:rPr b="1" i="0" lang="en-IE" sz="2000" u="none" cap="none" strike="noStrike">
                <a:solidFill>
                  <a:srgbClr val="2A4EA2"/>
                </a:solidFill>
                <a:latin typeface="Play"/>
                <a:ea typeface="Play"/>
                <a:cs typeface="Play"/>
                <a:sym typeface="Play"/>
              </a:rPr>
              <a:t>HOMEWORK </a:t>
            </a:r>
            <a:endParaRPr b="1" i="0" sz="2000" u="none" cap="none" strike="noStrike">
              <a:solidFill>
                <a:srgbClr val="2A4EA2"/>
              </a:solidFill>
              <a:latin typeface="Play"/>
              <a:ea typeface="Play"/>
              <a:cs typeface="Play"/>
              <a:sym typeface="Play"/>
            </a:endParaRPr>
          </a:p>
          <a:p>
            <a:pPr indent="0" lvl="0" marL="0" marR="0" rtl="0" algn="l">
              <a:lnSpc>
                <a:spcPct val="100000"/>
              </a:lnSpc>
              <a:spcBef>
                <a:spcPts val="0"/>
              </a:spcBef>
              <a:spcAft>
                <a:spcPts val="0"/>
              </a:spcAft>
              <a:buClr>
                <a:schemeClr val="dk1"/>
              </a:buClr>
              <a:buSzPts val="1700"/>
              <a:buFont typeface="Arial"/>
              <a:buNone/>
            </a:pPr>
            <a:r>
              <a:rPr b="1" i="0" lang="en-IE" sz="2000" u="none" cap="none" strike="noStrike">
                <a:solidFill>
                  <a:srgbClr val="2A4EA2"/>
                </a:solidFill>
                <a:latin typeface="Play"/>
                <a:ea typeface="Play"/>
                <a:cs typeface="Play"/>
                <a:sym typeface="Play"/>
              </a:rPr>
              <a:t>CLUB</a:t>
            </a:r>
            <a:endParaRPr b="1" i="0" sz="2000" u="none" cap="none" strike="noStrike">
              <a:solidFill>
                <a:srgbClr val="2A4EA2"/>
              </a:solidFill>
              <a:latin typeface="Play"/>
              <a:ea typeface="Play"/>
              <a:cs typeface="Play"/>
              <a:sym typeface="Play"/>
            </a:endParaRPr>
          </a:p>
        </p:txBody>
      </p:sp>
      <p:pic>
        <p:nvPicPr>
          <p:cNvPr id="80" name="Google Shape;80;g2b6f0397e15_1_67"/>
          <p:cNvPicPr preferRelativeResize="0"/>
          <p:nvPr/>
        </p:nvPicPr>
        <p:blipFill rotWithShape="1">
          <a:blip r:embed="rId3">
            <a:alphaModFix/>
          </a:blip>
          <a:srcRect b="18888" l="0" r="0" t="11666"/>
          <a:stretch/>
        </p:blipFill>
        <p:spPr>
          <a:xfrm>
            <a:off x="6375097" y="3103100"/>
            <a:ext cx="1248354" cy="866874"/>
          </a:xfrm>
          <a:prstGeom prst="rect">
            <a:avLst/>
          </a:prstGeom>
          <a:noFill/>
          <a:ln>
            <a:noFill/>
          </a:ln>
        </p:spPr>
      </p:pic>
      <p:sp>
        <p:nvSpPr>
          <p:cNvPr id="81" name="Google Shape;81;g2b6f0397e15_1_67"/>
          <p:cNvSpPr txBox="1"/>
          <p:nvPr/>
        </p:nvSpPr>
        <p:spPr>
          <a:xfrm>
            <a:off x="4244575" y="4111250"/>
            <a:ext cx="3389100" cy="1623900"/>
          </a:xfrm>
          <a:prstGeom prst="rect">
            <a:avLst/>
          </a:prstGeom>
          <a:noFill/>
          <a:ln>
            <a:noFill/>
          </a:ln>
        </p:spPr>
        <p:txBody>
          <a:bodyPr anchorCtr="0" anchor="t" bIns="91425" lIns="91425" spcFirstLastPara="1" rIns="91425" wrap="square" tIns="91425">
            <a:spAutoFit/>
          </a:bodyPr>
          <a:lstStyle/>
          <a:p>
            <a:pPr indent="0" lvl="0" marL="0" rtl="0" algn="just">
              <a:lnSpc>
                <a:spcPct val="150000"/>
              </a:lnSpc>
              <a:spcBef>
                <a:spcPts val="0"/>
              </a:spcBef>
              <a:spcAft>
                <a:spcPts val="0"/>
              </a:spcAft>
              <a:buNone/>
            </a:pPr>
            <a:r>
              <a:rPr lang="en-IE" sz="1100">
                <a:solidFill>
                  <a:srgbClr val="222222"/>
                </a:solidFill>
                <a:highlight>
                  <a:srgbClr val="FFFFFF"/>
                </a:highlight>
                <a:latin typeface="Helvetica Neue"/>
                <a:ea typeface="Helvetica Neue"/>
                <a:cs typeface="Helvetica Neue"/>
                <a:sym typeface="Helvetica Neue"/>
              </a:rPr>
              <a:t>The next session of Homework Club starts on </a:t>
            </a:r>
            <a:r>
              <a:rPr b="1" lang="en-IE" sz="1100">
                <a:solidFill>
                  <a:srgbClr val="222222"/>
                </a:solidFill>
                <a:highlight>
                  <a:srgbClr val="FFFFFF"/>
                </a:highlight>
                <a:latin typeface="Helvetica Neue"/>
                <a:ea typeface="Helvetica Neue"/>
                <a:cs typeface="Helvetica Neue"/>
                <a:sym typeface="Helvetica Neue"/>
              </a:rPr>
              <a:t>19th February until 21st March (5</a:t>
            </a:r>
            <a:r>
              <a:rPr lang="en-IE" sz="1100">
                <a:solidFill>
                  <a:srgbClr val="222222"/>
                </a:solidFill>
                <a:highlight>
                  <a:srgbClr val="FFFFFF"/>
                </a:highlight>
                <a:latin typeface="Helvetica Neue"/>
                <a:ea typeface="Helvetica Neue"/>
                <a:cs typeface="Helvetica Neue"/>
                <a:sym typeface="Helvetica Neue"/>
              </a:rPr>
              <a:t> Weeks) Homework club runs </a:t>
            </a:r>
            <a:r>
              <a:rPr lang="en-IE" sz="1100">
                <a:solidFill>
                  <a:srgbClr val="222222"/>
                </a:solidFill>
                <a:highlight>
                  <a:schemeClr val="lt1"/>
                </a:highlight>
                <a:latin typeface="Helvetica Neue"/>
                <a:ea typeface="Helvetica Neue"/>
                <a:cs typeface="Helvetica Neue"/>
                <a:sym typeface="Helvetica Neue"/>
              </a:rPr>
              <a:t>Monday, Tuesday, Wed &amp; Thursdays, </a:t>
            </a:r>
            <a:r>
              <a:rPr lang="en-IE" sz="1100">
                <a:solidFill>
                  <a:srgbClr val="222222"/>
                </a:solidFill>
                <a:highlight>
                  <a:srgbClr val="FFFFFF"/>
                </a:highlight>
                <a:latin typeface="Helvetica Neue"/>
                <a:ea typeface="Helvetica Neue"/>
                <a:cs typeface="Helvetica Neue"/>
                <a:sym typeface="Helvetica Neue"/>
              </a:rPr>
              <a:t>from 2.50-3.50, but children waiting on siblings in St. Michaels are welcome to wait until 4.00. </a:t>
            </a:r>
            <a:endParaRPr sz="1100">
              <a:solidFill>
                <a:srgbClr val="222222"/>
              </a:solidFill>
              <a:highlight>
                <a:srgbClr val="FFFFFF"/>
              </a:highlight>
              <a:latin typeface="Helvetica Neue"/>
              <a:ea typeface="Helvetica Neue"/>
              <a:cs typeface="Helvetica Neue"/>
              <a:sym typeface="Helvetica Neue"/>
            </a:endParaRPr>
          </a:p>
          <a:p>
            <a:pPr indent="0" lvl="0" marL="0" rtl="0" algn="just">
              <a:lnSpc>
                <a:spcPct val="150000"/>
              </a:lnSpc>
              <a:spcBef>
                <a:spcPts val="0"/>
              </a:spcBef>
              <a:spcAft>
                <a:spcPts val="0"/>
              </a:spcAft>
              <a:buNone/>
            </a:pPr>
            <a:r>
              <a:rPr lang="en-IE" sz="1100">
                <a:solidFill>
                  <a:srgbClr val="222222"/>
                </a:solidFill>
                <a:highlight>
                  <a:srgbClr val="FFFFFF"/>
                </a:highlight>
                <a:latin typeface="Helvetica Neue"/>
                <a:ea typeface="Helvetica Neue"/>
                <a:cs typeface="Helvetica Neue"/>
                <a:sym typeface="Helvetica Neue"/>
              </a:rPr>
              <a:t>Registration Forms are available from Ms Carr </a:t>
            </a:r>
            <a:endParaRPr sz="1100">
              <a:solidFill>
                <a:srgbClr val="222222"/>
              </a:solidFill>
              <a:highlight>
                <a:srgbClr val="FFFFFF"/>
              </a:highlight>
              <a:latin typeface="Helvetica Neue"/>
              <a:ea typeface="Helvetica Neue"/>
              <a:cs typeface="Helvetica Neue"/>
              <a:sym typeface="Helvetica Neue"/>
            </a:endParaRPr>
          </a:p>
        </p:txBody>
      </p:sp>
      <p:sp>
        <p:nvSpPr>
          <p:cNvPr id="82" name="Google Shape;82;g2b6f0397e15_1_67"/>
          <p:cNvSpPr txBox="1"/>
          <p:nvPr/>
        </p:nvSpPr>
        <p:spPr>
          <a:xfrm>
            <a:off x="266700" y="1244553"/>
            <a:ext cx="4239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rPr b="0" i="0" lang="en-IE" sz="1700" u="none" cap="none" strike="noStrike">
                <a:solidFill>
                  <a:srgbClr val="2A4EA2"/>
                </a:solidFill>
                <a:latin typeface="Play"/>
                <a:ea typeface="Play"/>
                <a:cs typeface="Play"/>
                <a:sym typeface="Play"/>
              </a:rPr>
              <a:t> </a:t>
            </a:r>
            <a:endParaRPr b="0" i="0" sz="1700" u="none" cap="none" strike="noStrike">
              <a:solidFill>
                <a:srgbClr val="2A4EA2"/>
              </a:solidFill>
              <a:latin typeface="Play"/>
              <a:ea typeface="Play"/>
              <a:cs typeface="Play"/>
              <a:sym typeface="Play"/>
            </a:endParaRPr>
          </a:p>
        </p:txBody>
      </p:sp>
      <p:sp>
        <p:nvSpPr>
          <p:cNvPr id="83" name="Google Shape;83;g2b6f0397e15_1_67"/>
          <p:cNvSpPr txBox="1"/>
          <p:nvPr/>
        </p:nvSpPr>
        <p:spPr>
          <a:xfrm>
            <a:off x="298173" y="1099089"/>
            <a:ext cx="3635400" cy="1759500"/>
          </a:xfrm>
          <a:prstGeom prst="rect">
            <a:avLst/>
          </a:prstGeom>
          <a:noFill/>
          <a:ln>
            <a:noFill/>
          </a:ln>
        </p:spPr>
        <p:txBody>
          <a:bodyPr anchorCtr="0" anchor="t" bIns="91425" lIns="91425" spcFirstLastPara="1" rIns="91425" wrap="square" tIns="91425">
            <a:noAutofit/>
          </a:bodyPr>
          <a:lstStyle/>
          <a:p>
            <a:pPr indent="0" lvl="0" marL="0" marR="0" rtl="0" algn="just">
              <a:lnSpc>
                <a:spcPct val="150000"/>
              </a:lnSpc>
              <a:spcBef>
                <a:spcPts val="0"/>
              </a:spcBef>
              <a:spcAft>
                <a:spcPts val="0"/>
              </a:spcAft>
              <a:buClr>
                <a:schemeClr val="dk1"/>
              </a:buClr>
              <a:buSzPts val="1100"/>
              <a:buFont typeface="Arial"/>
              <a:buNone/>
            </a:pPr>
            <a:r>
              <a:rPr lang="en-IE" sz="1100">
                <a:solidFill>
                  <a:schemeClr val="dk1"/>
                </a:solidFill>
                <a:latin typeface="Helvetica Neue"/>
                <a:ea typeface="Helvetica Neue"/>
                <a:cs typeface="Helvetica Neue"/>
                <a:sym typeface="Helvetica Neue"/>
              </a:rPr>
              <a:t>Last week we celebrated CATHOLIC SCHOOLS WEEK. At Friday’s assembly, the children in Room 13 performed a beautiful song to St. Brigid and pupils from Room 30 read the story of St. Brigid..  We were honoured by a visit from Srs. Paula and Claudia.  We presented them with two hand-made St. Brigid’s crosses.</a:t>
            </a:r>
            <a:endParaRPr sz="1100">
              <a:solidFill>
                <a:schemeClr val="dk1"/>
              </a:solidFill>
              <a:highlight>
                <a:schemeClr val="lt1"/>
              </a:highlight>
              <a:latin typeface="Helvetica Neue"/>
              <a:ea typeface="Helvetica Neue"/>
              <a:cs typeface="Helvetica Neue"/>
              <a:sym typeface="Helvetica Neue"/>
            </a:endParaRPr>
          </a:p>
          <a:p>
            <a:pPr indent="0" lvl="0" marL="0" marR="0" rtl="0" algn="just">
              <a:lnSpc>
                <a:spcPct val="150000"/>
              </a:lnSpc>
              <a:spcBef>
                <a:spcPts val="0"/>
              </a:spcBef>
              <a:spcAft>
                <a:spcPts val="0"/>
              </a:spcAft>
              <a:buClr>
                <a:schemeClr val="dk1"/>
              </a:buClr>
              <a:buSzPts val="1100"/>
              <a:buFont typeface="Arial"/>
              <a:buNone/>
            </a:pPr>
            <a:r>
              <a:rPr lang="en-IE" sz="1100">
                <a:solidFill>
                  <a:schemeClr val="dk1"/>
                </a:solidFill>
                <a:highlight>
                  <a:schemeClr val="lt1"/>
                </a:highlight>
                <a:latin typeface="Helvetica Neue"/>
                <a:ea typeface="Helvetica Neue"/>
                <a:cs typeface="Helvetica Neue"/>
                <a:sym typeface="Helvetica Neue"/>
              </a:rPr>
              <a:t>As part of Catholic Schools Week, the school hosted </a:t>
            </a:r>
            <a:r>
              <a:rPr b="1" lang="en-IE" sz="1100">
                <a:solidFill>
                  <a:schemeClr val="dk1"/>
                </a:solidFill>
                <a:highlight>
                  <a:schemeClr val="lt1"/>
                </a:highlight>
                <a:latin typeface="Helvetica Neue"/>
                <a:ea typeface="Helvetica Neue"/>
                <a:cs typeface="Helvetica Neue"/>
                <a:sym typeface="Helvetica Neue"/>
              </a:rPr>
              <a:t>grandparent’s/godparent’s</a:t>
            </a:r>
            <a:r>
              <a:rPr lang="en-IE" sz="1100">
                <a:solidFill>
                  <a:schemeClr val="dk1"/>
                </a:solidFill>
                <a:highlight>
                  <a:schemeClr val="lt1"/>
                </a:highlight>
                <a:latin typeface="Helvetica Neue"/>
                <a:ea typeface="Helvetica Neue"/>
                <a:cs typeface="Helvetica Neue"/>
                <a:sym typeface="Helvetica Neue"/>
              </a:rPr>
              <a:t>  day on the 24th January and we were delighted that so many came to see their children in the classes. The visitors had a short tour of the school followed by class visits. They then enjoyed a recital from the Banna Ceoil in our school hall and had some refreshments prepared by the parents association. Fr Paul had a ceremony organised in the church and many of our visitors were able to attend.  It was a good day as </a:t>
            </a:r>
            <a:r>
              <a:rPr lang="en-IE" sz="1100">
                <a:solidFill>
                  <a:schemeClr val="dk1"/>
                </a:solidFill>
                <a:latin typeface="Helvetica Neue"/>
                <a:ea typeface="Helvetica Neue"/>
                <a:cs typeface="Helvetica Neue"/>
                <a:sym typeface="Helvetica Neue"/>
              </a:rPr>
              <a:t>all the Catholic Schools in the parish came together in prayer.</a:t>
            </a:r>
            <a:endParaRPr sz="1100">
              <a:solidFill>
                <a:schemeClr val="dk1"/>
              </a:solidFill>
              <a:latin typeface="Helvetica Neue"/>
              <a:ea typeface="Helvetica Neue"/>
              <a:cs typeface="Helvetica Neue"/>
              <a:sym typeface="Helvetica Neue"/>
            </a:endParaRPr>
          </a:p>
        </p:txBody>
      </p:sp>
      <p:sp>
        <p:nvSpPr>
          <p:cNvPr id="84" name="Google Shape;84;g2b6f0397e15_1_67"/>
          <p:cNvSpPr txBox="1"/>
          <p:nvPr/>
        </p:nvSpPr>
        <p:spPr>
          <a:xfrm>
            <a:off x="446131" y="861585"/>
            <a:ext cx="34293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g2b6f0397e15_1_67"/>
          <p:cNvSpPr txBox="1"/>
          <p:nvPr/>
        </p:nvSpPr>
        <p:spPr>
          <a:xfrm>
            <a:off x="446131" y="588486"/>
            <a:ext cx="32265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2A4EA2"/>
              </a:solidFill>
              <a:latin typeface="Play"/>
              <a:ea typeface="Play"/>
              <a:cs typeface="Play"/>
              <a:sym typeface="Play"/>
            </a:endParaRPr>
          </a:p>
        </p:txBody>
      </p:sp>
      <p:sp>
        <p:nvSpPr>
          <p:cNvPr id="86" name="Google Shape;86;g2b6f0397e15_1_67"/>
          <p:cNvSpPr txBox="1"/>
          <p:nvPr/>
        </p:nvSpPr>
        <p:spPr>
          <a:xfrm>
            <a:off x="446080" y="706413"/>
            <a:ext cx="32265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2A4EA2"/>
              </a:solidFill>
              <a:latin typeface="Play"/>
              <a:ea typeface="Play"/>
              <a:cs typeface="Play"/>
              <a:sym typeface="Play"/>
            </a:endParaRPr>
          </a:p>
        </p:txBody>
      </p:sp>
      <p:sp>
        <p:nvSpPr>
          <p:cNvPr id="87" name="Google Shape;87;g2b6f0397e15_1_67"/>
          <p:cNvSpPr/>
          <p:nvPr/>
        </p:nvSpPr>
        <p:spPr>
          <a:xfrm>
            <a:off x="335950" y="316673"/>
            <a:ext cx="3533027" cy="729996"/>
          </a:xfrm>
          <a:custGeom>
            <a:rect b="b" l="l" r="r" t="t"/>
            <a:pathLst>
              <a:path extrusionOk="0" h="912495" w="3388995">
                <a:moveTo>
                  <a:pt x="3388741" y="0"/>
                </a:moveTo>
                <a:lnTo>
                  <a:pt x="0" y="0"/>
                </a:lnTo>
                <a:lnTo>
                  <a:pt x="0" y="912114"/>
                </a:lnTo>
                <a:lnTo>
                  <a:pt x="3388741" y="912114"/>
                </a:lnTo>
                <a:lnTo>
                  <a:pt x="3388741" y="0"/>
                </a:lnTo>
                <a:close/>
              </a:path>
            </a:pathLst>
          </a:custGeom>
          <a:solidFill>
            <a:schemeClr val="lt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8" name="Google Shape;88;g2b6f0397e15_1_67"/>
          <p:cNvSpPr txBox="1"/>
          <p:nvPr/>
        </p:nvSpPr>
        <p:spPr>
          <a:xfrm>
            <a:off x="488349" y="511575"/>
            <a:ext cx="3429300" cy="535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700"/>
              <a:buFont typeface="Arial"/>
              <a:buNone/>
            </a:pPr>
            <a:r>
              <a:rPr b="1" lang="en-IE" sz="2000">
                <a:solidFill>
                  <a:srgbClr val="2A4EA2"/>
                </a:solidFill>
                <a:latin typeface="Play"/>
                <a:ea typeface="Play"/>
                <a:cs typeface="Play"/>
                <a:sym typeface="Play"/>
              </a:rPr>
              <a:t>Catholic Schools Week</a:t>
            </a:r>
            <a:endParaRPr b="1" i="0" sz="2000" u="none" cap="none" strike="noStrike">
              <a:solidFill>
                <a:srgbClr val="2A4EA2"/>
              </a:solidFill>
              <a:latin typeface="Play"/>
              <a:ea typeface="Play"/>
              <a:cs typeface="Play"/>
              <a:sym typeface="Play"/>
            </a:endParaRPr>
          </a:p>
        </p:txBody>
      </p:sp>
      <p:pic>
        <p:nvPicPr>
          <p:cNvPr descr="A clock and pencils on a table&#10;&#10;Description automatically generated" id="89" name="Google Shape;89;g2b6f0397e15_1_67"/>
          <p:cNvPicPr preferRelativeResize="0"/>
          <p:nvPr/>
        </p:nvPicPr>
        <p:blipFill rotWithShape="1">
          <a:blip r:embed="rId4">
            <a:alphaModFix/>
          </a:blip>
          <a:srcRect b="3551" l="0" r="0" t="11889"/>
          <a:stretch/>
        </p:blipFill>
        <p:spPr>
          <a:xfrm>
            <a:off x="4199850" y="5952275"/>
            <a:ext cx="3448200" cy="693500"/>
          </a:xfrm>
          <a:prstGeom prst="rect">
            <a:avLst/>
          </a:prstGeom>
          <a:noFill/>
          <a:ln>
            <a:noFill/>
          </a:ln>
        </p:spPr>
      </p:pic>
      <p:sp>
        <p:nvSpPr>
          <p:cNvPr id="90" name="Google Shape;90;g2b6f0397e15_1_67"/>
          <p:cNvSpPr txBox="1"/>
          <p:nvPr/>
        </p:nvSpPr>
        <p:spPr>
          <a:xfrm>
            <a:off x="4176450" y="6712700"/>
            <a:ext cx="3448200" cy="2033400"/>
          </a:xfrm>
          <a:prstGeom prst="rect">
            <a:avLst/>
          </a:prstGeom>
          <a:noFill/>
          <a:ln>
            <a:noFill/>
          </a:ln>
        </p:spPr>
        <p:txBody>
          <a:bodyPr anchorCtr="0" anchor="t" bIns="91425" lIns="91425" spcFirstLastPara="1" rIns="91425" wrap="square" tIns="91425">
            <a:noAutofit/>
          </a:bodyPr>
          <a:lstStyle/>
          <a:p>
            <a:pPr indent="0" lvl="0" marL="0" marR="0" rtl="0" algn="just">
              <a:lnSpc>
                <a:spcPct val="150000"/>
              </a:lnSpc>
              <a:spcBef>
                <a:spcPts val="0"/>
              </a:spcBef>
              <a:spcAft>
                <a:spcPts val="0"/>
              </a:spcAft>
              <a:buClr>
                <a:srgbClr val="000000"/>
              </a:buClr>
              <a:buSzPts val="1100"/>
              <a:buFont typeface="Arial"/>
              <a:buNone/>
            </a:pPr>
            <a:r>
              <a:rPr lang="en-IE" sz="1100">
                <a:solidFill>
                  <a:schemeClr val="dk1"/>
                </a:solidFill>
                <a:latin typeface="Helvetica Neue"/>
                <a:ea typeface="Helvetica Neue"/>
                <a:cs typeface="Helvetica Neue"/>
                <a:sym typeface="Helvetica Neue"/>
              </a:rPr>
              <a:t>First batch of offer letters for school year admissions 2024-2025 have been  sent out on 2nd February.</a:t>
            </a:r>
            <a:endParaRPr b="0" i="0" sz="1100" u="none" cap="none" strike="noStrike">
              <a:solidFill>
                <a:schemeClr val="dk1"/>
              </a:solidFill>
              <a:latin typeface="Helvetica Neue"/>
              <a:ea typeface="Helvetica Neue"/>
              <a:cs typeface="Helvetica Neue"/>
              <a:sym typeface="Helvetica Neue"/>
            </a:endParaRPr>
          </a:p>
          <a:p>
            <a:pPr indent="0" lvl="0" marL="0" marR="0" rtl="0" algn="just">
              <a:lnSpc>
                <a:spcPct val="150000"/>
              </a:lnSpc>
              <a:spcBef>
                <a:spcPts val="800"/>
              </a:spcBef>
              <a:spcAft>
                <a:spcPts val="0"/>
              </a:spcAft>
              <a:buClr>
                <a:srgbClr val="000000"/>
              </a:buClr>
              <a:buSzPts val="1100"/>
              <a:buFont typeface="Arial"/>
              <a:buNone/>
            </a:pPr>
            <a:r>
              <a:rPr b="0" i="0" lang="en-IE" sz="1100" u="none" cap="none" strike="noStrike">
                <a:solidFill>
                  <a:schemeClr val="dk1"/>
                </a:solidFill>
                <a:latin typeface="Helvetica Neue"/>
                <a:ea typeface="Helvetica Neue"/>
                <a:cs typeface="Helvetica Neue"/>
                <a:sym typeface="Helvetica Neue"/>
              </a:rPr>
              <a:t>Completed forms</a:t>
            </a:r>
            <a:r>
              <a:rPr lang="en-IE" sz="1100">
                <a:solidFill>
                  <a:schemeClr val="dk1"/>
                </a:solidFill>
                <a:latin typeface="Helvetica Neue"/>
                <a:ea typeface="Helvetica Neue"/>
                <a:cs typeface="Helvetica Neue"/>
                <a:sym typeface="Helvetica Neue"/>
              </a:rPr>
              <a:t> together with a signed acceptance letter or a non acceptance letter</a:t>
            </a:r>
            <a:r>
              <a:rPr b="0" i="0" lang="en-IE" sz="1100" u="none" cap="none" strike="noStrike">
                <a:solidFill>
                  <a:schemeClr val="dk1"/>
                </a:solidFill>
                <a:latin typeface="Helvetica Neue"/>
                <a:ea typeface="Helvetica Neue"/>
                <a:cs typeface="Helvetica Neue"/>
                <a:sym typeface="Helvetica Neue"/>
              </a:rPr>
              <a:t> </a:t>
            </a:r>
            <a:r>
              <a:rPr lang="en-IE" sz="1100">
                <a:solidFill>
                  <a:schemeClr val="dk1"/>
                </a:solidFill>
                <a:latin typeface="Helvetica Neue"/>
                <a:ea typeface="Helvetica Neue"/>
                <a:cs typeface="Helvetica Neue"/>
                <a:sym typeface="Helvetica Neue"/>
              </a:rPr>
              <a:t>should </a:t>
            </a:r>
            <a:r>
              <a:rPr b="0" i="0" lang="en-IE" sz="1100" u="none" cap="none" strike="noStrike">
                <a:solidFill>
                  <a:schemeClr val="dk1"/>
                </a:solidFill>
                <a:latin typeface="Helvetica Neue"/>
                <a:ea typeface="Helvetica Neue"/>
                <a:cs typeface="Helvetica Neue"/>
                <a:sym typeface="Helvetica Neue"/>
              </a:rPr>
              <a:t>be returned to the office as soo</a:t>
            </a:r>
            <a:r>
              <a:rPr lang="en-IE" sz="1100">
                <a:solidFill>
                  <a:schemeClr val="dk1"/>
                </a:solidFill>
                <a:latin typeface="Helvetica Neue"/>
                <a:ea typeface="Helvetica Neue"/>
                <a:cs typeface="Helvetica Neue"/>
                <a:sym typeface="Helvetica Neue"/>
              </a:rPr>
              <a:t>n as possible.</a:t>
            </a:r>
            <a:endParaRPr sz="1100">
              <a:solidFill>
                <a:schemeClr val="dk1"/>
              </a:solidFill>
              <a:latin typeface="Helvetica Neue"/>
              <a:ea typeface="Helvetica Neue"/>
              <a:cs typeface="Helvetica Neue"/>
              <a:sym typeface="Helvetica Neue"/>
            </a:endParaRPr>
          </a:p>
          <a:p>
            <a:pPr indent="0" lvl="0" marL="0" marR="0" rtl="0" algn="just">
              <a:lnSpc>
                <a:spcPct val="150000"/>
              </a:lnSpc>
              <a:spcBef>
                <a:spcPts val="800"/>
              </a:spcBef>
              <a:spcAft>
                <a:spcPts val="0"/>
              </a:spcAft>
              <a:buClr>
                <a:srgbClr val="000000"/>
              </a:buClr>
              <a:buSzPts val="1100"/>
              <a:buFont typeface="Arial"/>
              <a:buNone/>
            </a:pPr>
            <a:r>
              <a:rPr lang="en-IE" sz="1100">
                <a:solidFill>
                  <a:schemeClr val="dk1"/>
                </a:solidFill>
                <a:latin typeface="Helvetica Neue"/>
                <a:ea typeface="Helvetica Neue"/>
                <a:cs typeface="Helvetica Neue"/>
                <a:sym typeface="Helvetica Neue"/>
              </a:rPr>
              <a:t>Enrollment for next school year is still ongoing.  Kindly contact the office at 0469431919 for more information.</a:t>
            </a:r>
            <a:endParaRPr sz="1100">
              <a:solidFill>
                <a:schemeClr val="dk1"/>
              </a:solidFill>
              <a:latin typeface="Helvetica Neue"/>
              <a:ea typeface="Helvetica Neue"/>
              <a:cs typeface="Helvetica Neue"/>
              <a:sym typeface="Helvetica Neue"/>
            </a:endParaRPr>
          </a:p>
        </p:txBody>
      </p:sp>
      <p:pic>
        <p:nvPicPr>
          <p:cNvPr id="91" name="Google Shape;91;g2b6f0397e15_1_67"/>
          <p:cNvPicPr preferRelativeResize="0"/>
          <p:nvPr/>
        </p:nvPicPr>
        <p:blipFill rotWithShape="1">
          <a:blip r:embed="rId5">
            <a:alphaModFix/>
          </a:blip>
          <a:srcRect b="22572" l="10458" r="11902" t="8859"/>
          <a:stretch/>
        </p:blipFill>
        <p:spPr>
          <a:xfrm>
            <a:off x="1315260" y="5817200"/>
            <a:ext cx="1775489" cy="2090701"/>
          </a:xfrm>
          <a:prstGeom prst="rect">
            <a:avLst/>
          </a:prstGeom>
          <a:noFill/>
          <a:ln>
            <a:noFill/>
          </a:ln>
        </p:spPr>
      </p:pic>
      <p:pic>
        <p:nvPicPr>
          <p:cNvPr id="92" name="Google Shape;92;g2b6f0397e15_1_67"/>
          <p:cNvPicPr preferRelativeResize="0"/>
          <p:nvPr/>
        </p:nvPicPr>
        <p:blipFill rotWithShape="1">
          <a:blip r:embed="rId6">
            <a:alphaModFix/>
          </a:blip>
          <a:srcRect b="26177" l="0" r="0" t="31973"/>
          <a:stretch/>
        </p:blipFill>
        <p:spPr>
          <a:xfrm>
            <a:off x="672125" y="7984099"/>
            <a:ext cx="3000499" cy="1674301"/>
          </a:xfrm>
          <a:prstGeom prst="rect">
            <a:avLst/>
          </a:prstGeom>
          <a:noFill/>
          <a:ln>
            <a:noFill/>
          </a:ln>
        </p:spPr>
      </p:pic>
      <p:sp>
        <p:nvSpPr>
          <p:cNvPr id="93" name="Google Shape;93;g2b6f0397e15_1_67"/>
          <p:cNvSpPr/>
          <p:nvPr/>
        </p:nvSpPr>
        <p:spPr>
          <a:xfrm>
            <a:off x="4305894" y="345910"/>
            <a:ext cx="3312743" cy="693496"/>
          </a:xfrm>
          <a:custGeom>
            <a:rect b="b" l="l" r="r" t="t"/>
            <a:pathLst>
              <a:path extrusionOk="0" h="912495" w="3388995">
                <a:moveTo>
                  <a:pt x="3388741" y="0"/>
                </a:moveTo>
                <a:lnTo>
                  <a:pt x="0" y="0"/>
                </a:lnTo>
                <a:lnTo>
                  <a:pt x="0" y="912114"/>
                </a:lnTo>
                <a:lnTo>
                  <a:pt x="3388741" y="912114"/>
                </a:lnTo>
                <a:lnTo>
                  <a:pt x="3388741" y="0"/>
                </a:lnTo>
                <a:close/>
              </a:path>
            </a:pathLst>
          </a:custGeom>
          <a:solidFill>
            <a:schemeClr val="lt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4" name="Google Shape;94;g2b6f0397e15_1_67"/>
          <p:cNvSpPr txBox="1"/>
          <p:nvPr/>
        </p:nvSpPr>
        <p:spPr>
          <a:xfrm>
            <a:off x="4408132" y="498259"/>
            <a:ext cx="2099700" cy="69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700"/>
              <a:buFont typeface="Arial"/>
              <a:buNone/>
            </a:pPr>
            <a:r>
              <a:rPr b="1" i="0" lang="en-IE" sz="2500" u="none" cap="none" strike="noStrike">
                <a:solidFill>
                  <a:srgbClr val="2A4EA2"/>
                </a:solidFill>
                <a:latin typeface="Play"/>
                <a:ea typeface="Play"/>
                <a:cs typeface="Play"/>
                <a:sym typeface="Play"/>
              </a:rPr>
              <a:t>School Choir</a:t>
            </a:r>
            <a:endParaRPr b="1" i="0" sz="2500" u="none" cap="none" strike="noStrike">
              <a:solidFill>
                <a:srgbClr val="2A4EA2"/>
              </a:solidFill>
              <a:latin typeface="Play"/>
              <a:ea typeface="Play"/>
              <a:cs typeface="Play"/>
              <a:sym typeface="Play"/>
            </a:endParaRPr>
          </a:p>
        </p:txBody>
      </p:sp>
      <p:sp>
        <p:nvSpPr>
          <p:cNvPr id="95" name="Google Shape;95;g2b6f0397e15_1_67"/>
          <p:cNvSpPr txBox="1"/>
          <p:nvPr/>
        </p:nvSpPr>
        <p:spPr>
          <a:xfrm>
            <a:off x="4247925" y="1145182"/>
            <a:ext cx="3429300" cy="16743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Clr>
                <a:schemeClr val="dk1"/>
              </a:buClr>
              <a:buSzPts val="1100"/>
              <a:buFont typeface="Arial"/>
              <a:buNone/>
            </a:pPr>
            <a:r>
              <a:rPr lang="en-IE" sz="1100">
                <a:solidFill>
                  <a:srgbClr val="222222"/>
                </a:solidFill>
                <a:highlight>
                  <a:srgbClr val="FFFFFF"/>
                </a:highlight>
                <a:latin typeface="Helvetica Neue"/>
                <a:ea typeface="Helvetica Neue"/>
                <a:cs typeface="Helvetica Neue"/>
                <a:sym typeface="Helvetica Neue"/>
              </a:rPr>
              <a:t>St Mary's school choir will be performing again this year at The Big Sing. We have started to rehearse all of the songs and are looking forward to a great performance! The Big Sing will take place on the 19th of April in the National Boxing Arena. We will update you with more details as we receive them. </a:t>
            </a:r>
            <a:endParaRPr sz="1100">
              <a:solidFill>
                <a:srgbClr val="222222"/>
              </a:solidFill>
              <a:highlight>
                <a:srgbClr val="FFFFFF"/>
              </a:highlight>
              <a:latin typeface="Helvetica Neue"/>
              <a:ea typeface="Helvetica Neue"/>
              <a:cs typeface="Helvetica Neue"/>
              <a:sym typeface="Helvetica Neue"/>
            </a:endParaRPr>
          </a:p>
          <a:p>
            <a:pPr indent="0" lvl="0" marL="0" rtl="0" algn="just">
              <a:lnSpc>
                <a:spcPct val="150000"/>
              </a:lnSpc>
              <a:spcBef>
                <a:spcPts val="0"/>
              </a:spcBef>
              <a:spcAft>
                <a:spcPts val="0"/>
              </a:spcAft>
              <a:buClr>
                <a:schemeClr val="dk1"/>
              </a:buClr>
              <a:buSzPts val="1100"/>
              <a:buFont typeface="Arial"/>
              <a:buNone/>
            </a:pPr>
            <a:r>
              <a:rPr lang="en-IE" sz="1100">
                <a:solidFill>
                  <a:srgbClr val="222222"/>
                </a:solidFill>
                <a:highlight>
                  <a:srgbClr val="FFFFFF"/>
                </a:highlight>
                <a:latin typeface="Helvetica Neue"/>
                <a:ea typeface="Helvetica Neue"/>
                <a:cs typeface="Helvetica Neue"/>
                <a:sym typeface="Helvetica Neue"/>
              </a:rPr>
              <a:t>Ms. Austin and Ms. O’Connor</a:t>
            </a:r>
            <a:endParaRPr sz="1100">
              <a:solidFill>
                <a:srgbClr val="222222"/>
              </a:solidFill>
              <a:highlight>
                <a:srgbClr val="FFFFFF"/>
              </a:highlight>
              <a:latin typeface="Helvetica Neue"/>
              <a:ea typeface="Helvetica Neue"/>
              <a:cs typeface="Helvetica Neue"/>
              <a:sym typeface="Helvetica Neue"/>
            </a:endParaRPr>
          </a:p>
          <a:p>
            <a:pPr indent="0" lvl="0" marL="0" rtl="0" algn="just">
              <a:lnSpc>
                <a:spcPct val="150000"/>
              </a:lnSpc>
              <a:spcBef>
                <a:spcPts val="0"/>
              </a:spcBef>
              <a:spcAft>
                <a:spcPts val="0"/>
              </a:spcAft>
              <a:buClr>
                <a:schemeClr val="dk1"/>
              </a:buClr>
              <a:buSzPts val="1100"/>
              <a:buFont typeface="Arial"/>
              <a:buNone/>
            </a:pPr>
            <a:r>
              <a:t/>
            </a:r>
            <a:endParaRPr sz="1100">
              <a:solidFill>
                <a:srgbClr val="222222"/>
              </a:solidFill>
              <a:highlight>
                <a:srgbClr val="FFFFFF"/>
              </a:highlight>
              <a:latin typeface="Helvetica Neue"/>
              <a:ea typeface="Helvetica Neue"/>
              <a:cs typeface="Helvetica Neue"/>
              <a:sym typeface="Helvetica Neue"/>
            </a:endParaRPr>
          </a:p>
          <a:p>
            <a:pPr indent="0" lvl="0" marL="0" rtl="0" algn="l">
              <a:lnSpc>
                <a:spcPct val="150000"/>
              </a:lnSpc>
              <a:spcBef>
                <a:spcPts val="0"/>
              </a:spcBef>
              <a:spcAft>
                <a:spcPts val="0"/>
              </a:spcAft>
              <a:buClr>
                <a:schemeClr val="dk1"/>
              </a:buClr>
              <a:buSzPts val="1100"/>
              <a:buFont typeface="Arial"/>
              <a:buNone/>
            </a:pPr>
            <a:r>
              <a:t/>
            </a:r>
            <a:endParaRPr sz="1100">
              <a:solidFill>
                <a:srgbClr val="222222"/>
              </a:solidFill>
              <a:highlight>
                <a:srgbClr val="FFFFFF"/>
              </a:highlight>
            </a:endParaRPr>
          </a:p>
          <a:p>
            <a:pPr indent="0" lvl="0" marL="0" marR="0" rtl="0" algn="ctr">
              <a:lnSpc>
                <a:spcPct val="150000"/>
              </a:lnSpc>
              <a:spcBef>
                <a:spcPts val="0"/>
              </a:spcBef>
              <a:spcAft>
                <a:spcPts val="0"/>
              </a:spcAft>
              <a:buClr>
                <a:srgbClr val="000000"/>
              </a:buClr>
              <a:buSzPts val="1200"/>
              <a:buFont typeface="Arial"/>
              <a:buNone/>
            </a:pPr>
            <a:r>
              <a:t/>
            </a:r>
            <a:endParaRPr b="1" sz="1200">
              <a:latin typeface="Helvetica Neue"/>
              <a:ea typeface="Helvetica Neue"/>
              <a:cs typeface="Helvetica Neue"/>
              <a:sym typeface="Helvetica Neue"/>
            </a:endParaRPr>
          </a:p>
        </p:txBody>
      </p:sp>
      <p:pic>
        <p:nvPicPr>
          <p:cNvPr id="96" name="Google Shape;96;g2b6f0397e15_1_67"/>
          <p:cNvPicPr preferRelativeResize="0"/>
          <p:nvPr/>
        </p:nvPicPr>
        <p:blipFill rotWithShape="1">
          <a:blip r:embed="rId7">
            <a:alphaModFix/>
          </a:blip>
          <a:srcRect b="15383" l="0" r="0" t="38885"/>
          <a:stretch/>
        </p:blipFill>
        <p:spPr>
          <a:xfrm>
            <a:off x="6452183" y="328800"/>
            <a:ext cx="1099152" cy="73055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
          <p:cNvSpPr/>
          <p:nvPr/>
        </p:nvSpPr>
        <p:spPr>
          <a:xfrm flipH="1">
            <a:off x="3761398" y="264025"/>
            <a:ext cx="10800" cy="9397175"/>
          </a:xfrm>
          <a:custGeom>
            <a:rect b="b" l="l" r="r" t="t"/>
            <a:pathLst>
              <a:path extrusionOk="0" h="7200900" w="120000">
                <a:moveTo>
                  <a:pt x="0" y="0"/>
                </a:moveTo>
                <a:lnTo>
                  <a:pt x="0" y="7200900"/>
                </a:lnTo>
              </a:path>
            </a:pathLst>
          </a:custGeom>
          <a:noFill/>
          <a:ln cap="flat" cmpd="sng" w="29875">
            <a:solidFill>
              <a:srgbClr val="CFCECD"/>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3" name="Google Shape;103;p2"/>
          <p:cNvSpPr txBox="1"/>
          <p:nvPr>
            <p:ph idx="12" type="sldNum"/>
          </p:nvPr>
        </p:nvSpPr>
        <p:spPr>
          <a:xfrm>
            <a:off x="7101428" y="9582900"/>
            <a:ext cx="282300" cy="27720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SzPts val="1800"/>
              <a:buNone/>
            </a:pPr>
            <a:fld id="{00000000-1234-1234-1234-123412341234}" type="slidenum">
              <a:rPr lang="en-IE"/>
              <a:t>‹#›</a:t>
            </a:fld>
            <a:endParaRPr/>
          </a:p>
        </p:txBody>
      </p:sp>
      <p:sp>
        <p:nvSpPr>
          <p:cNvPr id="104" name="Google Shape;104;p2"/>
          <p:cNvSpPr txBox="1"/>
          <p:nvPr/>
        </p:nvSpPr>
        <p:spPr>
          <a:xfrm>
            <a:off x="391974" y="4642615"/>
            <a:ext cx="34503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2"/>
          <p:cNvSpPr txBox="1"/>
          <p:nvPr/>
        </p:nvSpPr>
        <p:spPr>
          <a:xfrm>
            <a:off x="371301" y="7292694"/>
            <a:ext cx="2602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2"/>
          <p:cNvSpPr txBox="1"/>
          <p:nvPr/>
        </p:nvSpPr>
        <p:spPr>
          <a:xfrm>
            <a:off x="265025" y="1442900"/>
            <a:ext cx="3254700" cy="6981300"/>
          </a:xfrm>
          <a:prstGeom prst="rect">
            <a:avLst/>
          </a:prstGeom>
          <a:noFill/>
          <a:ln>
            <a:noFill/>
          </a:ln>
        </p:spPr>
        <p:txBody>
          <a:bodyPr anchorCtr="0" anchor="t" bIns="91425" lIns="91425" spcFirstLastPara="1" rIns="91425" wrap="square" tIns="91425">
            <a:noAutofit/>
          </a:bodyPr>
          <a:lstStyle/>
          <a:p>
            <a:pPr indent="0" lvl="0" marL="0" marR="0" rtl="0" algn="just">
              <a:lnSpc>
                <a:spcPct val="150000"/>
              </a:lnSpc>
              <a:spcBef>
                <a:spcPts val="1200"/>
              </a:spcBef>
              <a:spcAft>
                <a:spcPts val="0"/>
              </a:spcAft>
              <a:buClr>
                <a:schemeClr val="dk1"/>
              </a:buClr>
              <a:buSzPts val="1100"/>
              <a:buFont typeface="Arial"/>
              <a:buNone/>
            </a:pPr>
            <a:r>
              <a:t/>
            </a:r>
            <a:endParaRPr b="0" i="0" sz="1100" u="none" cap="none" strike="noStrike">
              <a:solidFill>
                <a:schemeClr val="dk1"/>
              </a:solidFill>
              <a:latin typeface="Helvetica Neue"/>
              <a:ea typeface="Helvetica Neue"/>
              <a:cs typeface="Helvetica Neue"/>
              <a:sym typeface="Helvetica Neue"/>
            </a:endParaRPr>
          </a:p>
        </p:txBody>
      </p:sp>
      <p:sp>
        <p:nvSpPr>
          <p:cNvPr id="107" name="Google Shape;107;p2"/>
          <p:cNvSpPr/>
          <p:nvPr/>
        </p:nvSpPr>
        <p:spPr>
          <a:xfrm>
            <a:off x="166875" y="354800"/>
            <a:ext cx="3448302" cy="634184"/>
          </a:xfrm>
          <a:custGeom>
            <a:rect b="b" l="l" r="r" t="t"/>
            <a:pathLst>
              <a:path extrusionOk="0" h="912495" w="3388995">
                <a:moveTo>
                  <a:pt x="3388741" y="0"/>
                </a:moveTo>
                <a:lnTo>
                  <a:pt x="0" y="0"/>
                </a:lnTo>
                <a:lnTo>
                  <a:pt x="0" y="912114"/>
                </a:lnTo>
                <a:lnTo>
                  <a:pt x="3388741" y="912114"/>
                </a:lnTo>
                <a:lnTo>
                  <a:pt x="3388741" y="0"/>
                </a:lnTo>
                <a:close/>
              </a:path>
            </a:pathLst>
          </a:custGeom>
          <a:solidFill>
            <a:srgbClr val="EEECE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descr="A colorful text on a black background&#10;&#10;Description automatically generated" id="108" name="Google Shape;108;p2"/>
          <p:cNvPicPr preferRelativeResize="0"/>
          <p:nvPr/>
        </p:nvPicPr>
        <p:blipFill rotWithShape="1">
          <a:blip r:embed="rId3">
            <a:alphaModFix/>
          </a:blip>
          <a:srcRect b="0" l="0" r="0" t="0"/>
          <a:stretch/>
        </p:blipFill>
        <p:spPr>
          <a:xfrm>
            <a:off x="430175" y="354800"/>
            <a:ext cx="3076800" cy="634900"/>
          </a:xfrm>
          <a:prstGeom prst="rect">
            <a:avLst/>
          </a:prstGeom>
          <a:noFill/>
          <a:ln>
            <a:noFill/>
          </a:ln>
        </p:spPr>
      </p:pic>
      <p:sp>
        <p:nvSpPr>
          <p:cNvPr id="109" name="Google Shape;109;p2"/>
          <p:cNvSpPr txBox="1"/>
          <p:nvPr/>
        </p:nvSpPr>
        <p:spPr>
          <a:xfrm>
            <a:off x="357860" y="2495377"/>
            <a:ext cx="32547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2"/>
          <p:cNvSpPr txBox="1"/>
          <p:nvPr/>
        </p:nvSpPr>
        <p:spPr>
          <a:xfrm>
            <a:off x="434060" y="2141434"/>
            <a:ext cx="30627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2A4EA2"/>
              </a:solidFill>
              <a:latin typeface="Play"/>
              <a:ea typeface="Play"/>
              <a:cs typeface="Play"/>
              <a:sym typeface="Play"/>
            </a:endParaRPr>
          </a:p>
        </p:txBody>
      </p:sp>
      <p:sp>
        <p:nvSpPr>
          <p:cNvPr id="111" name="Google Shape;111;p2"/>
          <p:cNvSpPr txBox="1"/>
          <p:nvPr/>
        </p:nvSpPr>
        <p:spPr>
          <a:xfrm>
            <a:off x="357813" y="2294270"/>
            <a:ext cx="30627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2A4EA2"/>
              </a:solidFill>
              <a:latin typeface="Play"/>
              <a:ea typeface="Play"/>
              <a:cs typeface="Play"/>
              <a:sym typeface="Play"/>
            </a:endParaRPr>
          </a:p>
        </p:txBody>
      </p:sp>
      <p:sp>
        <p:nvSpPr>
          <p:cNvPr id="112" name="Google Shape;112;p2"/>
          <p:cNvSpPr txBox="1"/>
          <p:nvPr/>
        </p:nvSpPr>
        <p:spPr>
          <a:xfrm>
            <a:off x="246300" y="3048000"/>
            <a:ext cx="10800" cy="1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latin typeface="Calibri"/>
              <a:ea typeface="Calibri"/>
              <a:cs typeface="Calibri"/>
              <a:sym typeface="Calibri"/>
            </a:endParaRPr>
          </a:p>
        </p:txBody>
      </p:sp>
      <p:sp>
        <p:nvSpPr>
          <p:cNvPr id="113" name="Google Shape;113;p2"/>
          <p:cNvSpPr txBox="1"/>
          <p:nvPr/>
        </p:nvSpPr>
        <p:spPr>
          <a:xfrm>
            <a:off x="4135281" y="746197"/>
            <a:ext cx="34293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2"/>
          <p:cNvSpPr txBox="1"/>
          <p:nvPr/>
        </p:nvSpPr>
        <p:spPr>
          <a:xfrm>
            <a:off x="4135281" y="473099"/>
            <a:ext cx="32265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2A4EA2"/>
              </a:solidFill>
              <a:latin typeface="Play"/>
              <a:ea typeface="Play"/>
              <a:cs typeface="Play"/>
              <a:sym typeface="Play"/>
            </a:endParaRPr>
          </a:p>
        </p:txBody>
      </p:sp>
      <p:sp>
        <p:nvSpPr>
          <p:cNvPr id="115" name="Google Shape;115;p2"/>
          <p:cNvSpPr txBox="1"/>
          <p:nvPr/>
        </p:nvSpPr>
        <p:spPr>
          <a:xfrm>
            <a:off x="4135230" y="591025"/>
            <a:ext cx="32265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2A4EA2"/>
              </a:solidFill>
              <a:latin typeface="Play"/>
              <a:ea typeface="Play"/>
              <a:cs typeface="Play"/>
              <a:sym typeface="Play"/>
            </a:endParaRPr>
          </a:p>
        </p:txBody>
      </p:sp>
      <p:sp>
        <p:nvSpPr>
          <p:cNvPr id="116" name="Google Shape;116;p2"/>
          <p:cNvSpPr/>
          <p:nvPr/>
        </p:nvSpPr>
        <p:spPr>
          <a:xfrm>
            <a:off x="4025100" y="395750"/>
            <a:ext cx="3533027" cy="588559"/>
          </a:xfrm>
          <a:custGeom>
            <a:rect b="b" l="l" r="r" t="t"/>
            <a:pathLst>
              <a:path extrusionOk="0" h="912495" w="3388995">
                <a:moveTo>
                  <a:pt x="3388741" y="0"/>
                </a:moveTo>
                <a:lnTo>
                  <a:pt x="0" y="0"/>
                </a:lnTo>
                <a:lnTo>
                  <a:pt x="0" y="912114"/>
                </a:lnTo>
                <a:lnTo>
                  <a:pt x="3388741" y="912114"/>
                </a:lnTo>
                <a:lnTo>
                  <a:pt x="3388741" y="0"/>
                </a:lnTo>
                <a:close/>
              </a:path>
            </a:pathLst>
          </a:custGeom>
          <a:solidFill>
            <a:schemeClr val="lt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7" name="Google Shape;117;p2"/>
          <p:cNvSpPr txBox="1"/>
          <p:nvPr/>
        </p:nvSpPr>
        <p:spPr>
          <a:xfrm>
            <a:off x="4748054" y="454507"/>
            <a:ext cx="2759400" cy="535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700"/>
              <a:buFont typeface="Arial"/>
              <a:buNone/>
            </a:pPr>
            <a:r>
              <a:rPr b="1" lang="en-IE" sz="2500">
                <a:solidFill>
                  <a:srgbClr val="2A4EA2"/>
                </a:solidFill>
                <a:latin typeface="Play"/>
                <a:ea typeface="Play"/>
                <a:cs typeface="Play"/>
                <a:sym typeface="Play"/>
              </a:rPr>
              <a:t>Good News </a:t>
            </a:r>
            <a:endParaRPr b="1" i="0" sz="2500" u="none" cap="none" strike="noStrike">
              <a:solidFill>
                <a:srgbClr val="2A4EA2"/>
              </a:solidFill>
              <a:latin typeface="Play"/>
              <a:ea typeface="Play"/>
              <a:cs typeface="Play"/>
              <a:sym typeface="Play"/>
            </a:endParaRPr>
          </a:p>
        </p:txBody>
      </p:sp>
      <p:pic>
        <p:nvPicPr>
          <p:cNvPr id="118" name="Google Shape;118;p2"/>
          <p:cNvPicPr preferRelativeResize="0"/>
          <p:nvPr/>
        </p:nvPicPr>
        <p:blipFill rotWithShape="1">
          <a:blip r:embed="rId4">
            <a:alphaModFix/>
          </a:blip>
          <a:srcRect b="0" l="0" r="0" t="22726"/>
          <a:stretch/>
        </p:blipFill>
        <p:spPr>
          <a:xfrm>
            <a:off x="4395275" y="5312050"/>
            <a:ext cx="2759400" cy="1954639"/>
          </a:xfrm>
          <a:prstGeom prst="rect">
            <a:avLst/>
          </a:prstGeom>
          <a:noFill/>
          <a:ln>
            <a:noFill/>
          </a:ln>
        </p:spPr>
      </p:pic>
      <p:sp>
        <p:nvSpPr>
          <p:cNvPr id="119" name="Google Shape;119;p2"/>
          <p:cNvSpPr txBox="1"/>
          <p:nvPr/>
        </p:nvSpPr>
        <p:spPr>
          <a:xfrm>
            <a:off x="8708125" y="239934"/>
            <a:ext cx="30627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2A4EA2"/>
              </a:solidFill>
              <a:latin typeface="Play"/>
              <a:ea typeface="Play"/>
              <a:cs typeface="Play"/>
              <a:sym typeface="Play"/>
            </a:endParaRPr>
          </a:p>
        </p:txBody>
      </p:sp>
      <p:sp>
        <p:nvSpPr>
          <p:cNvPr id="120" name="Google Shape;120;p2"/>
          <p:cNvSpPr txBox="1"/>
          <p:nvPr/>
        </p:nvSpPr>
        <p:spPr>
          <a:xfrm>
            <a:off x="181199" y="7198850"/>
            <a:ext cx="3429300" cy="30027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Clr>
                <a:schemeClr val="dk1"/>
              </a:buClr>
              <a:buSzPts val="1100"/>
              <a:buFont typeface="Arial"/>
              <a:buNone/>
            </a:pPr>
            <a:r>
              <a:rPr lang="en-IE" sz="1100">
                <a:solidFill>
                  <a:schemeClr val="dk1"/>
                </a:solidFill>
                <a:latin typeface="Helvetica Neue"/>
                <a:ea typeface="Helvetica Neue"/>
                <a:cs typeface="Helvetica Neue"/>
                <a:sym typeface="Helvetica Neue"/>
              </a:rPr>
              <a:t>We are looking for parents who</a:t>
            </a:r>
            <a:r>
              <a:rPr lang="en-IE" sz="1100">
                <a:solidFill>
                  <a:schemeClr val="dk1"/>
                </a:solidFill>
                <a:latin typeface="Helvetica Neue"/>
                <a:ea typeface="Helvetica Neue"/>
                <a:cs typeface="Helvetica Neue"/>
                <a:sym typeface="Helvetica Neue"/>
              </a:rPr>
              <a:t> are in a position to do </a:t>
            </a:r>
            <a:r>
              <a:rPr b="1" lang="en-IE" sz="1100">
                <a:solidFill>
                  <a:schemeClr val="dk1"/>
                </a:solidFill>
                <a:latin typeface="Helvetica Neue"/>
                <a:ea typeface="Helvetica Neue"/>
                <a:cs typeface="Helvetica Neue"/>
                <a:sym typeface="Helvetica Neue"/>
              </a:rPr>
              <a:t>voluntary work</a:t>
            </a:r>
            <a:r>
              <a:rPr lang="en-IE" sz="1100">
                <a:solidFill>
                  <a:schemeClr val="dk1"/>
                </a:solidFill>
                <a:latin typeface="Helvetica Neue"/>
                <a:ea typeface="Helvetica Neue"/>
                <a:cs typeface="Helvetica Neue"/>
                <a:sym typeface="Helvetica Neue"/>
              </a:rPr>
              <a:t>.</a:t>
            </a:r>
            <a:r>
              <a:rPr lang="en-IE" sz="1100">
                <a:solidFill>
                  <a:schemeClr val="dk1"/>
                </a:solidFill>
                <a:latin typeface="Helvetica Neue"/>
                <a:ea typeface="Helvetica Neue"/>
                <a:cs typeface="Helvetica Neue"/>
                <a:sym typeface="Helvetica Neue"/>
              </a:rPr>
              <a:t>  We have a </a:t>
            </a:r>
            <a:r>
              <a:rPr b="1" lang="en-IE" sz="1100">
                <a:solidFill>
                  <a:schemeClr val="dk1"/>
                </a:solidFill>
                <a:latin typeface="Helvetica Neue"/>
                <a:ea typeface="Helvetica Neue"/>
                <a:cs typeface="Helvetica Neue"/>
                <a:sym typeface="Helvetica Neue"/>
              </a:rPr>
              <a:t>Tuesday morning group, Meitheal, who meet from 9.30-10.30. </a:t>
            </a:r>
            <a:r>
              <a:rPr lang="en-IE" sz="1100">
                <a:solidFill>
                  <a:schemeClr val="dk1"/>
                </a:solidFill>
                <a:latin typeface="Helvetica Neue"/>
                <a:ea typeface="Helvetica Neue"/>
                <a:cs typeface="Helvetica Neue"/>
                <a:sym typeface="Helvetica Neue"/>
              </a:rPr>
              <a:t>Parents </a:t>
            </a:r>
            <a:r>
              <a:rPr lang="en-IE" sz="1100">
                <a:solidFill>
                  <a:schemeClr val="dk1"/>
                </a:solidFill>
                <a:latin typeface="Helvetica Neue"/>
                <a:ea typeface="Helvetica Neue"/>
                <a:cs typeface="Helvetica Neue"/>
                <a:sym typeface="Helvetica Neue"/>
              </a:rPr>
              <a:t>help prepare work for the younger pupils. Meitheal involves a bit of cutting, pasting, photocopying, and a chance to socialise </a:t>
            </a:r>
            <a:r>
              <a:rPr lang="en-IE" sz="1100">
                <a:solidFill>
                  <a:schemeClr val="dk1"/>
                </a:solidFill>
                <a:latin typeface="Helvetica Neue"/>
                <a:ea typeface="Helvetica Neue"/>
                <a:cs typeface="Helvetica Neue"/>
                <a:sym typeface="Helvetica Neue"/>
              </a:rPr>
              <a:t>with</a:t>
            </a:r>
            <a:r>
              <a:rPr lang="en-IE" sz="1100">
                <a:solidFill>
                  <a:schemeClr val="dk1"/>
                </a:solidFill>
                <a:latin typeface="Helvetica Neue"/>
                <a:ea typeface="Helvetica Neue"/>
                <a:cs typeface="Helvetica Neue"/>
                <a:sym typeface="Helvetica Neue"/>
              </a:rPr>
              <a:t> fellow parents. This year, we are looking for volunteers to “listen” to Junior Infants reading, to help with ICT, and to help with Library (on Fridays).  If interested kindly contact us in the office,</a:t>
            </a:r>
            <a:endParaRPr b="1" sz="1200">
              <a:solidFill>
                <a:schemeClr val="dk1"/>
              </a:solidFill>
              <a:latin typeface="Times New Roman"/>
              <a:ea typeface="Times New Roman"/>
              <a:cs typeface="Times New Roman"/>
              <a:sym typeface="Times New Roman"/>
            </a:endParaRPr>
          </a:p>
        </p:txBody>
      </p:sp>
      <p:sp>
        <p:nvSpPr>
          <p:cNvPr id="121" name="Google Shape;121;p2"/>
          <p:cNvSpPr/>
          <p:nvPr/>
        </p:nvSpPr>
        <p:spPr>
          <a:xfrm>
            <a:off x="208888" y="6644150"/>
            <a:ext cx="3372050" cy="536091"/>
          </a:xfrm>
          <a:custGeom>
            <a:rect b="b" l="l" r="r" t="t"/>
            <a:pathLst>
              <a:path extrusionOk="0" h="912495" w="3388995">
                <a:moveTo>
                  <a:pt x="3388741" y="0"/>
                </a:moveTo>
                <a:lnTo>
                  <a:pt x="0" y="0"/>
                </a:lnTo>
                <a:lnTo>
                  <a:pt x="0" y="912114"/>
                </a:lnTo>
                <a:lnTo>
                  <a:pt x="3388741" y="912114"/>
                </a:lnTo>
                <a:lnTo>
                  <a:pt x="3388741" y="0"/>
                </a:lnTo>
                <a:close/>
              </a:path>
            </a:pathLst>
          </a:custGeom>
          <a:solidFill>
            <a:schemeClr val="lt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2" name="Google Shape;122;p2"/>
          <p:cNvSpPr txBox="1"/>
          <p:nvPr/>
        </p:nvSpPr>
        <p:spPr>
          <a:xfrm>
            <a:off x="208873" y="6647557"/>
            <a:ext cx="2635200" cy="535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700"/>
              <a:buFont typeface="Arial"/>
              <a:buNone/>
            </a:pPr>
            <a:r>
              <a:rPr b="1" lang="en-IE" sz="2500">
                <a:solidFill>
                  <a:srgbClr val="2A4EA2"/>
                </a:solidFill>
                <a:latin typeface="Play"/>
                <a:ea typeface="Play"/>
                <a:cs typeface="Play"/>
                <a:sym typeface="Play"/>
              </a:rPr>
              <a:t>Meitheal</a:t>
            </a:r>
            <a:r>
              <a:rPr b="1" lang="en-IE" sz="2500">
                <a:solidFill>
                  <a:srgbClr val="2A4EA2"/>
                </a:solidFill>
                <a:latin typeface="Play"/>
                <a:ea typeface="Play"/>
                <a:cs typeface="Play"/>
                <a:sym typeface="Play"/>
              </a:rPr>
              <a:t> </a:t>
            </a:r>
            <a:endParaRPr b="1" i="0" sz="2500" u="none" cap="none" strike="noStrike">
              <a:solidFill>
                <a:srgbClr val="2A4EA2"/>
              </a:solidFill>
              <a:latin typeface="Play"/>
              <a:ea typeface="Play"/>
              <a:cs typeface="Play"/>
              <a:sym typeface="Play"/>
            </a:endParaRPr>
          </a:p>
        </p:txBody>
      </p:sp>
      <p:sp>
        <p:nvSpPr>
          <p:cNvPr id="123" name="Google Shape;123;p2"/>
          <p:cNvSpPr txBox="1"/>
          <p:nvPr/>
        </p:nvSpPr>
        <p:spPr>
          <a:xfrm>
            <a:off x="245825" y="1054000"/>
            <a:ext cx="3372000" cy="58800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en-IE" sz="1100">
                <a:latin typeface="Helvetica Neue"/>
                <a:ea typeface="Helvetica Neue"/>
                <a:cs typeface="Helvetica Neue"/>
                <a:sym typeface="Helvetica Neue"/>
              </a:rPr>
              <a:t>EVENT: Bake Sale and </a:t>
            </a:r>
            <a:r>
              <a:rPr b="1" lang="en-IE" sz="1100">
                <a:solidFill>
                  <a:srgbClr val="FF00FF"/>
                </a:solidFill>
                <a:latin typeface="Helvetica Neue"/>
                <a:ea typeface="Helvetica Neue"/>
                <a:cs typeface="Helvetica Neue"/>
                <a:sym typeface="Helvetica Neue"/>
              </a:rPr>
              <a:t>Pink</a:t>
            </a:r>
            <a:r>
              <a:rPr b="1" lang="en-IE" sz="1100">
                <a:latin typeface="Helvetica Neue"/>
                <a:ea typeface="Helvetica Neue"/>
                <a:cs typeface="Helvetica Neue"/>
                <a:sym typeface="Helvetica Neue"/>
              </a:rPr>
              <a:t> and </a:t>
            </a:r>
            <a:r>
              <a:rPr b="1" lang="en-IE" sz="1100">
                <a:solidFill>
                  <a:srgbClr val="FF0000"/>
                </a:solidFill>
                <a:latin typeface="Helvetica Neue"/>
                <a:ea typeface="Helvetica Neue"/>
                <a:cs typeface="Helvetica Neue"/>
                <a:sym typeface="Helvetica Neue"/>
              </a:rPr>
              <a:t>Red</a:t>
            </a:r>
            <a:r>
              <a:rPr b="1" lang="en-IE" sz="1100">
                <a:latin typeface="Helvetica Neue"/>
                <a:ea typeface="Helvetica Neue"/>
                <a:cs typeface="Helvetica Neue"/>
                <a:sym typeface="Helvetica Neue"/>
              </a:rPr>
              <a:t> Day </a:t>
            </a:r>
            <a:endParaRPr b="1" sz="1100">
              <a:latin typeface="Helvetica Neue"/>
              <a:ea typeface="Helvetica Neue"/>
              <a:cs typeface="Helvetica Neue"/>
              <a:sym typeface="Helvetica Neue"/>
            </a:endParaRPr>
          </a:p>
          <a:p>
            <a:pPr indent="0" lvl="0" marL="0" rtl="0" algn="just">
              <a:spcBef>
                <a:spcPts val="0"/>
              </a:spcBef>
              <a:spcAft>
                <a:spcPts val="0"/>
              </a:spcAft>
              <a:buNone/>
            </a:pPr>
            <a:r>
              <a:rPr b="1" lang="en-IE" sz="1100">
                <a:latin typeface="Helvetica Neue"/>
                <a:ea typeface="Helvetica Neue"/>
                <a:cs typeface="Helvetica Neue"/>
                <a:sym typeface="Helvetica Neue"/>
              </a:rPr>
              <a:t>WHEN: Friday 9th February</a:t>
            </a:r>
            <a:r>
              <a:rPr lang="en-IE" sz="1100">
                <a:latin typeface="Helvetica Neue"/>
                <a:ea typeface="Helvetica Neue"/>
                <a:cs typeface="Helvetica Neue"/>
                <a:sym typeface="Helvetica Neue"/>
              </a:rPr>
              <a:t>.  </a:t>
            </a:r>
            <a:endParaRPr sz="1100">
              <a:latin typeface="Helvetica Neue"/>
              <a:ea typeface="Helvetica Neue"/>
              <a:cs typeface="Helvetica Neue"/>
              <a:sym typeface="Helvetica Neue"/>
            </a:endParaRPr>
          </a:p>
          <a:p>
            <a:pPr indent="0" lvl="0" marL="0" rtl="0" algn="just">
              <a:spcBef>
                <a:spcPts val="0"/>
              </a:spcBef>
              <a:spcAft>
                <a:spcPts val="0"/>
              </a:spcAft>
              <a:buNone/>
            </a:pPr>
            <a:r>
              <a:t/>
            </a:r>
            <a:endParaRPr sz="1100">
              <a:latin typeface="Helvetica Neue"/>
              <a:ea typeface="Helvetica Neue"/>
              <a:cs typeface="Helvetica Neue"/>
              <a:sym typeface="Helvetica Neue"/>
            </a:endParaRPr>
          </a:p>
          <a:p>
            <a:pPr indent="0" lvl="0" marL="0" rtl="0" algn="just">
              <a:spcBef>
                <a:spcPts val="0"/>
              </a:spcBef>
              <a:spcAft>
                <a:spcPts val="0"/>
              </a:spcAft>
              <a:buClr>
                <a:schemeClr val="dk1"/>
              </a:buClr>
              <a:buSzPts val="1100"/>
              <a:buFont typeface="Arial"/>
              <a:buNone/>
            </a:pPr>
            <a:r>
              <a:rPr lang="en-IE" sz="1100">
                <a:latin typeface="Helvetica Neue"/>
                <a:ea typeface="Helvetica Neue"/>
                <a:cs typeface="Helvetica Neue"/>
                <a:sym typeface="Helvetica Neue"/>
              </a:rPr>
              <a:t>Wear Pink or Red on Friday to celebrate </a:t>
            </a:r>
            <a:r>
              <a:rPr lang="en-IE" sz="1100">
                <a:latin typeface="Helvetica Neue"/>
                <a:ea typeface="Helvetica Neue"/>
                <a:cs typeface="Helvetica Neue"/>
                <a:sym typeface="Helvetica Neue"/>
              </a:rPr>
              <a:t>Valentine's</a:t>
            </a:r>
            <a:r>
              <a:rPr lang="en-IE" sz="1100">
                <a:latin typeface="Helvetica Neue"/>
                <a:ea typeface="Helvetica Neue"/>
                <a:cs typeface="Helvetica Neue"/>
                <a:sym typeface="Helvetica Neue"/>
              </a:rPr>
              <a:t> day.</a:t>
            </a:r>
            <a:endParaRPr sz="1100">
              <a:latin typeface="Helvetica Neue"/>
              <a:ea typeface="Helvetica Neue"/>
              <a:cs typeface="Helvetica Neue"/>
              <a:sym typeface="Helvetica Neue"/>
            </a:endParaRPr>
          </a:p>
          <a:p>
            <a:pPr indent="0" lvl="0" marL="0" rtl="0" algn="just">
              <a:spcBef>
                <a:spcPts val="0"/>
              </a:spcBef>
              <a:spcAft>
                <a:spcPts val="0"/>
              </a:spcAft>
              <a:buNone/>
            </a:pPr>
            <a:r>
              <a:t/>
            </a:r>
            <a:endParaRPr sz="1100">
              <a:latin typeface="Helvetica Neue"/>
              <a:ea typeface="Helvetica Neue"/>
              <a:cs typeface="Helvetica Neue"/>
              <a:sym typeface="Helvetica Neue"/>
            </a:endParaRPr>
          </a:p>
          <a:p>
            <a:pPr indent="0" lvl="0" marL="0" rtl="0" algn="just">
              <a:spcBef>
                <a:spcPts val="0"/>
              </a:spcBef>
              <a:spcAft>
                <a:spcPts val="0"/>
              </a:spcAft>
              <a:buClr>
                <a:schemeClr val="dk1"/>
              </a:buClr>
              <a:buSzPts val="1100"/>
              <a:buFont typeface="Arial"/>
              <a:buNone/>
            </a:pPr>
            <a:r>
              <a:rPr lang="en-IE" sz="1100">
                <a:latin typeface="Helvetica Neue"/>
                <a:ea typeface="Helvetica Neue"/>
                <a:cs typeface="Helvetica Neue"/>
                <a:sym typeface="Helvetica Neue"/>
              </a:rPr>
              <a:t>We are asking children from </a:t>
            </a:r>
            <a:r>
              <a:rPr b="1" lang="en-IE" sz="1100">
                <a:latin typeface="Helvetica Neue"/>
                <a:ea typeface="Helvetica Neue"/>
                <a:cs typeface="Helvetica Neue"/>
                <a:sym typeface="Helvetica Neue"/>
              </a:rPr>
              <a:t>Junior Infants and 1st , 3rd and 5th Class to be our bakers.</a:t>
            </a:r>
            <a:endParaRPr sz="1100">
              <a:latin typeface="Helvetica Neue"/>
              <a:ea typeface="Helvetica Neue"/>
              <a:cs typeface="Helvetica Neue"/>
              <a:sym typeface="Helvetica Neue"/>
            </a:endParaRPr>
          </a:p>
          <a:p>
            <a:pPr indent="0" lvl="0" marL="0" rtl="0" algn="just">
              <a:spcBef>
                <a:spcPts val="0"/>
              </a:spcBef>
              <a:spcAft>
                <a:spcPts val="0"/>
              </a:spcAft>
              <a:buNone/>
            </a:pPr>
            <a:r>
              <a:t/>
            </a:r>
            <a:endParaRPr sz="1100">
              <a:latin typeface="Helvetica Neue"/>
              <a:ea typeface="Helvetica Neue"/>
              <a:cs typeface="Helvetica Neue"/>
              <a:sym typeface="Helvetica Neue"/>
            </a:endParaRPr>
          </a:p>
          <a:p>
            <a:pPr indent="0" lvl="0" marL="0" rtl="0" algn="just">
              <a:spcBef>
                <a:spcPts val="0"/>
              </a:spcBef>
              <a:spcAft>
                <a:spcPts val="0"/>
              </a:spcAft>
              <a:buClr>
                <a:schemeClr val="dk1"/>
              </a:buClr>
              <a:buSzPts val="1100"/>
              <a:buFont typeface="Arial"/>
              <a:buNone/>
            </a:pPr>
            <a:r>
              <a:rPr lang="en-IE" sz="1100">
                <a:latin typeface="Helvetica Neue"/>
                <a:ea typeface="Helvetica Neue"/>
                <a:cs typeface="Helvetica Neue"/>
                <a:sym typeface="Helvetica Neue"/>
              </a:rPr>
              <a:t>Buns will be 50 cents each. We recommend that children do not bring more than €2, so</a:t>
            </a:r>
            <a:endParaRPr sz="1100">
              <a:latin typeface="Helvetica Neue"/>
              <a:ea typeface="Helvetica Neue"/>
              <a:cs typeface="Helvetica Neue"/>
              <a:sym typeface="Helvetica Neue"/>
            </a:endParaRPr>
          </a:p>
          <a:p>
            <a:pPr indent="0" lvl="0" marL="0" rtl="0" algn="just">
              <a:spcBef>
                <a:spcPts val="0"/>
              </a:spcBef>
              <a:spcAft>
                <a:spcPts val="0"/>
              </a:spcAft>
              <a:buNone/>
            </a:pPr>
            <a:r>
              <a:rPr lang="en-IE" sz="1100">
                <a:latin typeface="Helvetica Neue"/>
                <a:ea typeface="Helvetica Neue"/>
                <a:cs typeface="Helvetica Neue"/>
                <a:sym typeface="Helvetica Neue"/>
              </a:rPr>
              <a:t>that everyone can get their fair share. </a:t>
            </a:r>
            <a:endParaRPr sz="1100">
              <a:latin typeface="Helvetica Neue"/>
              <a:ea typeface="Helvetica Neue"/>
              <a:cs typeface="Helvetica Neue"/>
              <a:sym typeface="Helvetica Neue"/>
            </a:endParaRPr>
          </a:p>
          <a:p>
            <a:pPr indent="0" lvl="0" marL="0" rtl="0" algn="just">
              <a:spcBef>
                <a:spcPts val="0"/>
              </a:spcBef>
              <a:spcAft>
                <a:spcPts val="0"/>
              </a:spcAft>
              <a:buNone/>
            </a:pPr>
            <a:r>
              <a:t/>
            </a:r>
            <a:endParaRPr sz="1100">
              <a:latin typeface="Helvetica Neue"/>
              <a:ea typeface="Helvetica Neue"/>
              <a:cs typeface="Helvetica Neue"/>
              <a:sym typeface="Helvetica Neue"/>
            </a:endParaRPr>
          </a:p>
          <a:p>
            <a:pPr indent="0" lvl="0" marL="0" rtl="0" algn="just">
              <a:spcBef>
                <a:spcPts val="0"/>
              </a:spcBef>
              <a:spcAft>
                <a:spcPts val="0"/>
              </a:spcAft>
              <a:buClr>
                <a:schemeClr val="dk1"/>
              </a:buClr>
              <a:buSzPts val="1100"/>
              <a:buFont typeface="Arial"/>
              <a:buNone/>
            </a:pPr>
            <a:r>
              <a:rPr b="1" lang="en-IE" sz="1100">
                <a:latin typeface="Helvetica Neue"/>
                <a:ea typeface="Helvetica Neue"/>
                <a:cs typeface="Helvetica Neue"/>
                <a:sym typeface="Helvetica Neue"/>
              </a:rPr>
              <a:t>DO’S:</a:t>
            </a:r>
            <a:endParaRPr b="1" sz="1100">
              <a:latin typeface="Helvetica Neue"/>
              <a:ea typeface="Helvetica Neue"/>
              <a:cs typeface="Helvetica Neue"/>
              <a:sym typeface="Helvetica Neue"/>
            </a:endParaRPr>
          </a:p>
          <a:p>
            <a:pPr indent="0" lvl="0" marL="0" rtl="0" algn="just">
              <a:spcBef>
                <a:spcPts val="0"/>
              </a:spcBef>
              <a:spcAft>
                <a:spcPts val="0"/>
              </a:spcAft>
              <a:buNone/>
            </a:pPr>
            <a:r>
              <a:rPr lang="en-IE" sz="1100">
                <a:latin typeface="Helvetica Neue"/>
                <a:ea typeface="Helvetica Neue"/>
                <a:cs typeface="Helvetica Neue"/>
                <a:sym typeface="Helvetica Neue"/>
              </a:rPr>
              <a:t>- </a:t>
            </a:r>
            <a:r>
              <a:rPr lang="en-IE" sz="1100">
                <a:latin typeface="Helvetica Neue"/>
                <a:ea typeface="Helvetica Neue"/>
                <a:cs typeface="Helvetica Neue"/>
                <a:sym typeface="Helvetica Neue"/>
              </a:rPr>
              <a:t>Buns, biscuits and bars are recommended</a:t>
            </a:r>
            <a:endParaRPr sz="1100">
              <a:latin typeface="Helvetica Neue"/>
              <a:ea typeface="Helvetica Neue"/>
              <a:cs typeface="Helvetica Neue"/>
              <a:sym typeface="Helvetica Neue"/>
            </a:endParaRPr>
          </a:p>
          <a:p>
            <a:pPr indent="0" lvl="0" marL="0" rtl="0" algn="just">
              <a:spcBef>
                <a:spcPts val="0"/>
              </a:spcBef>
              <a:spcAft>
                <a:spcPts val="0"/>
              </a:spcAft>
              <a:buNone/>
            </a:pPr>
            <a:r>
              <a:rPr lang="en-IE" sz="1100">
                <a:latin typeface="Helvetica Neue"/>
                <a:ea typeface="Helvetica Neue"/>
                <a:cs typeface="Helvetica Neue"/>
                <a:sym typeface="Helvetica Neue"/>
              </a:rPr>
              <a:t>- Label any special dietary buns/ biscuits and hand them in separately</a:t>
            </a:r>
            <a:endParaRPr sz="1100">
              <a:latin typeface="Helvetica Neue"/>
              <a:ea typeface="Helvetica Neue"/>
              <a:cs typeface="Helvetica Neue"/>
              <a:sym typeface="Helvetica Neue"/>
            </a:endParaRPr>
          </a:p>
          <a:p>
            <a:pPr indent="0" lvl="0" marL="0" rtl="0" algn="just">
              <a:spcBef>
                <a:spcPts val="0"/>
              </a:spcBef>
              <a:spcAft>
                <a:spcPts val="0"/>
              </a:spcAft>
              <a:buNone/>
            </a:pPr>
            <a:r>
              <a:rPr lang="en-IE" sz="1100">
                <a:latin typeface="Helvetica Neue"/>
                <a:ea typeface="Helvetica Neue"/>
                <a:cs typeface="Helvetica Neue"/>
                <a:sym typeface="Helvetica Neue"/>
              </a:rPr>
              <a:t>- Cereal boxes with one side cut as a flap/lid and lined with tin foil works well for sending buns in</a:t>
            </a:r>
            <a:endParaRPr sz="1100">
              <a:latin typeface="Helvetica Neue"/>
              <a:ea typeface="Helvetica Neue"/>
              <a:cs typeface="Helvetica Neue"/>
              <a:sym typeface="Helvetica Neue"/>
            </a:endParaRPr>
          </a:p>
          <a:p>
            <a:pPr indent="0" lvl="0" marL="0" rtl="0" algn="just">
              <a:spcBef>
                <a:spcPts val="0"/>
              </a:spcBef>
              <a:spcAft>
                <a:spcPts val="0"/>
              </a:spcAft>
              <a:buNone/>
            </a:pPr>
            <a:r>
              <a:rPr lang="en-IE" sz="1100">
                <a:latin typeface="Helvetica Neue"/>
                <a:ea typeface="Helvetica Neue"/>
                <a:cs typeface="Helvetica Neue"/>
                <a:sym typeface="Helvetica Neue"/>
              </a:rPr>
              <a:t>- If you send in containers, please mark them clearly with your child’s name</a:t>
            </a:r>
            <a:endParaRPr sz="1100">
              <a:latin typeface="Helvetica Neue"/>
              <a:ea typeface="Helvetica Neue"/>
              <a:cs typeface="Helvetica Neue"/>
              <a:sym typeface="Helvetica Neue"/>
            </a:endParaRPr>
          </a:p>
          <a:p>
            <a:pPr indent="0" lvl="0" marL="0" rtl="0" algn="just">
              <a:spcBef>
                <a:spcPts val="0"/>
              </a:spcBef>
              <a:spcAft>
                <a:spcPts val="0"/>
              </a:spcAft>
              <a:buNone/>
            </a:pPr>
            <a:r>
              <a:t/>
            </a:r>
            <a:endParaRPr b="1" sz="1100">
              <a:latin typeface="Helvetica Neue"/>
              <a:ea typeface="Helvetica Neue"/>
              <a:cs typeface="Helvetica Neue"/>
              <a:sym typeface="Helvetica Neue"/>
            </a:endParaRPr>
          </a:p>
          <a:p>
            <a:pPr indent="0" lvl="0" marL="0" rtl="0" algn="just">
              <a:spcBef>
                <a:spcPts val="0"/>
              </a:spcBef>
              <a:spcAft>
                <a:spcPts val="0"/>
              </a:spcAft>
              <a:buNone/>
            </a:pPr>
            <a:r>
              <a:rPr b="1" lang="en-IE" sz="1100">
                <a:latin typeface="Helvetica Neue"/>
                <a:ea typeface="Helvetica Neue"/>
                <a:cs typeface="Helvetica Neue"/>
                <a:sym typeface="Helvetica Neue"/>
              </a:rPr>
              <a:t>DONT’S:</a:t>
            </a:r>
            <a:endParaRPr b="1" sz="1100">
              <a:latin typeface="Helvetica Neue"/>
              <a:ea typeface="Helvetica Neue"/>
              <a:cs typeface="Helvetica Neue"/>
              <a:sym typeface="Helvetica Neue"/>
            </a:endParaRPr>
          </a:p>
          <a:p>
            <a:pPr indent="0" lvl="0" marL="0" rtl="0" algn="just">
              <a:spcBef>
                <a:spcPts val="0"/>
              </a:spcBef>
              <a:spcAft>
                <a:spcPts val="0"/>
              </a:spcAft>
              <a:buNone/>
            </a:pPr>
            <a:r>
              <a:rPr lang="en-IE" sz="1100">
                <a:latin typeface="Helvetica Neue"/>
                <a:ea typeface="Helvetica Neue"/>
                <a:cs typeface="Helvetica Neue"/>
                <a:sym typeface="Helvetica Neue"/>
              </a:rPr>
              <a:t>- No whole cakes – they can be difficult to cut</a:t>
            </a:r>
            <a:endParaRPr sz="1100">
              <a:latin typeface="Helvetica Neue"/>
              <a:ea typeface="Helvetica Neue"/>
              <a:cs typeface="Helvetica Neue"/>
              <a:sym typeface="Helvetica Neue"/>
            </a:endParaRPr>
          </a:p>
          <a:p>
            <a:pPr indent="0" lvl="0" marL="0" rtl="0" algn="just">
              <a:spcBef>
                <a:spcPts val="0"/>
              </a:spcBef>
              <a:spcAft>
                <a:spcPts val="0"/>
              </a:spcAft>
              <a:buClr>
                <a:schemeClr val="dk1"/>
              </a:buClr>
              <a:buSzPts val="1100"/>
              <a:buFont typeface="Arial"/>
              <a:buNone/>
            </a:pPr>
            <a:r>
              <a:rPr lang="en-IE" sz="1100">
                <a:latin typeface="Helvetica Neue"/>
                <a:ea typeface="Helvetica Neue"/>
                <a:cs typeface="Helvetica Neue"/>
                <a:sym typeface="Helvetica Neue"/>
              </a:rPr>
              <a:t>- No fresh cream please</a:t>
            </a:r>
            <a:endParaRPr sz="1100">
              <a:latin typeface="Helvetica Neue"/>
              <a:ea typeface="Helvetica Neue"/>
              <a:cs typeface="Helvetica Neue"/>
              <a:sym typeface="Helvetica Neue"/>
            </a:endParaRPr>
          </a:p>
          <a:p>
            <a:pPr indent="0" lvl="0" marL="0" rtl="0" algn="just">
              <a:spcBef>
                <a:spcPts val="0"/>
              </a:spcBef>
              <a:spcAft>
                <a:spcPts val="0"/>
              </a:spcAft>
              <a:buClr>
                <a:schemeClr val="dk1"/>
              </a:buClr>
              <a:buSzPts val="1100"/>
              <a:buFont typeface="Arial"/>
              <a:buNone/>
            </a:pPr>
            <a:r>
              <a:rPr lang="en-IE" sz="1100">
                <a:latin typeface="Helvetica Neue"/>
                <a:ea typeface="Helvetica Neue"/>
                <a:cs typeface="Helvetica Neue"/>
                <a:sym typeface="Helvetica Neue"/>
              </a:rPr>
              <a:t>- No nuts – due to nut allergies in school</a:t>
            </a:r>
            <a:endParaRPr sz="1100">
              <a:latin typeface="Helvetica Neue"/>
              <a:ea typeface="Helvetica Neue"/>
              <a:cs typeface="Helvetica Neue"/>
              <a:sym typeface="Helvetica Neue"/>
            </a:endParaRPr>
          </a:p>
          <a:p>
            <a:pPr indent="0" lvl="0" marL="0" rtl="0" algn="just">
              <a:spcBef>
                <a:spcPts val="0"/>
              </a:spcBef>
              <a:spcAft>
                <a:spcPts val="0"/>
              </a:spcAft>
              <a:buNone/>
            </a:pPr>
            <a:r>
              <a:t/>
            </a:r>
            <a:endParaRPr sz="1100">
              <a:latin typeface="Helvetica Neue"/>
              <a:ea typeface="Helvetica Neue"/>
              <a:cs typeface="Helvetica Neue"/>
              <a:sym typeface="Helvetica Neue"/>
            </a:endParaRPr>
          </a:p>
          <a:p>
            <a:pPr indent="0" lvl="0" marL="0" rtl="0" algn="just">
              <a:spcBef>
                <a:spcPts val="0"/>
              </a:spcBef>
              <a:spcAft>
                <a:spcPts val="0"/>
              </a:spcAft>
              <a:buNone/>
            </a:pPr>
            <a:r>
              <a:rPr lang="en-IE" sz="1100">
                <a:latin typeface="Helvetica Neue"/>
                <a:ea typeface="Helvetica Neue"/>
                <a:cs typeface="Helvetica Neue"/>
                <a:sym typeface="Helvetica Neue"/>
              </a:rPr>
              <a:t>Please bring buns straight into the hall from 8:50 am. We’ll be there to collect them.</a:t>
            </a:r>
            <a:endParaRPr sz="1100">
              <a:latin typeface="Helvetica Neue"/>
              <a:ea typeface="Helvetica Neue"/>
              <a:cs typeface="Helvetica Neue"/>
              <a:sym typeface="Helvetica Neue"/>
            </a:endParaRPr>
          </a:p>
          <a:p>
            <a:pPr indent="0" lvl="0" marL="0" rtl="0" algn="just">
              <a:spcBef>
                <a:spcPts val="0"/>
              </a:spcBef>
              <a:spcAft>
                <a:spcPts val="0"/>
              </a:spcAft>
              <a:buNone/>
            </a:pPr>
            <a:r>
              <a:t/>
            </a:r>
            <a:endParaRPr sz="1100">
              <a:latin typeface="Helvetica Neue"/>
              <a:ea typeface="Helvetica Neue"/>
              <a:cs typeface="Helvetica Neue"/>
              <a:sym typeface="Helvetica Neue"/>
            </a:endParaRPr>
          </a:p>
          <a:p>
            <a:pPr indent="0" lvl="0" marL="0" rtl="0" algn="just">
              <a:spcBef>
                <a:spcPts val="0"/>
              </a:spcBef>
              <a:spcAft>
                <a:spcPts val="0"/>
              </a:spcAft>
              <a:buClr>
                <a:schemeClr val="dk1"/>
              </a:buClr>
              <a:buSzPts val="1100"/>
              <a:buFont typeface="Arial"/>
              <a:buNone/>
            </a:pPr>
            <a:r>
              <a:rPr lang="en-IE" sz="1100">
                <a:latin typeface="Helvetica Neue"/>
                <a:ea typeface="Helvetica Neue"/>
                <a:cs typeface="Helvetica Neue"/>
                <a:sym typeface="Helvetica Neue"/>
              </a:rPr>
              <a:t>See poster on the next page.</a:t>
            </a:r>
            <a:endParaRPr sz="1100">
              <a:latin typeface="Helvetica Neue"/>
              <a:ea typeface="Helvetica Neue"/>
              <a:cs typeface="Helvetica Neue"/>
              <a:sym typeface="Helvetica Neue"/>
            </a:endParaRPr>
          </a:p>
          <a:p>
            <a:pPr indent="0" lvl="0" marL="0" rtl="0" algn="just">
              <a:spcBef>
                <a:spcPts val="0"/>
              </a:spcBef>
              <a:spcAft>
                <a:spcPts val="0"/>
              </a:spcAft>
              <a:buClr>
                <a:schemeClr val="dk1"/>
              </a:buClr>
              <a:buSzPts val="1100"/>
              <a:buFont typeface="Arial"/>
              <a:buNone/>
            </a:pPr>
            <a:r>
              <a:t/>
            </a:r>
            <a:endParaRPr sz="1100">
              <a:latin typeface="Helvetica Neue"/>
              <a:ea typeface="Helvetica Neue"/>
              <a:cs typeface="Helvetica Neue"/>
              <a:sym typeface="Helvetica Neue"/>
            </a:endParaRPr>
          </a:p>
          <a:p>
            <a:pPr indent="0" lvl="0" marL="0" rtl="0" algn="l">
              <a:spcBef>
                <a:spcPts val="0"/>
              </a:spcBef>
              <a:spcAft>
                <a:spcPts val="0"/>
              </a:spcAft>
              <a:buNone/>
            </a:pPr>
            <a:r>
              <a:t/>
            </a:r>
            <a:endParaRPr sz="1800">
              <a:latin typeface="Calibri"/>
              <a:ea typeface="Calibri"/>
              <a:cs typeface="Calibri"/>
              <a:sym typeface="Calibri"/>
            </a:endParaRPr>
          </a:p>
        </p:txBody>
      </p:sp>
      <p:sp>
        <p:nvSpPr>
          <p:cNvPr id="124" name="Google Shape;124;p2"/>
          <p:cNvSpPr txBox="1"/>
          <p:nvPr/>
        </p:nvSpPr>
        <p:spPr>
          <a:xfrm>
            <a:off x="4013875" y="989700"/>
            <a:ext cx="3549900" cy="4674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IE" sz="1100">
                <a:solidFill>
                  <a:srgbClr val="1F4E79"/>
                </a:solidFill>
                <a:highlight>
                  <a:schemeClr val="lt1"/>
                </a:highlight>
              </a:rPr>
              <a:t>Some staff recently attended Ceannródaithe Cumarsáide Celebration evening for the 2023 award winners!</a:t>
            </a:r>
            <a:endParaRPr b="1" sz="1100">
              <a:solidFill>
                <a:srgbClr val="1F4E79"/>
              </a:solidFill>
              <a:highlight>
                <a:schemeClr val="lt1"/>
              </a:highlight>
            </a:endParaRPr>
          </a:p>
          <a:p>
            <a:pPr indent="0" lvl="0" marL="0" rtl="0" algn="l">
              <a:lnSpc>
                <a:spcPct val="115000"/>
              </a:lnSpc>
              <a:spcBef>
                <a:spcPts val="800"/>
              </a:spcBef>
              <a:spcAft>
                <a:spcPts val="0"/>
              </a:spcAft>
              <a:buNone/>
            </a:pPr>
            <a:r>
              <a:rPr lang="en-IE" sz="1100">
                <a:solidFill>
                  <a:srgbClr val="202124"/>
                </a:solidFill>
                <a:highlight>
                  <a:schemeClr val="lt1"/>
                </a:highlight>
              </a:rPr>
              <a:t>This was an evening to celebrate the work and achievements of participating schools and was </a:t>
            </a:r>
            <a:r>
              <a:rPr lang="en-IE" sz="1100">
                <a:solidFill>
                  <a:srgbClr val="202124"/>
                </a:solidFill>
                <a:highlight>
                  <a:schemeClr val="lt1"/>
                </a:highlight>
              </a:rPr>
              <a:t>facilitated</a:t>
            </a:r>
            <a:r>
              <a:rPr lang="en-IE" sz="1100">
                <a:solidFill>
                  <a:srgbClr val="202124"/>
                </a:solidFill>
                <a:highlight>
                  <a:schemeClr val="lt1"/>
                </a:highlight>
              </a:rPr>
              <a:t> by HSE Meath Speech and Language Team.  There were 12 worthy winners and St. Mary's were delighted to be one of them.  </a:t>
            </a:r>
            <a:endParaRPr sz="1100">
              <a:solidFill>
                <a:srgbClr val="202124"/>
              </a:solidFill>
              <a:highlight>
                <a:schemeClr val="lt1"/>
              </a:highlight>
            </a:endParaRPr>
          </a:p>
          <a:p>
            <a:pPr indent="0" lvl="0" marL="0" rtl="0" algn="l">
              <a:lnSpc>
                <a:spcPct val="115000"/>
              </a:lnSpc>
              <a:spcBef>
                <a:spcPts val="800"/>
              </a:spcBef>
              <a:spcAft>
                <a:spcPts val="0"/>
              </a:spcAft>
              <a:buNone/>
            </a:pPr>
            <a:r>
              <a:rPr lang="en-IE" sz="1100">
                <a:solidFill>
                  <a:srgbClr val="202124"/>
                </a:solidFill>
                <a:highlight>
                  <a:schemeClr val="lt1"/>
                </a:highlight>
              </a:rPr>
              <a:t>Last May, students from Room 17 and 20 sang and signed "What a Wonderful World" during assembly using </a:t>
            </a:r>
            <a:r>
              <a:rPr lang="en-IE" sz="1100">
                <a:solidFill>
                  <a:srgbClr val="222222"/>
                </a:solidFill>
                <a:highlight>
                  <a:srgbClr val="FFFFFF"/>
                </a:highlight>
                <a:latin typeface="Helvetica Neue"/>
                <a:ea typeface="Helvetica Neue"/>
                <a:cs typeface="Helvetica Neue"/>
                <a:sym typeface="Helvetica Neue"/>
              </a:rPr>
              <a:t>Lámh </a:t>
            </a:r>
            <a:r>
              <a:rPr lang="en-IE" sz="1100">
                <a:solidFill>
                  <a:srgbClr val="202124"/>
                </a:solidFill>
                <a:highlight>
                  <a:schemeClr val="lt1"/>
                </a:highlight>
              </a:rPr>
              <a:t>(Available to view on our school facebook page - click on link below) </a:t>
            </a:r>
            <a:endParaRPr sz="1100">
              <a:solidFill>
                <a:srgbClr val="202124"/>
              </a:solidFill>
              <a:highlight>
                <a:schemeClr val="lt1"/>
              </a:highlight>
            </a:endParaRPr>
          </a:p>
          <a:p>
            <a:pPr indent="0" lvl="0" marL="0" rtl="0" algn="l">
              <a:lnSpc>
                <a:spcPct val="115000"/>
              </a:lnSpc>
              <a:spcBef>
                <a:spcPts val="800"/>
              </a:spcBef>
              <a:spcAft>
                <a:spcPts val="0"/>
              </a:spcAft>
              <a:buNone/>
            </a:pPr>
            <a:r>
              <a:rPr lang="en-IE" sz="1100" u="sng">
                <a:solidFill>
                  <a:srgbClr val="58595B"/>
                </a:solidFill>
                <a:highlight>
                  <a:schemeClr val="lt1"/>
                </a:highlight>
                <a:hlinkClick r:id="rId5">
                  <a:extLst>
                    <a:ext uri="{A12FA001-AC4F-418D-AE19-62706E023703}">
                      <ahyp:hlinkClr val="tx"/>
                    </a:ext>
                  </a:extLst>
                </a:hlinkClick>
              </a:rPr>
              <a:t>https://www.facebook.com/groups/StMarysConventPrimarySchoolTrimMeath/permalink/1735267710242300/</a:t>
            </a:r>
            <a:endParaRPr sz="1100">
              <a:solidFill>
                <a:srgbClr val="58595B"/>
              </a:solidFill>
              <a:highlight>
                <a:schemeClr val="lt1"/>
              </a:highlight>
            </a:endParaRPr>
          </a:p>
          <a:p>
            <a:pPr indent="0" lvl="0" marL="0" rtl="0" algn="l">
              <a:lnSpc>
                <a:spcPct val="115000"/>
              </a:lnSpc>
              <a:spcBef>
                <a:spcPts val="800"/>
              </a:spcBef>
              <a:spcAft>
                <a:spcPts val="0"/>
              </a:spcAft>
              <a:buNone/>
            </a:pPr>
            <a:r>
              <a:rPr lang="en-IE" sz="1100">
                <a:solidFill>
                  <a:srgbClr val="58595B"/>
                </a:solidFill>
                <a:highlight>
                  <a:schemeClr val="lt1"/>
                </a:highlight>
              </a:rPr>
              <a:t>Lámh is a manual signing system used by many pupils in our schools. Signing encourages eye contact and attention to movement , skills that really help children to communicate. We were delighted to be part of this initiative</a:t>
            </a:r>
            <a:endParaRPr sz="1100">
              <a:solidFill>
                <a:srgbClr val="58595B"/>
              </a:solidFill>
              <a:highlight>
                <a:schemeClr val="lt1"/>
              </a:highlight>
            </a:endParaRPr>
          </a:p>
          <a:p>
            <a:pPr indent="0" lvl="0" marL="0" rtl="0" algn="l">
              <a:spcBef>
                <a:spcPts val="800"/>
              </a:spcBef>
              <a:spcAft>
                <a:spcPts val="0"/>
              </a:spcAft>
              <a:buNone/>
            </a:pPr>
            <a:r>
              <a:t/>
            </a:r>
            <a:endParaRPr sz="1800">
              <a:solidFill>
                <a:schemeClr val="dk1"/>
              </a:solidFill>
              <a:latin typeface="Calibri"/>
              <a:ea typeface="Calibri"/>
              <a:cs typeface="Calibri"/>
              <a:sym typeface="Calibri"/>
            </a:endParaRPr>
          </a:p>
        </p:txBody>
      </p:sp>
      <p:grpSp>
        <p:nvGrpSpPr>
          <p:cNvPr id="125" name="Google Shape;125;p2"/>
          <p:cNvGrpSpPr/>
          <p:nvPr/>
        </p:nvGrpSpPr>
        <p:grpSpPr>
          <a:xfrm>
            <a:off x="3927352" y="7423421"/>
            <a:ext cx="3633090" cy="647880"/>
            <a:chOff x="4069500" y="5982140"/>
            <a:chExt cx="3494700" cy="2213460"/>
          </a:xfrm>
        </p:grpSpPr>
        <p:sp>
          <p:nvSpPr>
            <p:cNvPr id="126" name="Google Shape;126;p2"/>
            <p:cNvSpPr txBox="1"/>
            <p:nvPr/>
          </p:nvSpPr>
          <p:spPr>
            <a:xfrm>
              <a:off x="4069500" y="6836000"/>
              <a:ext cx="3494700" cy="1359600"/>
            </a:xfrm>
            <a:prstGeom prst="rect">
              <a:avLst/>
            </a:prstGeom>
            <a:noFill/>
            <a:ln>
              <a:noFill/>
            </a:ln>
          </p:spPr>
          <p:txBody>
            <a:bodyPr anchorCtr="0" anchor="t" bIns="91425" lIns="91425" spcFirstLastPara="1" rIns="91425" wrap="square" tIns="91425">
              <a:noAutofit/>
            </a:bodyPr>
            <a:lstStyle/>
            <a:p>
              <a:pPr indent="0" lvl="0" marL="0" marR="0" rtl="0" algn="just">
                <a:lnSpc>
                  <a:spcPct val="150000"/>
                </a:lnSpc>
                <a:spcBef>
                  <a:spcPts val="0"/>
                </a:spcBef>
                <a:spcAft>
                  <a:spcPts val="0"/>
                </a:spcAft>
                <a:buClr>
                  <a:srgbClr val="000000"/>
                </a:buClr>
                <a:buSzPts val="1100"/>
                <a:buFont typeface="Arial"/>
                <a:buNone/>
              </a:pPr>
              <a:r>
                <a:t/>
              </a:r>
              <a:endParaRPr b="0" i="0" sz="1100" u="none" cap="none" strike="noStrike">
                <a:solidFill>
                  <a:srgbClr val="000000"/>
                </a:solidFill>
                <a:latin typeface="Helvetica Neue"/>
                <a:ea typeface="Helvetica Neue"/>
                <a:cs typeface="Helvetica Neue"/>
                <a:sym typeface="Helvetica Neue"/>
              </a:endParaRPr>
            </a:p>
          </p:txBody>
        </p:sp>
        <p:grpSp>
          <p:nvGrpSpPr>
            <p:cNvPr id="127" name="Google Shape;127;p2"/>
            <p:cNvGrpSpPr/>
            <p:nvPr/>
          </p:nvGrpSpPr>
          <p:grpSpPr>
            <a:xfrm>
              <a:off x="4218250" y="5982140"/>
              <a:ext cx="2909175" cy="1742358"/>
              <a:chOff x="4214700" y="6269715"/>
              <a:chExt cx="2909175" cy="1742358"/>
            </a:xfrm>
          </p:grpSpPr>
          <p:sp>
            <p:nvSpPr>
              <p:cNvPr id="128" name="Google Shape;128;p2"/>
              <p:cNvSpPr txBox="1"/>
              <p:nvPr/>
            </p:nvSpPr>
            <p:spPr>
              <a:xfrm>
                <a:off x="4214700" y="6360389"/>
                <a:ext cx="1720500" cy="1572000"/>
              </a:xfrm>
              <a:prstGeom prst="rect">
                <a:avLst/>
              </a:prstGeom>
              <a:noFill/>
              <a:ln>
                <a:noFill/>
              </a:ln>
              <a:effectLst>
                <a:outerShdw blurRad="57150" rotWithShape="0" algn="bl" dir="5400000" dist="19050">
                  <a:srgbClr val="000000">
                    <a:alpha val="49800"/>
                  </a:srgbClr>
                </a:outerShdw>
              </a:effectLst>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i="0" lang="en-IE" sz="2400" u="none" cap="none" strike="noStrike">
                    <a:solidFill>
                      <a:srgbClr val="000000"/>
                    </a:solidFill>
                    <a:latin typeface="Calibri"/>
                    <a:ea typeface="Calibri"/>
                    <a:cs typeface="Calibri"/>
                    <a:sym typeface="Calibri"/>
                  </a:rPr>
                  <a:t>D.T. News</a:t>
                </a:r>
                <a:endParaRPr b="1" i="0" sz="2400" u="none" cap="none" strike="noStrike">
                  <a:solidFill>
                    <a:srgbClr val="000000"/>
                  </a:solidFill>
                  <a:latin typeface="Calibri"/>
                  <a:ea typeface="Calibri"/>
                  <a:cs typeface="Calibri"/>
                  <a:sym typeface="Calibri"/>
                </a:endParaRPr>
              </a:p>
            </p:txBody>
          </p:sp>
          <p:pic>
            <p:nvPicPr>
              <p:cNvPr id="129" name="Google Shape;129;p2"/>
              <p:cNvPicPr preferRelativeResize="0"/>
              <p:nvPr/>
            </p:nvPicPr>
            <p:blipFill rotWithShape="1">
              <a:blip r:embed="rId6">
                <a:alphaModFix/>
              </a:blip>
              <a:srcRect b="0" l="0" r="0" t="0"/>
              <a:stretch/>
            </p:blipFill>
            <p:spPr>
              <a:xfrm>
                <a:off x="6043875" y="6269715"/>
                <a:ext cx="1080000" cy="1742358"/>
              </a:xfrm>
              <a:prstGeom prst="rect">
                <a:avLst/>
              </a:prstGeom>
              <a:noFill/>
              <a:ln>
                <a:noFill/>
              </a:ln>
            </p:spPr>
          </p:pic>
        </p:grpSp>
      </p:grpSp>
      <p:sp>
        <p:nvSpPr>
          <p:cNvPr id="130" name="Google Shape;130;p2"/>
          <p:cNvSpPr txBox="1"/>
          <p:nvPr/>
        </p:nvSpPr>
        <p:spPr>
          <a:xfrm>
            <a:off x="3923100" y="7886270"/>
            <a:ext cx="3641400" cy="20907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None/>
            </a:pPr>
            <a:r>
              <a:t/>
            </a:r>
            <a:endParaRPr sz="1100">
              <a:latin typeface="Helvetica Neue"/>
              <a:ea typeface="Helvetica Neue"/>
              <a:cs typeface="Helvetica Neue"/>
              <a:sym typeface="Helvetica Neue"/>
            </a:endParaRPr>
          </a:p>
          <a:p>
            <a:pPr indent="0" lvl="0" marL="0" rtl="0" algn="just">
              <a:lnSpc>
                <a:spcPct val="150000"/>
              </a:lnSpc>
              <a:spcBef>
                <a:spcPts val="0"/>
              </a:spcBef>
              <a:spcAft>
                <a:spcPts val="0"/>
              </a:spcAft>
              <a:buNone/>
            </a:pPr>
            <a:r>
              <a:rPr lang="en-IE" sz="1100">
                <a:latin typeface="Helvetica Neue"/>
                <a:ea typeface="Helvetica Neue"/>
                <a:cs typeface="Helvetica Neue"/>
                <a:sym typeface="Helvetica Neue"/>
              </a:rPr>
              <a:t>Room 18 are busy working on their Green Screen projects which they will begin filming this week.  They are very excited about these projects and we will endeavour to put them up online for parents to see so watch this space. -  Debby Walsh</a:t>
            </a:r>
            <a:r>
              <a:rPr lang="en-IE" sz="1000">
                <a:latin typeface="Calibri"/>
                <a:ea typeface="Calibri"/>
                <a:cs typeface="Calibri"/>
                <a:sym typeface="Calibri"/>
              </a:rPr>
              <a:t> </a:t>
            </a:r>
            <a:endParaRPr sz="1000">
              <a:latin typeface="Calibri"/>
              <a:ea typeface="Calibri"/>
              <a:cs typeface="Calibri"/>
              <a:sym typeface="Calibri"/>
            </a:endParaRPr>
          </a:p>
          <a:p>
            <a:pPr indent="0" lvl="0" marL="0" rtl="0" algn="l">
              <a:spcBef>
                <a:spcPts val="0"/>
              </a:spcBef>
              <a:spcAft>
                <a:spcPts val="0"/>
              </a:spcAft>
              <a:buNone/>
            </a:pPr>
            <a:r>
              <a:t/>
            </a:r>
            <a:endParaRPr sz="1000">
              <a:latin typeface="Calibri"/>
              <a:ea typeface="Calibri"/>
              <a:cs typeface="Calibri"/>
              <a:sym typeface="Calibri"/>
            </a:endParaRPr>
          </a:p>
          <a:p>
            <a:pPr indent="0" lvl="0" marL="0" rtl="0" algn="l">
              <a:spcBef>
                <a:spcPts val="0"/>
              </a:spcBef>
              <a:spcAft>
                <a:spcPts val="0"/>
              </a:spcAft>
              <a:buNone/>
            </a:pPr>
            <a:r>
              <a:t/>
            </a:r>
            <a:endParaRPr sz="1000">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g2b6f0397e15_1_101"/>
          <p:cNvSpPr txBox="1"/>
          <p:nvPr>
            <p:ph idx="12" type="sldNum"/>
          </p:nvPr>
        </p:nvSpPr>
        <p:spPr>
          <a:xfrm>
            <a:off x="5596128" y="9354312"/>
            <a:ext cx="1787700" cy="277200"/>
          </a:xfrm>
          <a:prstGeom prst="rect">
            <a:avLst/>
          </a:prstGeom>
        </p:spPr>
        <p:txBody>
          <a:bodyPr anchorCtr="0" anchor="t" bIns="0" lIns="0" spcFirstLastPara="1" rIns="0" wrap="square" tIns="0">
            <a:spAutoFit/>
          </a:bodyPr>
          <a:lstStyle/>
          <a:p>
            <a:pPr indent="0" lvl="0" marL="0" rtl="0" algn="r">
              <a:spcBef>
                <a:spcPts val="0"/>
              </a:spcBef>
              <a:spcAft>
                <a:spcPts val="0"/>
              </a:spcAft>
              <a:buClr>
                <a:srgbClr val="000000"/>
              </a:buClr>
              <a:buSzPts val="1800"/>
              <a:buFont typeface="Arial"/>
              <a:buNone/>
            </a:pPr>
            <a:fld id="{00000000-1234-1234-1234-123412341234}" type="slidenum">
              <a:rPr lang="en-IE"/>
              <a:t>‹#›</a:t>
            </a:fld>
            <a:endParaRPr/>
          </a:p>
        </p:txBody>
      </p:sp>
      <p:pic>
        <p:nvPicPr>
          <p:cNvPr id="137" name="Google Shape;137;g2b6f0397e15_1_101"/>
          <p:cNvPicPr preferRelativeResize="0"/>
          <p:nvPr/>
        </p:nvPicPr>
        <p:blipFill>
          <a:blip r:embed="rId3">
            <a:alphaModFix/>
          </a:blip>
          <a:stretch>
            <a:fillRect/>
          </a:stretch>
        </p:blipFill>
        <p:spPr>
          <a:xfrm>
            <a:off x="567938" y="152400"/>
            <a:ext cx="6636517" cy="94791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4"/>
          <p:cNvSpPr/>
          <p:nvPr/>
        </p:nvSpPr>
        <p:spPr>
          <a:xfrm>
            <a:off x="519125" y="3379100"/>
            <a:ext cx="6862715" cy="1040244"/>
          </a:xfrm>
          <a:custGeom>
            <a:rect b="b" l="l" r="r" t="t"/>
            <a:pathLst>
              <a:path extrusionOk="0" h="912495" w="3388995">
                <a:moveTo>
                  <a:pt x="3388741" y="0"/>
                </a:moveTo>
                <a:lnTo>
                  <a:pt x="0" y="0"/>
                </a:lnTo>
                <a:lnTo>
                  <a:pt x="0" y="912114"/>
                </a:lnTo>
                <a:lnTo>
                  <a:pt x="3388741" y="912114"/>
                </a:lnTo>
                <a:lnTo>
                  <a:pt x="3388741" y="0"/>
                </a:lnTo>
                <a:close/>
              </a:path>
            </a:pathLst>
          </a:custGeom>
          <a:solidFill>
            <a:schemeClr val="lt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3" name="Google Shape;143;p4"/>
          <p:cNvSpPr txBox="1"/>
          <p:nvPr>
            <p:ph idx="12" type="sldNum"/>
          </p:nvPr>
        </p:nvSpPr>
        <p:spPr>
          <a:xfrm>
            <a:off x="5594203" y="9333137"/>
            <a:ext cx="1787700" cy="27720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SzPts val="1800"/>
              <a:buNone/>
            </a:pPr>
            <a:fld id="{00000000-1234-1234-1234-123412341234}" type="slidenum">
              <a:rPr lang="en-IE"/>
              <a:t>‹#›</a:t>
            </a:fld>
            <a:endParaRPr/>
          </a:p>
        </p:txBody>
      </p:sp>
      <p:sp>
        <p:nvSpPr>
          <p:cNvPr id="144" name="Google Shape;144;p4"/>
          <p:cNvSpPr/>
          <p:nvPr/>
        </p:nvSpPr>
        <p:spPr>
          <a:xfrm>
            <a:off x="1661650" y="1011975"/>
            <a:ext cx="6066301" cy="1751990"/>
          </a:xfrm>
          <a:custGeom>
            <a:rect b="b" l="l" r="r" t="t"/>
            <a:pathLst>
              <a:path extrusionOk="0" h="912495" w="3388995">
                <a:moveTo>
                  <a:pt x="3388741" y="0"/>
                </a:moveTo>
                <a:lnTo>
                  <a:pt x="0" y="0"/>
                </a:lnTo>
                <a:lnTo>
                  <a:pt x="0" y="912114"/>
                </a:lnTo>
                <a:lnTo>
                  <a:pt x="3388741" y="912114"/>
                </a:lnTo>
                <a:lnTo>
                  <a:pt x="3388741" y="0"/>
                </a:lnTo>
                <a:close/>
              </a:path>
            </a:pathLst>
          </a:custGeom>
          <a:solidFill>
            <a:schemeClr val="lt1"/>
          </a:solidFill>
          <a:ln cap="flat" cmpd="sng" w="28575">
            <a:solidFill>
              <a:srgbClr val="2A4EA2"/>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0" lIns="252000" spcFirstLastPara="1" rIns="0" wrap="square" tIns="0">
            <a:noAutofit/>
          </a:bodyPr>
          <a:lstStyle/>
          <a:p>
            <a:pPr indent="0" lvl="0" marL="0" marR="0" rtl="0" algn="l">
              <a:lnSpc>
                <a:spcPct val="107000"/>
              </a:lnSpc>
              <a:spcBef>
                <a:spcPts val="0"/>
              </a:spcBef>
              <a:spcAft>
                <a:spcPts val="0"/>
              </a:spcAft>
              <a:buClr>
                <a:srgbClr val="000000"/>
              </a:buClr>
              <a:buSzPts val="1100"/>
              <a:buFont typeface="Arial"/>
              <a:buNone/>
            </a:pPr>
            <a:r>
              <a:rPr b="1" i="0" lang="en-IE" sz="1100" u="none" cap="none" strike="noStrike">
                <a:solidFill>
                  <a:srgbClr val="7F7F7F"/>
                </a:solidFill>
                <a:latin typeface="Helvetica Neue"/>
                <a:ea typeface="Helvetica Neue"/>
                <a:cs typeface="Helvetica Neue"/>
                <a:sym typeface="Helvetica Neue"/>
              </a:rPr>
              <a:t>Banna (School Band):</a:t>
            </a:r>
            <a:r>
              <a:rPr b="0" i="0" lang="en-IE" sz="1100" u="none" cap="none" strike="noStrike">
                <a:solidFill>
                  <a:srgbClr val="7F7F7F"/>
                </a:solidFill>
                <a:latin typeface="Helvetica Neue"/>
                <a:ea typeface="Helvetica Neue"/>
                <a:cs typeface="Helvetica Neue"/>
                <a:sym typeface="Helvetica Neue"/>
              </a:rPr>
              <a:t>	Tuesdays Rehearsal for 3rd - 6th Class 2:50 - 3:30pm</a:t>
            </a:r>
            <a:endParaRPr b="0" i="0" sz="1100" u="none" cap="none" strike="noStrike">
              <a:solidFill>
                <a:srgbClr val="FF0000"/>
              </a:solidFill>
              <a:latin typeface="Helvetica Neue"/>
              <a:ea typeface="Helvetica Neue"/>
              <a:cs typeface="Helvetica Neue"/>
              <a:sym typeface="Helvetica Neue"/>
            </a:endParaRPr>
          </a:p>
          <a:p>
            <a:pPr indent="0" lvl="0" marL="0" marR="0" rtl="0" algn="l">
              <a:lnSpc>
                <a:spcPct val="107000"/>
              </a:lnSpc>
              <a:spcBef>
                <a:spcPts val="800"/>
              </a:spcBef>
              <a:spcAft>
                <a:spcPts val="0"/>
              </a:spcAft>
              <a:buClr>
                <a:srgbClr val="000000"/>
              </a:buClr>
              <a:buSzPts val="1100"/>
              <a:buFont typeface="Arial"/>
              <a:buNone/>
            </a:pPr>
            <a:r>
              <a:rPr b="1" i="0" lang="en-IE" sz="1100" u="none" cap="none" strike="noStrike">
                <a:solidFill>
                  <a:srgbClr val="7F7F7F"/>
                </a:solidFill>
                <a:latin typeface="Helvetica Neue"/>
                <a:ea typeface="Helvetica Neue"/>
                <a:cs typeface="Helvetica Neue"/>
                <a:sym typeface="Helvetica Neue"/>
              </a:rPr>
              <a:t>Camogie:</a:t>
            </a:r>
            <a:r>
              <a:rPr b="0" i="0" lang="en-IE" sz="1100" u="none" cap="none" strike="noStrike">
                <a:solidFill>
                  <a:srgbClr val="7F7F7F"/>
                </a:solidFill>
                <a:latin typeface="Helvetica Neue"/>
                <a:ea typeface="Helvetica Neue"/>
                <a:cs typeface="Helvetica Neue"/>
                <a:sym typeface="Helvetica Neue"/>
              </a:rPr>
              <a:t>		           Wednesdays 2:50-3:50pm</a:t>
            </a:r>
            <a:r>
              <a:rPr b="1" i="0" lang="en-IE" sz="1100" u="none" cap="none" strike="noStrike">
                <a:solidFill>
                  <a:srgbClr val="7F7F7F"/>
                </a:solidFill>
                <a:latin typeface="Helvetica Neue"/>
                <a:ea typeface="Helvetica Neue"/>
                <a:cs typeface="Helvetica Neue"/>
                <a:sym typeface="Helvetica Neue"/>
              </a:rPr>
              <a:t>           </a:t>
            </a:r>
            <a:r>
              <a:rPr b="0" i="0" lang="en-IE" sz="1100" u="none" cap="none" strike="noStrike">
                <a:solidFill>
                  <a:srgbClr val="7F7F7F"/>
                </a:solidFill>
                <a:latin typeface="Helvetica Neue"/>
                <a:ea typeface="Helvetica Neue"/>
                <a:cs typeface="Helvetica Neue"/>
                <a:sym typeface="Helvetica Neue"/>
              </a:rPr>
              <a:t>	     </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100"/>
              <a:buFont typeface="Arial"/>
              <a:buNone/>
            </a:pPr>
            <a:r>
              <a:rPr b="1" i="0" lang="en-IE" sz="1100" u="none" cap="none" strike="noStrike">
                <a:solidFill>
                  <a:srgbClr val="7F7F7F"/>
                </a:solidFill>
                <a:latin typeface="Helvetica Neue"/>
                <a:ea typeface="Helvetica Neue"/>
                <a:cs typeface="Helvetica Neue"/>
                <a:sym typeface="Helvetica Neue"/>
              </a:rPr>
              <a:t>Communion:                      </a:t>
            </a:r>
            <a:r>
              <a:rPr b="0" i="0" lang="en-IE" sz="1100" u="none" cap="none" strike="noStrike">
                <a:solidFill>
                  <a:srgbClr val="7F7F7F"/>
                </a:solidFill>
                <a:latin typeface="Helvetica Neue"/>
                <a:ea typeface="Helvetica Neue"/>
                <a:cs typeface="Helvetica Neue"/>
                <a:sym typeface="Helvetica Neue"/>
              </a:rPr>
              <a:t>	Saturday 11th May @ 2pm </a:t>
            </a:r>
            <a:endParaRPr b="0" i="0" sz="1100" u="none" cap="none" strike="noStrike">
              <a:solidFill>
                <a:srgbClr val="7F7F7F"/>
              </a:solidFill>
              <a:latin typeface="Helvetica Neue"/>
              <a:ea typeface="Helvetica Neue"/>
              <a:cs typeface="Helvetica Neue"/>
              <a:sym typeface="Helvetica Neue"/>
            </a:endParaRPr>
          </a:p>
          <a:p>
            <a:pPr indent="0" lvl="0" marL="0" marR="0" rtl="0" algn="l">
              <a:lnSpc>
                <a:spcPct val="107000"/>
              </a:lnSpc>
              <a:spcBef>
                <a:spcPts val="800"/>
              </a:spcBef>
              <a:spcAft>
                <a:spcPts val="0"/>
              </a:spcAft>
              <a:buClr>
                <a:schemeClr val="dk1"/>
              </a:buClr>
              <a:buSzPts val="1100"/>
              <a:buFont typeface="Arial"/>
              <a:buNone/>
            </a:pPr>
            <a:r>
              <a:rPr b="1" i="0" lang="en-IE" sz="1100" u="none" cap="none" strike="noStrike">
                <a:solidFill>
                  <a:srgbClr val="7F7F7F"/>
                </a:solidFill>
                <a:latin typeface="Helvetica Neue"/>
                <a:ea typeface="Helvetica Neue"/>
                <a:cs typeface="Helvetica Neue"/>
                <a:sym typeface="Helvetica Neue"/>
              </a:rPr>
              <a:t>School Choir:			Thursdays 2:50-3:30pm for 5th &amp; 6th class </a:t>
            </a:r>
            <a:endParaRPr b="1" i="0" sz="1100" u="none" cap="none" strike="noStrike">
              <a:solidFill>
                <a:srgbClr val="7F7F7F"/>
              </a:solidFill>
              <a:latin typeface="Helvetica Neue"/>
              <a:ea typeface="Helvetica Neue"/>
              <a:cs typeface="Helvetica Neue"/>
              <a:sym typeface="Helvetica Neue"/>
            </a:endParaRPr>
          </a:p>
          <a:p>
            <a:pPr indent="0" lvl="0" marL="0" marR="0" rtl="0" algn="l">
              <a:lnSpc>
                <a:spcPct val="107000"/>
              </a:lnSpc>
              <a:spcBef>
                <a:spcPts val="800"/>
              </a:spcBef>
              <a:spcAft>
                <a:spcPts val="0"/>
              </a:spcAft>
              <a:buClr>
                <a:srgbClr val="000000"/>
              </a:buClr>
              <a:buSzPts val="1100"/>
              <a:buFont typeface="Arial"/>
              <a:buNone/>
            </a:pPr>
            <a:r>
              <a:t/>
            </a:r>
            <a:endParaRPr b="0" i="0" sz="1100" u="none" cap="none" strike="noStrike">
              <a:solidFill>
                <a:srgbClr val="7F7F7F"/>
              </a:solidFill>
              <a:latin typeface="Helvetica Neue"/>
              <a:ea typeface="Helvetica Neue"/>
              <a:cs typeface="Helvetica Neue"/>
              <a:sym typeface="Helvetica Neue"/>
            </a:endParaRPr>
          </a:p>
        </p:txBody>
      </p:sp>
      <p:pic>
        <p:nvPicPr>
          <p:cNvPr id="145" name="Google Shape;145;p4"/>
          <p:cNvPicPr preferRelativeResize="0"/>
          <p:nvPr/>
        </p:nvPicPr>
        <p:blipFill rotWithShape="1">
          <a:blip r:embed="rId3">
            <a:alphaModFix/>
          </a:blip>
          <a:srcRect b="0" l="0" r="0" t="0"/>
          <a:stretch/>
        </p:blipFill>
        <p:spPr>
          <a:xfrm>
            <a:off x="-639475" y="-30449"/>
            <a:ext cx="2895599" cy="2146644"/>
          </a:xfrm>
          <a:prstGeom prst="rect">
            <a:avLst/>
          </a:prstGeom>
          <a:noFill/>
          <a:ln>
            <a:noFill/>
          </a:ln>
        </p:spPr>
      </p:pic>
      <p:sp>
        <p:nvSpPr>
          <p:cNvPr id="146" name="Google Shape;146;p4"/>
          <p:cNvSpPr txBox="1"/>
          <p:nvPr/>
        </p:nvSpPr>
        <p:spPr>
          <a:xfrm>
            <a:off x="637650" y="3330050"/>
            <a:ext cx="6497100" cy="1257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t/>
            </a:r>
            <a:endParaRPr b="0" i="1" sz="1200" u="none" cap="none" strike="noStrike">
              <a:solidFill>
                <a:srgbClr val="2A4EA2"/>
              </a:solidFill>
              <a:latin typeface="Play"/>
              <a:ea typeface="Play"/>
              <a:cs typeface="Play"/>
              <a:sym typeface="Play"/>
            </a:endParaRPr>
          </a:p>
          <a:p>
            <a:pPr indent="0" lvl="0" marL="0" marR="0" rtl="0" algn="l">
              <a:lnSpc>
                <a:spcPct val="100000"/>
              </a:lnSpc>
              <a:spcBef>
                <a:spcPts val="0"/>
              </a:spcBef>
              <a:spcAft>
                <a:spcPts val="0"/>
              </a:spcAft>
              <a:buClr>
                <a:srgbClr val="000000"/>
              </a:buClr>
              <a:buSzPts val="1200"/>
              <a:buFont typeface="Arial"/>
              <a:buNone/>
            </a:pPr>
            <a:r>
              <a:rPr b="0" i="1" lang="en-IE" sz="1200" u="none" cap="none" strike="noStrike">
                <a:solidFill>
                  <a:srgbClr val="2A4EA2"/>
                </a:solidFill>
                <a:latin typeface="Play"/>
                <a:ea typeface="Play"/>
                <a:cs typeface="Play"/>
                <a:sym typeface="Play"/>
              </a:rPr>
              <a:t>Nathanna na Seachtaine:        </a:t>
            </a:r>
            <a:r>
              <a:rPr b="1" lang="en-IE" sz="1050">
                <a:solidFill>
                  <a:srgbClr val="58595B"/>
                </a:solidFill>
                <a:highlight>
                  <a:srgbClr val="FFFFFF"/>
                </a:highlight>
              </a:rPr>
              <a:t>Tá sé scamallach (Is it cloudy?)</a:t>
            </a:r>
            <a:endParaRPr b="1" i="0" sz="1050" u="none" cap="none" strike="noStrike">
              <a:solidFill>
                <a:schemeClr val="dk1"/>
              </a:solidFill>
              <a:highlight>
                <a:srgbClr val="FFFFFF"/>
              </a:highlight>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1200"/>
              <a:buFont typeface="Arial"/>
              <a:buNone/>
            </a:pPr>
            <a:r>
              <a:t/>
            </a:r>
            <a:endParaRPr b="1" i="0" sz="1050" u="none" cap="none" strike="noStrike">
              <a:solidFill>
                <a:schemeClr val="dk1"/>
              </a:solidFill>
              <a:highlight>
                <a:srgbClr val="FFFFFF"/>
              </a:highlight>
              <a:latin typeface="Comic Sans MS"/>
              <a:ea typeface="Comic Sans MS"/>
              <a:cs typeface="Comic Sans MS"/>
              <a:sym typeface="Comic Sans MS"/>
            </a:endParaRPr>
          </a:p>
          <a:p>
            <a:pPr indent="0" lvl="0" marL="0" marR="0" rtl="0" algn="l">
              <a:lnSpc>
                <a:spcPct val="100000"/>
              </a:lnSpc>
              <a:spcBef>
                <a:spcPts val="0"/>
              </a:spcBef>
              <a:spcAft>
                <a:spcPts val="0"/>
              </a:spcAft>
              <a:buClr>
                <a:schemeClr val="dk1"/>
              </a:buClr>
              <a:buSzPts val="1100"/>
              <a:buFont typeface="Arial"/>
              <a:buNone/>
            </a:pPr>
            <a:r>
              <a:rPr b="0" i="1" lang="en-IE" sz="1200" u="none" cap="none" strike="noStrike">
                <a:solidFill>
                  <a:srgbClr val="2A4EA2"/>
                </a:solidFill>
                <a:latin typeface="Play"/>
                <a:ea typeface="Play"/>
                <a:cs typeface="Play"/>
                <a:sym typeface="Play"/>
              </a:rPr>
              <a:t>Seanfhocal na Míosa:	</a:t>
            </a:r>
            <a:r>
              <a:rPr b="1" lang="en-IE" sz="1050">
                <a:solidFill>
                  <a:srgbClr val="58595B"/>
                </a:solidFill>
                <a:highlight>
                  <a:srgbClr val="FFFFFF"/>
                </a:highlight>
              </a:rPr>
              <a:t>Nuair a bhíonn an cat amuigh bíonn na lucha ag damhsa (when the cats away the mice play) </a:t>
            </a:r>
            <a:endParaRPr b="1" i="0" sz="1050" u="none" cap="none" strike="noStrike">
              <a:solidFill>
                <a:schemeClr val="dk1"/>
              </a:solidFill>
              <a:highlight>
                <a:srgbClr val="FFFFFF"/>
              </a:highlight>
              <a:latin typeface="Comic Sans MS"/>
              <a:ea typeface="Comic Sans MS"/>
              <a:cs typeface="Comic Sans MS"/>
              <a:sym typeface="Comic Sans MS"/>
            </a:endParaRPr>
          </a:p>
          <a:p>
            <a:pPr indent="0" lvl="0" marL="0" marR="0" rtl="0" algn="l">
              <a:lnSpc>
                <a:spcPct val="115000"/>
              </a:lnSpc>
              <a:spcBef>
                <a:spcPts val="800"/>
              </a:spcBef>
              <a:spcAft>
                <a:spcPts val="800"/>
              </a:spcAft>
              <a:buClr>
                <a:schemeClr val="dk1"/>
              </a:buClr>
              <a:buSzPts val="1100"/>
              <a:buFont typeface="Arial"/>
              <a:buNone/>
            </a:pPr>
            <a:r>
              <a:rPr b="0" i="0" lang="en-IE" sz="1200" u="none" cap="none" strike="noStrike">
                <a:solidFill>
                  <a:srgbClr val="2A4EA2"/>
                </a:solidFill>
                <a:latin typeface="Play"/>
                <a:ea typeface="Play"/>
                <a:cs typeface="Play"/>
                <a:sym typeface="Play"/>
              </a:rPr>
              <a:t>	   </a:t>
            </a:r>
            <a:endParaRPr b="0" i="0" sz="1300" u="none" cap="none" strike="noStrike">
              <a:solidFill>
                <a:srgbClr val="2A4EA2"/>
              </a:solidFill>
              <a:latin typeface="Play"/>
              <a:ea typeface="Play"/>
              <a:cs typeface="Play"/>
              <a:sym typeface="Play"/>
            </a:endParaRPr>
          </a:p>
        </p:txBody>
      </p:sp>
      <p:grpSp>
        <p:nvGrpSpPr>
          <p:cNvPr id="147" name="Google Shape;147;p4"/>
          <p:cNvGrpSpPr/>
          <p:nvPr/>
        </p:nvGrpSpPr>
        <p:grpSpPr>
          <a:xfrm>
            <a:off x="3347732" y="7696153"/>
            <a:ext cx="2003876" cy="2057452"/>
            <a:chOff x="200749" y="4768594"/>
            <a:chExt cx="2448230" cy="2435142"/>
          </a:xfrm>
        </p:grpSpPr>
        <p:pic>
          <p:nvPicPr>
            <p:cNvPr descr="A green and blue circles and lines&#10;&#10;Description automatically generated" id="148" name="Google Shape;148;p4"/>
            <p:cNvPicPr preferRelativeResize="0"/>
            <p:nvPr/>
          </p:nvPicPr>
          <p:blipFill rotWithShape="1">
            <a:blip r:embed="rId4">
              <a:alphaModFix/>
            </a:blip>
            <a:srcRect b="0" l="0" r="0" t="0"/>
            <a:stretch/>
          </p:blipFill>
          <p:spPr>
            <a:xfrm>
              <a:off x="200749" y="4768594"/>
              <a:ext cx="2448230" cy="2435142"/>
            </a:xfrm>
            <a:prstGeom prst="rect">
              <a:avLst/>
            </a:prstGeom>
            <a:noFill/>
            <a:ln>
              <a:noFill/>
            </a:ln>
          </p:spPr>
        </p:pic>
        <p:sp>
          <p:nvSpPr>
            <p:cNvPr id="149" name="Google Shape;149;p4"/>
            <p:cNvSpPr txBox="1"/>
            <p:nvPr/>
          </p:nvSpPr>
          <p:spPr>
            <a:xfrm>
              <a:off x="829451" y="5480471"/>
              <a:ext cx="1424100" cy="983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IE" sz="2400" u="none" cap="none" strike="noStrike">
                  <a:solidFill>
                    <a:schemeClr val="lt1"/>
                  </a:solidFill>
                  <a:latin typeface="Play"/>
                  <a:ea typeface="Play"/>
                  <a:cs typeface="Play"/>
                  <a:sym typeface="Play"/>
                </a:rPr>
                <a:t>GREEN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0" i="0" lang="en-IE" sz="2400" u="none" cap="none" strike="noStrike">
                  <a:solidFill>
                    <a:schemeClr val="lt1"/>
                  </a:solidFill>
                  <a:latin typeface="Play"/>
                  <a:ea typeface="Play"/>
                  <a:cs typeface="Play"/>
                  <a:sym typeface="Play"/>
                </a:rPr>
                <a:t>NEWS</a:t>
              </a:r>
              <a:endParaRPr b="0" i="0" sz="2400" u="none" cap="none" strike="noStrike">
                <a:solidFill>
                  <a:schemeClr val="lt1"/>
                </a:solidFill>
                <a:latin typeface="Arial"/>
                <a:ea typeface="Arial"/>
                <a:cs typeface="Arial"/>
                <a:sym typeface="Arial"/>
              </a:endParaRPr>
            </a:p>
          </p:txBody>
        </p:sp>
      </p:grpSp>
      <p:sp>
        <p:nvSpPr>
          <p:cNvPr id="150" name="Google Shape;150;p4"/>
          <p:cNvSpPr txBox="1"/>
          <p:nvPr/>
        </p:nvSpPr>
        <p:spPr>
          <a:xfrm>
            <a:off x="361950" y="8486700"/>
            <a:ext cx="28956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92D050"/>
              </a:buClr>
              <a:buSzPts val="1400"/>
              <a:buFont typeface="Helvetica Neue"/>
              <a:buNone/>
            </a:pPr>
            <a:r>
              <a:rPr b="1" i="0" lang="en-IE" sz="1800" u="none" cap="none" strike="noStrike">
                <a:solidFill>
                  <a:srgbClr val="92D050"/>
                </a:solidFill>
                <a:latin typeface="Helvetica Neue"/>
                <a:ea typeface="Helvetica Neue"/>
                <a:cs typeface="Helvetica Neue"/>
                <a:sym typeface="Helvetica Neue"/>
              </a:rPr>
              <a:t>Remember green is cool </a:t>
            </a:r>
            <a:endParaRPr b="1" i="0" sz="1800" u="none" cap="none" strike="noStrike">
              <a:solidFill>
                <a:srgbClr val="92D050"/>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92D050"/>
              </a:buClr>
              <a:buSzPts val="1400"/>
              <a:buFont typeface="Helvetica Neue"/>
              <a:buNone/>
            </a:pPr>
            <a:r>
              <a:rPr b="1" i="0" lang="en-IE" sz="1800" u="none" cap="none" strike="noStrike">
                <a:solidFill>
                  <a:srgbClr val="92D050"/>
                </a:solidFill>
                <a:latin typeface="Helvetica Neue"/>
                <a:ea typeface="Helvetica Neue"/>
                <a:cs typeface="Helvetica Neue"/>
                <a:sym typeface="Helvetica Neue"/>
              </a:rPr>
              <a:t>at home and at school!  </a:t>
            </a:r>
            <a:endParaRPr b="0" i="0" sz="1800" u="none" cap="none" strike="noStrike">
              <a:solidFill>
                <a:srgbClr val="000000"/>
              </a:solidFill>
              <a:latin typeface="Arial"/>
              <a:ea typeface="Arial"/>
              <a:cs typeface="Arial"/>
              <a:sym typeface="Arial"/>
            </a:endParaRPr>
          </a:p>
        </p:txBody>
      </p:sp>
      <p:sp>
        <p:nvSpPr>
          <p:cNvPr id="151" name="Google Shape;151;p4"/>
          <p:cNvSpPr txBox="1"/>
          <p:nvPr/>
        </p:nvSpPr>
        <p:spPr>
          <a:xfrm>
            <a:off x="519125" y="4572000"/>
            <a:ext cx="4861800" cy="4067100"/>
          </a:xfrm>
          <a:prstGeom prst="rect">
            <a:avLst/>
          </a:prstGeom>
          <a:noFill/>
          <a:ln>
            <a:noFill/>
          </a:ln>
        </p:spPr>
        <p:txBody>
          <a:bodyPr anchorCtr="0" anchor="t" bIns="91425" lIns="91425" spcFirstLastPara="1" rIns="91425" wrap="square" tIns="91425">
            <a:noAutofit/>
          </a:bodyPr>
          <a:lstStyle/>
          <a:p>
            <a:pPr indent="0" lvl="0" marL="0" marR="0" rtl="0" algn="just">
              <a:lnSpc>
                <a:spcPct val="150000"/>
              </a:lnSpc>
              <a:spcBef>
                <a:spcPts val="0"/>
              </a:spcBef>
              <a:spcAft>
                <a:spcPts val="0"/>
              </a:spcAft>
              <a:buClr>
                <a:srgbClr val="000000"/>
              </a:buClr>
              <a:buSzPts val="1100"/>
              <a:buFont typeface="Arial"/>
              <a:buNone/>
            </a:pPr>
            <a:r>
              <a:rPr b="0" i="0" lang="en-IE" sz="1100" u="none" cap="none" strike="noStrike">
                <a:solidFill>
                  <a:srgbClr val="000000"/>
                </a:solidFill>
                <a:latin typeface="Helvetica Neue"/>
                <a:ea typeface="Helvetica Neue"/>
                <a:cs typeface="Helvetica Neue"/>
                <a:sym typeface="Helvetica Neue"/>
              </a:rPr>
              <a:t>Travel is the Green theme for these two years. </a:t>
            </a:r>
            <a:endParaRPr b="0" i="0" sz="1100" u="none" cap="none" strike="noStrike">
              <a:solidFill>
                <a:srgbClr val="000000"/>
              </a:solidFill>
              <a:latin typeface="Helvetica Neue"/>
              <a:ea typeface="Helvetica Neue"/>
              <a:cs typeface="Helvetica Neue"/>
              <a:sym typeface="Helvetica Neue"/>
            </a:endParaRPr>
          </a:p>
          <a:p>
            <a:pPr indent="0" lvl="0" marL="0" marR="0" rtl="0" algn="just">
              <a:lnSpc>
                <a:spcPct val="150000"/>
              </a:lnSpc>
              <a:spcBef>
                <a:spcPts val="0"/>
              </a:spcBef>
              <a:spcAft>
                <a:spcPts val="0"/>
              </a:spcAft>
              <a:buClr>
                <a:srgbClr val="000000"/>
              </a:buClr>
              <a:buSzPts val="1100"/>
              <a:buFont typeface="Arial"/>
              <a:buNone/>
            </a:pPr>
            <a:r>
              <a:t/>
            </a:r>
            <a:endParaRPr sz="1100">
              <a:solidFill>
                <a:srgbClr val="38761D"/>
              </a:solidFill>
              <a:latin typeface="Helvetica Neue"/>
              <a:ea typeface="Helvetica Neue"/>
              <a:cs typeface="Helvetica Neue"/>
              <a:sym typeface="Helvetica Neue"/>
            </a:endParaRPr>
          </a:p>
          <a:p>
            <a:pPr indent="0" lvl="0" marL="0" marR="0" rtl="0" algn="just">
              <a:lnSpc>
                <a:spcPct val="150000"/>
              </a:lnSpc>
              <a:spcBef>
                <a:spcPts val="0"/>
              </a:spcBef>
              <a:spcAft>
                <a:spcPts val="0"/>
              </a:spcAft>
              <a:buClr>
                <a:srgbClr val="000000"/>
              </a:buClr>
              <a:buSzPts val="1100"/>
              <a:buFont typeface="Arial"/>
              <a:buNone/>
            </a:pPr>
            <a:r>
              <a:rPr b="1" lang="en-IE" sz="1100" u="sng">
                <a:solidFill>
                  <a:srgbClr val="38761D"/>
                </a:solidFill>
                <a:latin typeface="Helvetica Neue"/>
                <a:ea typeface="Helvetica Neue"/>
                <a:cs typeface="Helvetica Neue"/>
                <a:sym typeface="Helvetica Neue"/>
              </a:rPr>
              <a:t>WOW</a:t>
            </a:r>
            <a:endParaRPr b="1" sz="1100" u="sng">
              <a:solidFill>
                <a:srgbClr val="38761D"/>
              </a:solidFill>
              <a:latin typeface="Helvetica Neue"/>
              <a:ea typeface="Helvetica Neue"/>
              <a:cs typeface="Helvetica Neue"/>
              <a:sym typeface="Helvetica Neue"/>
            </a:endParaRPr>
          </a:p>
          <a:p>
            <a:pPr indent="0" lvl="0" marL="0" marR="0" rtl="0" algn="just">
              <a:lnSpc>
                <a:spcPct val="150000"/>
              </a:lnSpc>
              <a:spcBef>
                <a:spcPts val="0"/>
              </a:spcBef>
              <a:spcAft>
                <a:spcPts val="0"/>
              </a:spcAft>
              <a:buClr>
                <a:schemeClr val="dk1"/>
              </a:buClr>
              <a:buSzPts val="1100"/>
              <a:buFont typeface="Arial"/>
              <a:buNone/>
            </a:pPr>
            <a:r>
              <a:rPr b="0" i="0" lang="en-IE" sz="1100" u="none" cap="none" strike="noStrike">
                <a:solidFill>
                  <a:schemeClr val="dk1"/>
                </a:solidFill>
                <a:highlight>
                  <a:srgbClr val="FFFFFF"/>
                </a:highlight>
                <a:latin typeface="Helvetica Neue"/>
                <a:ea typeface="Helvetica Neue"/>
                <a:cs typeface="Helvetica Neue"/>
                <a:sym typeface="Helvetica Neue"/>
              </a:rPr>
              <a:t>WOW is resuming this Wednesday, weather permitting. Meet up at </a:t>
            </a:r>
            <a:r>
              <a:rPr lang="en-IE" sz="1100">
                <a:solidFill>
                  <a:schemeClr val="dk1"/>
                </a:solidFill>
                <a:highlight>
                  <a:srgbClr val="FFFFFF"/>
                </a:highlight>
                <a:latin typeface="Helvetica Neue"/>
                <a:ea typeface="Helvetica Neue"/>
                <a:cs typeface="Helvetica Neue"/>
                <a:sym typeface="Helvetica Neue"/>
              </a:rPr>
              <a:t>G</a:t>
            </a:r>
            <a:r>
              <a:rPr b="0" i="0" lang="en-IE" sz="1100" u="none" cap="none" strike="noStrike">
                <a:solidFill>
                  <a:schemeClr val="dk1"/>
                </a:solidFill>
                <a:highlight>
                  <a:srgbClr val="FFFFFF"/>
                </a:highlight>
                <a:latin typeface="Helvetica Neue"/>
                <a:ea typeface="Helvetica Neue"/>
                <a:cs typeface="Helvetica Neue"/>
                <a:sym typeface="Helvetica Neue"/>
              </a:rPr>
              <a:t>ulliver</a:t>
            </a:r>
            <a:r>
              <a:rPr lang="en-IE" sz="1100">
                <a:solidFill>
                  <a:schemeClr val="dk1"/>
                </a:solidFill>
                <a:highlight>
                  <a:srgbClr val="FFFFFF"/>
                </a:highlight>
                <a:latin typeface="Helvetica Neue"/>
                <a:ea typeface="Helvetica Neue"/>
                <a:cs typeface="Helvetica Neue"/>
                <a:sym typeface="Helvetica Neue"/>
              </a:rPr>
              <a:t>’s at 8:50 a.m.  Wrap up well as it is still cold. </a:t>
            </a:r>
            <a:r>
              <a:rPr b="0" i="0" lang="en-IE" sz="1100" u="none" cap="none" strike="noStrike">
                <a:solidFill>
                  <a:schemeClr val="dk1"/>
                </a:solidFill>
                <a:highlight>
                  <a:srgbClr val="FFFFFF"/>
                </a:highlight>
                <a:latin typeface="Helvetica Neue"/>
                <a:ea typeface="Helvetica Neue"/>
                <a:cs typeface="Helvetica Neue"/>
                <a:sym typeface="Helvetica Neue"/>
              </a:rPr>
              <a:t>Thank you again to the pupils and teachers who ke</a:t>
            </a:r>
            <a:r>
              <a:rPr lang="en-IE" sz="1100">
                <a:solidFill>
                  <a:schemeClr val="dk1"/>
                </a:solidFill>
                <a:highlight>
                  <a:srgbClr val="FFFFFF"/>
                </a:highlight>
                <a:latin typeface="Helvetica Neue"/>
                <a:ea typeface="Helvetica Neue"/>
                <a:cs typeface="Helvetica Neue"/>
                <a:sym typeface="Helvetica Neue"/>
              </a:rPr>
              <a:t>ep </a:t>
            </a:r>
            <a:r>
              <a:rPr b="0" i="0" lang="en-IE" sz="1100" u="none" cap="none" strike="noStrike">
                <a:solidFill>
                  <a:schemeClr val="dk1"/>
                </a:solidFill>
                <a:highlight>
                  <a:srgbClr val="FFFFFF"/>
                </a:highlight>
                <a:latin typeface="Helvetica Neue"/>
                <a:ea typeface="Helvetica Neue"/>
                <a:cs typeface="Helvetica Neue"/>
                <a:sym typeface="Helvetica Neue"/>
              </a:rPr>
              <a:t>th</a:t>
            </a:r>
            <a:r>
              <a:rPr lang="en-IE" sz="1100">
                <a:solidFill>
                  <a:schemeClr val="dk1"/>
                </a:solidFill>
                <a:highlight>
                  <a:srgbClr val="FFFFFF"/>
                </a:highlight>
                <a:latin typeface="Helvetica Neue"/>
                <a:ea typeface="Helvetica Neue"/>
                <a:cs typeface="Helvetica Neue"/>
                <a:sym typeface="Helvetica Neue"/>
              </a:rPr>
              <a:t>is</a:t>
            </a:r>
            <a:r>
              <a:rPr b="0" i="0" lang="en-IE" sz="1100" u="none" cap="none" strike="noStrike">
                <a:solidFill>
                  <a:schemeClr val="dk1"/>
                </a:solidFill>
                <a:highlight>
                  <a:srgbClr val="FFFFFF"/>
                </a:highlight>
                <a:latin typeface="Helvetica Neue"/>
                <a:ea typeface="Helvetica Neue"/>
                <a:cs typeface="Helvetica Neue"/>
                <a:sym typeface="Helvetica Neue"/>
              </a:rPr>
              <a:t> initiative going. </a:t>
            </a:r>
            <a:endParaRPr b="0" i="0" sz="1100" u="none" cap="none" strike="noStrike">
              <a:solidFill>
                <a:schemeClr val="dk1"/>
              </a:solidFill>
              <a:highlight>
                <a:srgbClr val="FFFFFF"/>
              </a:highlight>
              <a:latin typeface="Helvetica Neue"/>
              <a:ea typeface="Helvetica Neue"/>
              <a:cs typeface="Helvetica Neue"/>
              <a:sym typeface="Helvetica Neue"/>
            </a:endParaRPr>
          </a:p>
          <a:p>
            <a:pPr indent="0" lvl="0" marL="0" marR="0" rtl="0" algn="just">
              <a:lnSpc>
                <a:spcPct val="150000"/>
              </a:lnSpc>
              <a:spcBef>
                <a:spcPts val="800"/>
              </a:spcBef>
              <a:spcAft>
                <a:spcPts val="0"/>
              </a:spcAft>
              <a:buClr>
                <a:schemeClr val="dk1"/>
              </a:buClr>
              <a:buSzPts val="1100"/>
              <a:buFont typeface="Arial"/>
              <a:buNone/>
            </a:pPr>
            <a:r>
              <a:rPr b="0" i="0" lang="en-IE" sz="1100" u="none" cap="none" strike="noStrike">
                <a:solidFill>
                  <a:schemeClr val="dk1"/>
                </a:solidFill>
                <a:highlight>
                  <a:srgbClr val="FFFFFF"/>
                </a:highlight>
                <a:latin typeface="Helvetica Neue"/>
                <a:ea typeface="Helvetica Neue"/>
                <a:cs typeface="Helvetica Neue"/>
                <a:sym typeface="Helvetica Neue"/>
              </a:rPr>
              <a:t>As Travel is our Green Flag theme,  the WOW initiative is very relevant. COW will resume when the weather is more suitable for cycling also. Well done to all the eco-warriors who walk, cycle and scoot to school themselves. Be </a:t>
            </a:r>
            <a:r>
              <a:rPr lang="en-IE" sz="1100">
                <a:solidFill>
                  <a:schemeClr val="dk1"/>
                </a:solidFill>
                <a:highlight>
                  <a:srgbClr val="FFFFFF"/>
                </a:highlight>
                <a:latin typeface="Helvetica Neue"/>
                <a:ea typeface="Helvetica Neue"/>
                <a:cs typeface="Helvetica Neue"/>
                <a:sym typeface="Helvetica Neue"/>
              </a:rPr>
              <a:t>safe. </a:t>
            </a:r>
            <a:r>
              <a:rPr b="0" i="0" lang="en-IE" sz="1100" u="none" cap="none" strike="noStrike">
                <a:solidFill>
                  <a:schemeClr val="dk1"/>
                </a:solidFill>
                <a:highlight>
                  <a:srgbClr val="FFFFFF"/>
                </a:highlight>
                <a:latin typeface="Helvetica Neue"/>
                <a:ea typeface="Helvetica Neue"/>
                <a:cs typeface="Helvetica Neue"/>
                <a:sym typeface="Helvetica Neue"/>
              </a:rPr>
              <a:t> Míle buíochas! </a:t>
            </a:r>
            <a:endParaRPr b="0" i="0" sz="1100" u="none" cap="none" strike="noStrike">
              <a:solidFill>
                <a:schemeClr val="dk1"/>
              </a:solidFill>
              <a:highlight>
                <a:srgbClr val="FFFFFF"/>
              </a:highlight>
              <a:latin typeface="Helvetica Neue"/>
              <a:ea typeface="Helvetica Neue"/>
              <a:cs typeface="Helvetica Neue"/>
              <a:sym typeface="Helvetica Neue"/>
            </a:endParaRPr>
          </a:p>
          <a:p>
            <a:pPr indent="0" lvl="0" marL="0" marR="0" rtl="0" algn="just">
              <a:lnSpc>
                <a:spcPct val="150000"/>
              </a:lnSpc>
              <a:spcBef>
                <a:spcPts val="800"/>
              </a:spcBef>
              <a:spcAft>
                <a:spcPts val="0"/>
              </a:spcAft>
              <a:buClr>
                <a:schemeClr val="dk1"/>
              </a:buClr>
              <a:buSzPts val="1100"/>
              <a:buFont typeface="Arial"/>
              <a:buNone/>
            </a:pPr>
            <a:r>
              <a:rPr b="1" lang="en-IE" sz="1100" u="sng">
                <a:solidFill>
                  <a:srgbClr val="274E13"/>
                </a:solidFill>
                <a:highlight>
                  <a:srgbClr val="FFFFFF"/>
                </a:highlight>
                <a:latin typeface="Helvetica Neue"/>
                <a:ea typeface="Helvetica Neue"/>
                <a:cs typeface="Helvetica Neue"/>
                <a:sym typeface="Helvetica Neue"/>
              </a:rPr>
              <a:t>GARDENING</a:t>
            </a:r>
            <a:endParaRPr b="1" sz="1100" u="sng">
              <a:solidFill>
                <a:srgbClr val="274E13"/>
              </a:solidFill>
              <a:highlight>
                <a:srgbClr val="FFFFFF"/>
              </a:highlight>
              <a:latin typeface="Helvetica Neue"/>
              <a:ea typeface="Helvetica Neue"/>
              <a:cs typeface="Helvetica Neue"/>
              <a:sym typeface="Helvetica Neue"/>
            </a:endParaRPr>
          </a:p>
          <a:p>
            <a:pPr indent="0" lvl="0" marL="0" marR="0" rtl="0" algn="just">
              <a:lnSpc>
                <a:spcPct val="150000"/>
              </a:lnSpc>
              <a:spcBef>
                <a:spcPts val="800"/>
              </a:spcBef>
              <a:spcAft>
                <a:spcPts val="0"/>
              </a:spcAft>
              <a:buClr>
                <a:schemeClr val="dk1"/>
              </a:buClr>
              <a:buSzPts val="1100"/>
              <a:buFont typeface="Arial"/>
              <a:buNone/>
            </a:pPr>
            <a:r>
              <a:rPr lang="en-IE" sz="1100">
                <a:solidFill>
                  <a:schemeClr val="dk1"/>
                </a:solidFill>
                <a:highlight>
                  <a:srgbClr val="FFFFFF"/>
                </a:highlight>
                <a:latin typeface="Helvetica Neue"/>
                <a:ea typeface="Helvetica Neue"/>
                <a:cs typeface="Helvetica Neue"/>
                <a:sym typeface="Helvetica Neue"/>
              </a:rPr>
              <a:t>Room</a:t>
            </a:r>
            <a:r>
              <a:rPr lang="en-IE" sz="1100">
                <a:solidFill>
                  <a:schemeClr val="dk1"/>
                </a:solidFill>
                <a:highlight>
                  <a:srgbClr val="FFFFFF"/>
                </a:highlight>
                <a:latin typeface="Helvetica Neue"/>
                <a:ea typeface="Helvetica Neue"/>
                <a:cs typeface="Helvetica Neue"/>
                <a:sym typeface="Helvetica Neue"/>
              </a:rPr>
              <a:t> 17 got busy planting spring flowers. Looking forward to seeing them sprout and bloom.</a:t>
            </a:r>
            <a:endParaRPr sz="1100">
              <a:solidFill>
                <a:schemeClr val="dk1"/>
              </a:solidFill>
              <a:highlight>
                <a:srgbClr val="FFFFFF"/>
              </a:highlight>
              <a:latin typeface="Helvetica Neue"/>
              <a:ea typeface="Helvetica Neue"/>
              <a:cs typeface="Helvetica Neue"/>
              <a:sym typeface="Helvetica Neue"/>
            </a:endParaRPr>
          </a:p>
          <a:p>
            <a:pPr indent="0" lvl="0" marL="0" marR="0" rtl="0" algn="just">
              <a:lnSpc>
                <a:spcPct val="150000"/>
              </a:lnSpc>
              <a:spcBef>
                <a:spcPts val="800"/>
              </a:spcBef>
              <a:spcAft>
                <a:spcPts val="0"/>
              </a:spcAft>
              <a:buClr>
                <a:schemeClr val="dk1"/>
              </a:buClr>
              <a:buSzPts val="1100"/>
              <a:buFont typeface="Arial"/>
              <a:buNone/>
            </a:pPr>
            <a:r>
              <a:t/>
            </a:r>
            <a:endParaRPr b="0" i="0" sz="1100" u="none" cap="none" strike="noStrike">
              <a:solidFill>
                <a:schemeClr val="dk1"/>
              </a:solidFill>
              <a:highlight>
                <a:srgbClr val="FFFFFF"/>
              </a:highlight>
              <a:latin typeface="Helvetica Neue"/>
              <a:ea typeface="Helvetica Neue"/>
              <a:cs typeface="Helvetica Neue"/>
              <a:sym typeface="Helvetica Neue"/>
            </a:endParaRPr>
          </a:p>
          <a:p>
            <a:pPr indent="0" lvl="0" marL="0" marR="0" rtl="0" algn="just">
              <a:lnSpc>
                <a:spcPct val="150000"/>
              </a:lnSpc>
              <a:spcBef>
                <a:spcPts val="800"/>
              </a:spcBef>
              <a:spcAft>
                <a:spcPts val="0"/>
              </a:spcAft>
              <a:buClr>
                <a:srgbClr val="000000"/>
              </a:buClr>
              <a:buSzPts val="1100"/>
              <a:buFont typeface="Arial"/>
              <a:buNone/>
            </a:pPr>
            <a:r>
              <a:t/>
            </a:r>
            <a:endParaRPr b="0" i="0" sz="1100" u="none" cap="none" strike="noStrike">
              <a:solidFill>
                <a:srgbClr val="000000"/>
              </a:solidFill>
              <a:latin typeface="Helvetica Neue"/>
              <a:ea typeface="Helvetica Neue"/>
              <a:cs typeface="Helvetica Neue"/>
              <a:sym typeface="Helvetica Neue"/>
            </a:endParaRPr>
          </a:p>
        </p:txBody>
      </p:sp>
      <p:pic>
        <p:nvPicPr>
          <p:cNvPr id="152" name="Google Shape;152;p4"/>
          <p:cNvPicPr preferRelativeResize="0"/>
          <p:nvPr/>
        </p:nvPicPr>
        <p:blipFill>
          <a:blip r:embed="rId5">
            <a:alphaModFix/>
          </a:blip>
          <a:stretch>
            <a:fillRect/>
          </a:stretch>
        </p:blipFill>
        <p:spPr>
          <a:xfrm>
            <a:off x="5530425" y="6883375"/>
            <a:ext cx="2003875" cy="2312402"/>
          </a:xfrm>
          <a:prstGeom prst="rect">
            <a:avLst/>
          </a:prstGeom>
          <a:noFill/>
          <a:ln>
            <a:noFill/>
          </a:ln>
          <a:effectLst>
            <a:outerShdw blurRad="57150" rotWithShape="0" algn="bl" dir="5400000" dist="19050">
              <a:srgbClr val="000000">
                <a:alpha val="50000"/>
              </a:srgbClr>
            </a:outerShdw>
          </a:effectLst>
        </p:spPr>
      </p:pic>
      <p:pic>
        <p:nvPicPr>
          <p:cNvPr id="153" name="Google Shape;153;p4"/>
          <p:cNvPicPr preferRelativeResize="0"/>
          <p:nvPr/>
        </p:nvPicPr>
        <p:blipFill rotWithShape="1">
          <a:blip r:embed="rId6">
            <a:alphaModFix/>
          </a:blip>
          <a:srcRect b="0" l="13344" r="0" t="0"/>
          <a:stretch/>
        </p:blipFill>
        <p:spPr>
          <a:xfrm>
            <a:off x="5518000" y="4622947"/>
            <a:ext cx="2003875" cy="21198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g2b51321fc72_0_0"/>
          <p:cNvSpPr txBox="1"/>
          <p:nvPr>
            <p:ph idx="12" type="sldNum"/>
          </p:nvPr>
        </p:nvSpPr>
        <p:spPr>
          <a:xfrm>
            <a:off x="5596128" y="9354312"/>
            <a:ext cx="1787700" cy="277200"/>
          </a:xfrm>
          <a:prstGeom prst="rect">
            <a:avLst/>
          </a:prstGeom>
        </p:spPr>
        <p:txBody>
          <a:bodyPr anchorCtr="0" anchor="t" bIns="0" lIns="0" spcFirstLastPara="1" rIns="0" wrap="square" tIns="0">
            <a:spAutoFit/>
          </a:bodyPr>
          <a:lstStyle/>
          <a:p>
            <a:pPr indent="0" lvl="0" marL="0" rtl="0" algn="r">
              <a:spcBef>
                <a:spcPts val="0"/>
              </a:spcBef>
              <a:spcAft>
                <a:spcPts val="0"/>
              </a:spcAft>
              <a:buClr>
                <a:srgbClr val="000000"/>
              </a:buClr>
              <a:buSzPts val="1800"/>
              <a:buFont typeface="Arial"/>
              <a:buNone/>
            </a:pPr>
            <a:fld id="{00000000-1234-1234-1234-123412341234}" type="slidenum">
              <a:rPr lang="en-IE"/>
              <a:t>‹#›</a:t>
            </a:fld>
            <a:endParaRPr/>
          </a:p>
        </p:txBody>
      </p:sp>
      <p:pic>
        <p:nvPicPr>
          <p:cNvPr id="160" name="Google Shape;160;g2b51321fc72_0_0"/>
          <p:cNvPicPr preferRelativeResize="0"/>
          <p:nvPr/>
        </p:nvPicPr>
        <p:blipFill rotWithShape="1">
          <a:blip r:embed="rId3">
            <a:alphaModFix/>
          </a:blip>
          <a:srcRect b="31760" l="8049" r="6858" t="8042"/>
          <a:stretch/>
        </p:blipFill>
        <p:spPr>
          <a:xfrm>
            <a:off x="997175" y="1771650"/>
            <a:ext cx="5839502" cy="4948398"/>
          </a:xfrm>
          <a:prstGeom prst="rect">
            <a:avLst/>
          </a:prstGeom>
          <a:noFill/>
          <a:ln>
            <a:noFill/>
          </a:ln>
        </p:spPr>
      </p:pic>
      <p:sp>
        <p:nvSpPr>
          <p:cNvPr id="161" name="Google Shape;161;g2b51321fc72_0_0"/>
          <p:cNvSpPr txBox="1"/>
          <p:nvPr/>
        </p:nvSpPr>
        <p:spPr>
          <a:xfrm>
            <a:off x="1152525" y="1409700"/>
            <a:ext cx="4962600" cy="46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latin typeface="Calibri"/>
              <a:ea typeface="Calibri"/>
              <a:cs typeface="Calibri"/>
              <a:sym typeface="Calibri"/>
            </a:endParaRPr>
          </a:p>
        </p:txBody>
      </p:sp>
      <p:pic>
        <p:nvPicPr>
          <p:cNvPr id="162" name="Google Shape;162;g2b51321fc72_0_0"/>
          <p:cNvPicPr preferRelativeResize="0"/>
          <p:nvPr/>
        </p:nvPicPr>
        <p:blipFill rotWithShape="1">
          <a:blip r:embed="rId4">
            <a:alphaModFix/>
          </a:blip>
          <a:srcRect b="0" l="0" r="0" t="22666"/>
          <a:stretch/>
        </p:blipFill>
        <p:spPr>
          <a:xfrm>
            <a:off x="714076" y="6870844"/>
            <a:ext cx="5839501" cy="2760651"/>
          </a:xfrm>
          <a:prstGeom prst="rect">
            <a:avLst/>
          </a:prstGeom>
          <a:noFill/>
          <a:ln>
            <a:noFill/>
          </a:ln>
        </p:spPr>
      </p:pic>
      <p:sp>
        <p:nvSpPr>
          <p:cNvPr id="163" name="Google Shape;163;g2b51321fc72_0_0"/>
          <p:cNvSpPr txBox="1"/>
          <p:nvPr/>
        </p:nvSpPr>
        <p:spPr>
          <a:xfrm>
            <a:off x="876300" y="762000"/>
            <a:ext cx="5772000" cy="111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IE" sz="1800">
                <a:latin typeface="Calibri"/>
                <a:ea typeface="Calibri"/>
                <a:cs typeface="Calibri"/>
                <a:sym typeface="Calibri"/>
              </a:rPr>
              <a:t>Kindly see below the acknowledgement letter sent by the Irish Cancer Society regarding Cecile’s fundraiser. Thank you for your continued support.</a:t>
            </a:r>
            <a:endParaRPr sz="180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g2b0d314d568_0_48"/>
          <p:cNvSpPr txBox="1"/>
          <p:nvPr>
            <p:ph idx="12" type="sldNum"/>
          </p:nvPr>
        </p:nvSpPr>
        <p:spPr>
          <a:xfrm>
            <a:off x="5596128" y="9354312"/>
            <a:ext cx="1787700" cy="27720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Clr>
                <a:srgbClr val="000000"/>
              </a:buClr>
              <a:buSzPts val="1800"/>
              <a:buFont typeface="Arial"/>
              <a:buNone/>
            </a:pPr>
            <a:fld id="{00000000-1234-1234-1234-123412341234}" type="slidenum">
              <a:rPr lang="en-IE"/>
              <a:t>‹#›</a:t>
            </a:fld>
            <a:endParaRPr/>
          </a:p>
        </p:txBody>
      </p:sp>
      <p:sp>
        <p:nvSpPr>
          <p:cNvPr id="170" name="Google Shape;170;g2b0d314d568_0_48"/>
          <p:cNvSpPr/>
          <p:nvPr/>
        </p:nvSpPr>
        <p:spPr>
          <a:xfrm>
            <a:off x="368575" y="428851"/>
            <a:ext cx="7032165" cy="499591"/>
          </a:xfrm>
          <a:custGeom>
            <a:rect b="b" l="l" r="r" t="t"/>
            <a:pathLst>
              <a:path extrusionOk="0" h="912495" w="3388995">
                <a:moveTo>
                  <a:pt x="3388741" y="0"/>
                </a:moveTo>
                <a:lnTo>
                  <a:pt x="0" y="0"/>
                </a:lnTo>
                <a:lnTo>
                  <a:pt x="0" y="912114"/>
                </a:lnTo>
                <a:lnTo>
                  <a:pt x="3388741" y="912114"/>
                </a:lnTo>
                <a:lnTo>
                  <a:pt x="3388741" y="0"/>
                </a:lnTo>
                <a:close/>
              </a:path>
            </a:pathLst>
          </a:custGeom>
          <a:solidFill>
            <a:srgbClr val="EEECE1"/>
          </a:solid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1"/>
              </a:buClr>
              <a:buSzPts val="2500"/>
              <a:buFont typeface="Arial"/>
              <a:buNone/>
            </a:pPr>
            <a:r>
              <a:rPr b="1" i="0" lang="en-IE" sz="2500" u="none" cap="none" strike="noStrike">
                <a:solidFill>
                  <a:schemeClr val="dk2"/>
                </a:solidFill>
                <a:latin typeface="Play"/>
                <a:ea typeface="Play"/>
                <a:cs typeface="Play"/>
                <a:sym typeface="Play"/>
              </a:rPr>
              <a:t>      </a:t>
            </a:r>
            <a:r>
              <a:rPr b="1" lang="en-IE" sz="2500">
                <a:solidFill>
                  <a:schemeClr val="dk2"/>
                </a:solidFill>
                <a:latin typeface="Play"/>
                <a:ea typeface="Play"/>
                <a:cs typeface="Play"/>
                <a:sym typeface="Play"/>
              </a:rPr>
              <a:t> Community News</a:t>
            </a:r>
            <a:endParaRPr b="0" i="0" sz="1800" u="none" cap="none" strike="noStrike">
              <a:solidFill>
                <a:srgbClr val="000000"/>
              </a:solidFill>
              <a:latin typeface="Arial"/>
              <a:ea typeface="Arial"/>
              <a:cs typeface="Arial"/>
              <a:sym typeface="Arial"/>
            </a:endParaRPr>
          </a:p>
        </p:txBody>
      </p:sp>
      <p:sp>
        <p:nvSpPr>
          <p:cNvPr id="171" name="Google Shape;171;g2b0d314d568_0_48"/>
          <p:cNvSpPr txBox="1"/>
          <p:nvPr/>
        </p:nvSpPr>
        <p:spPr>
          <a:xfrm>
            <a:off x="368575" y="1205925"/>
            <a:ext cx="7032300" cy="5910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IE" sz="1100">
                <a:solidFill>
                  <a:srgbClr val="222222"/>
                </a:solidFill>
                <a:highlight>
                  <a:srgbClr val="FFFFFF"/>
                </a:highlight>
              </a:rPr>
              <a:t>To whom it may concern,</a:t>
            </a:r>
            <a:endParaRPr sz="1100">
              <a:solidFill>
                <a:srgbClr val="222222"/>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IE" sz="1100">
                <a:solidFill>
                  <a:srgbClr val="222222"/>
                </a:solidFill>
                <a:highlight>
                  <a:srgbClr val="FFFFFF"/>
                </a:highlight>
              </a:rPr>
              <a:t> </a:t>
            </a:r>
            <a:endParaRPr sz="1100">
              <a:solidFill>
                <a:srgbClr val="222222"/>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IE" sz="1100">
                <a:solidFill>
                  <a:srgbClr val="222222"/>
                </a:solidFill>
                <a:highlight>
                  <a:srgbClr val="FFFFFF"/>
                </a:highlight>
              </a:rPr>
              <a:t>We wanted to invite your students to RCSI’s 10th annual Teddy Bear Hospital which will be on February 24th and 25th 2024. Teddy Bear Hospital will be held at the RCSI 123 St. Stephens Green campus in the Exam hall. Please see the attached flyer.</a:t>
            </a:r>
            <a:endParaRPr sz="1100">
              <a:solidFill>
                <a:srgbClr val="222222"/>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br>
              <a:rPr lang="en-IE" sz="1100">
                <a:solidFill>
                  <a:srgbClr val="222222"/>
                </a:solidFill>
                <a:highlight>
                  <a:srgbClr val="FFFFFF"/>
                </a:highlight>
              </a:rPr>
            </a:br>
            <a:r>
              <a:rPr lang="en-IE" sz="1100">
                <a:solidFill>
                  <a:srgbClr val="222222"/>
                </a:solidFill>
                <a:highlight>
                  <a:srgbClr val="FFFFFF"/>
                </a:highlight>
              </a:rPr>
              <a:t>Teddy Bear Hospital is a free ticketed event that aims to alleviate childhood fears about healthcare environments and increase health literacy in school-aged children. </a:t>
            </a:r>
            <a:endParaRPr sz="1100">
              <a:solidFill>
                <a:srgbClr val="222222"/>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IE" sz="1100">
                <a:solidFill>
                  <a:srgbClr val="222222"/>
                </a:solidFill>
                <a:highlight>
                  <a:srgbClr val="FFFFFF"/>
                </a:highlight>
              </a:rPr>
              <a:t> </a:t>
            </a:r>
            <a:endParaRPr sz="1100">
              <a:solidFill>
                <a:srgbClr val="222222"/>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IE" sz="1100">
                <a:solidFill>
                  <a:srgbClr val="222222"/>
                </a:solidFill>
                <a:highlight>
                  <a:srgbClr val="FFFFFF"/>
                </a:highlight>
              </a:rPr>
              <a:t>Tickets can be booked through Eventbrite which will open in February and be advertised on our social media as seen below. </a:t>
            </a:r>
            <a:endParaRPr sz="1100">
              <a:solidFill>
                <a:srgbClr val="222222"/>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IE" sz="1100">
                <a:solidFill>
                  <a:srgbClr val="222222"/>
                </a:solidFill>
                <a:highlight>
                  <a:srgbClr val="FFFFFF"/>
                </a:highlight>
              </a:rPr>
              <a:t> </a:t>
            </a:r>
            <a:endParaRPr sz="1100">
              <a:solidFill>
                <a:srgbClr val="222222"/>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IE" sz="1100">
                <a:solidFill>
                  <a:srgbClr val="222222"/>
                </a:solidFill>
                <a:highlight>
                  <a:srgbClr val="FFFFFF"/>
                </a:highlight>
              </a:rPr>
              <a:t>This event is aimed at children aged 4-10, though children outside those ages are encouraged to come if parents feel it would be beneficial or if a family wishes to attend with their siblings. Older children for whom this event would be developmentally appropriate are welcome to the Sunday session where we will have a higher ratio of volunteers to children.</a:t>
            </a:r>
            <a:endParaRPr sz="1100">
              <a:solidFill>
                <a:srgbClr val="222222"/>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IE" sz="1100">
                <a:solidFill>
                  <a:srgbClr val="222222"/>
                </a:solidFill>
                <a:highlight>
                  <a:srgbClr val="FFFFFF"/>
                </a:highlight>
              </a:rPr>
              <a:t> </a:t>
            </a:r>
            <a:endParaRPr/>
          </a:p>
          <a:p>
            <a:pPr indent="0" lvl="0" marL="0" rtl="0" algn="l">
              <a:lnSpc>
                <a:spcPct val="115000"/>
              </a:lnSpc>
              <a:spcBef>
                <a:spcPts val="0"/>
              </a:spcBef>
              <a:spcAft>
                <a:spcPts val="0"/>
              </a:spcAft>
              <a:buClr>
                <a:schemeClr val="dk1"/>
              </a:buClr>
              <a:buSzPts val="1100"/>
              <a:buFont typeface="Arial"/>
              <a:buNone/>
            </a:pPr>
            <a:r>
              <a:rPr lang="en-IE" sz="1100">
                <a:solidFill>
                  <a:srgbClr val="222222"/>
                </a:solidFill>
                <a:highlight>
                  <a:srgbClr val="FFFFFF"/>
                </a:highlight>
              </a:rPr>
              <a:t>We encourage all children to attend with their Teddy so that the Teddies can get their annual check-up, fix up any rips or tears, and learn how to keep healthy. There will be 12 different stations that teach children and their teddies about different aspects of healthcare such as, surgery, food and nutrition, first aid and so much more!</a:t>
            </a:r>
            <a:br>
              <a:rPr lang="en-IE" sz="1100">
                <a:solidFill>
                  <a:srgbClr val="222222"/>
                </a:solidFill>
                <a:highlight>
                  <a:srgbClr val="FFFFFF"/>
                </a:highlight>
              </a:rPr>
            </a:br>
            <a:br>
              <a:rPr lang="en-IE" sz="1100">
                <a:solidFill>
                  <a:srgbClr val="222222"/>
                </a:solidFill>
                <a:highlight>
                  <a:srgbClr val="FFFFFF"/>
                </a:highlight>
              </a:rPr>
            </a:br>
            <a:r>
              <a:rPr lang="en-IE" sz="1100">
                <a:solidFill>
                  <a:srgbClr val="222222"/>
                </a:solidFill>
                <a:highlight>
                  <a:srgbClr val="FFFFFF"/>
                </a:highlight>
              </a:rPr>
              <a:t>Description of session details for Teddy Bear Hospital weekend below:</a:t>
            </a:r>
            <a:endParaRPr sz="1100">
              <a:solidFill>
                <a:srgbClr val="222222"/>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br>
              <a:rPr lang="en-IE" sz="1100">
                <a:solidFill>
                  <a:srgbClr val="222222"/>
                </a:solidFill>
                <a:highlight>
                  <a:srgbClr val="FFFFFF"/>
                </a:highlight>
              </a:rPr>
            </a:br>
            <a:r>
              <a:rPr lang="en-IE" sz="1100">
                <a:solidFill>
                  <a:srgbClr val="222222"/>
                </a:solidFill>
                <a:highlight>
                  <a:srgbClr val="FFFFFF"/>
                </a:highlight>
              </a:rPr>
              <a:t>Saturday, February 24th, 2023  Sessions 1, 2 &amp; 3: All children aged 4-10 years old</a:t>
            </a:r>
            <a:br>
              <a:rPr lang="en-IE" sz="1100">
                <a:solidFill>
                  <a:srgbClr val="222222"/>
                </a:solidFill>
                <a:highlight>
                  <a:srgbClr val="FFFFFF"/>
                </a:highlight>
              </a:rPr>
            </a:br>
            <a:r>
              <a:rPr lang="en-IE" sz="1100">
                <a:solidFill>
                  <a:srgbClr val="222222"/>
                </a:solidFill>
                <a:highlight>
                  <a:srgbClr val="FFFFFF"/>
                </a:highlight>
              </a:rPr>
              <a:t>Sunday, February 25th, 2023 Session 4, 5 &amp; 6: Inclusive smaller sessions in a quieter environment for children with disabilities or chronic illnesses. There will be more volunteers to individualise the session for each child.</a:t>
            </a:r>
            <a:endParaRPr sz="1100">
              <a:solidFill>
                <a:srgbClr val="222222"/>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IE" sz="1100">
                <a:solidFill>
                  <a:srgbClr val="222222"/>
                </a:solidFill>
                <a:highlight>
                  <a:srgbClr val="FFFFFF"/>
                </a:highlight>
              </a:rPr>
              <a:t> </a:t>
            </a:r>
            <a:endParaRPr sz="1100">
              <a:solidFill>
                <a:srgbClr val="222222"/>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IE" sz="1100">
                <a:solidFill>
                  <a:srgbClr val="222222"/>
                </a:solidFill>
                <a:highlight>
                  <a:srgbClr val="FFFFFF"/>
                </a:highlight>
              </a:rPr>
              <a:t>We really do appreciate you advertising this to the parents and children at your school.  </a:t>
            </a:r>
            <a:endParaRPr sz="1100">
              <a:solidFill>
                <a:srgbClr val="222222"/>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IE" sz="1100">
                <a:solidFill>
                  <a:schemeClr val="dk1"/>
                </a:solidFill>
                <a:highlight>
                  <a:srgbClr val="FFFFFF"/>
                </a:highlight>
              </a:rPr>
              <a:t>Connor Mabbott</a:t>
            </a:r>
            <a:r>
              <a:rPr lang="en-IE" sz="1100">
                <a:solidFill>
                  <a:srgbClr val="222222"/>
                </a:solidFill>
                <a:highlight>
                  <a:srgbClr val="FFFFFF"/>
                </a:highlight>
              </a:rPr>
              <a:t> </a:t>
            </a:r>
            <a:endParaRPr sz="1100">
              <a:solidFill>
                <a:srgbClr val="222222"/>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IE" sz="1100">
                <a:solidFill>
                  <a:schemeClr val="dk1"/>
                </a:solidFill>
                <a:highlight>
                  <a:srgbClr val="FFFFFF"/>
                </a:highlight>
              </a:rPr>
              <a:t>RCSI Paediatric Society's Teddy Bear Hospital Committee Member</a:t>
            </a:r>
            <a:endParaRPr sz="1100">
              <a:solidFill>
                <a:schemeClr val="dk1"/>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IE" sz="1100">
                <a:solidFill>
                  <a:srgbClr val="222222"/>
                </a:solidFill>
                <a:highlight>
                  <a:srgbClr val="FFFFFF"/>
                </a:highlight>
              </a:rPr>
              <a:t> </a:t>
            </a:r>
            <a:endParaRPr sz="1100">
              <a:solidFill>
                <a:srgbClr val="222222"/>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t/>
            </a:r>
            <a:endParaRPr sz="1100">
              <a:solidFill>
                <a:srgbClr val="222222"/>
              </a:solidFill>
              <a:highlight>
                <a:srgbClr val="FFFFFF"/>
              </a:highlight>
            </a:endParaRPr>
          </a:p>
          <a:p>
            <a:pPr indent="0" lvl="0" marL="0" rtl="0" algn="l">
              <a:spcBef>
                <a:spcPts val="0"/>
              </a:spcBef>
              <a:spcAft>
                <a:spcPts val="0"/>
              </a:spcAft>
              <a:buNone/>
            </a:pPr>
            <a:r>
              <a:t/>
            </a:r>
            <a:endParaRPr sz="1800">
              <a:latin typeface="Calibri"/>
              <a:ea typeface="Calibri"/>
              <a:cs typeface="Calibri"/>
              <a:sym typeface="Calibri"/>
            </a:endParaRPr>
          </a:p>
        </p:txBody>
      </p:sp>
      <p:pic>
        <p:nvPicPr>
          <p:cNvPr id="172" name="Google Shape;172;g2b0d314d568_0_48"/>
          <p:cNvPicPr preferRelativeResize="0"/>
          <p:nvPr/>
        </p:nvPicPr>
        <p:blipFill>
          <a:blip r:embed="rId3">
            <a:alphaModFix/>
          </a:blip>
          <a:stretch>
            <a:fillRect/>
          </a:stretch>
        </p:blipFill>
        <p:spPr>
          <a:xfrm>
            <a:off x="2380925" y="7337325"/>
            <a:ext cx="2655076" cy="26488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g2b4ad16a0a7_0_0"/>
          <p:cNvSpPr txBox="1"/>
          <p:nvPr>
            <p:ph idx="12" type="sldNum"/>
          </p:nvPr>
        </p:nvSpPr>
        <p:spPr>
          <a:xfrm>
            <a:off x="5596128" y="9354312"/>
            <a:ext cx="1787700" cy="277200"/>
          </a:xfrm>
          <a:prstGeom prst="rect">
            <a:avLst/>
          </a:prstGeom>
        </p:spPr>
        <p:txBody>
          <a:bodyPr anchorCtr="0" anchor="t" bIns="0" lIns="0" spcFirstLastPara="1" rIns="0" wrap="square" tIns="0">
            <a:spAutoFit/>
          </a:bodyPr>
          <a:lstStyle/>
          <a:p>
            <a:pPr indent="0" lvl="0" marL="0" rtl="0" algn="r">
              <a:spcBef>
                <a:spcPts val="0"/>
              </a:spcBef>
              <a:spcAft>
                <a:spcPts val="0"/>
              </a:spcAft>
              <a:buClr>
                <a:srgbClr val="000000"/>
              </a:buClr>
              <a:buSzPts val="1800"/>
              <a:buFont typeface="Arial"/>
              <a:buNone/>
            </a:pPr>
            <a:fld id="{00000000-1234-1234-1234-123412341234}" type="slidenum">
              <a:rPr lang="en-IE"/>
              <a:t>‹#›</a:t>
            </a:fld>
            <a:endParaRPr/>
          </a:p>
        </p:txBody>
      </p:sp>
      <p:pic>
        <p:nvPicPr>
          <p:cNvPr id="179" name="Google Shape;179;g2b4ad16a0a7_0_0"/>
          <p:cNvPicPr preferRelativeResize="0"/>
          <p:nvPr/>
        </p:nvPicPr>
        <p:blipFill>
          <a:blip r:embed="rId3">
            <a:alphaModFix/>
          </a:blip>
          <a:stretch>
            <a:fillRect/>
          </a:stretch>
        </p:blipFill>
        <p:spPr>
          <a:xfrm>
            <a:off x="686225" y="304800"/>
            <a:ext cx="6399949" cy="904951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g2b6f504f14f_3_1"/>
          <p:cNvSpPr txBox="1"/>
          <p:nvPr>
            <p:ph idx="12" type="sldNum"/>
          </p:nvPr>
        </p:nvSpPr>
        <p:spPr>
          <a:xfrm>
            <a:off x="5596128" y="9354312"/>
            <a:ext cx="1787700" cy="277200"/>
          </a:xfrm>
          <a:prstGeom prst="rect">
            <a:avLst/>
          </a:prstGeom>
        </p:spPr>
        <p:txBody>
          <a:bodyPr anchorCtr="0" anchor="t" bIns="0" lIns="0" spcFirstLastPara="1" rIns="0" wrap="square" tIns="0">
            <a:spAutoFit/>
          </a:bodyPr>
          <a:lstStyle/>
          <a:p>
            <a:pPr indent="0" lvl="0" marL="0" rtl="0" algn="r">
              <a:spcBef>
                <a:spcPts val="0"/>
              </a:spcBef>
              <a:spcAft>
                <a:spcPts val="0"/>
              </a:spcAft>
              <a:buClr>
                <a:srgbClr val="000000"/>
              </a:buClr>
              <a:buSzPts val="1800"/>
              <a:buFont typeface="Arial"/>
              <a:buNone/>
            </a:pPr>
            <a:fld id="{00000000-1234-1234-1234-123412341234}" type="slidenum">
              <a:rPr lang="en-IE"/>
              <a:t>‹#›</a:t>
            </a:fld>
            <a:endParaRPr/>
          </a:p>
        </p:txBody>
      </p:sp>
      <p:pic>
        <p:nvPicPr>
          <p:cNvPr id="186" name="Google Shape;186;g2b6f504f14f_3_1"/>
          <p:cNvPicPr preferRelativeResize="0"/>
          <p:nvPr/>
        </p:nvPicPr>
        <p:blipFill>
          <a:blip r:embed="rId3">
            <a:alphaModFix/>
          </a:blip>
          <a:stretch>
            <a:fillRect/>
          </a:stretch>
        </p:blipFill>
        <p:spPr>
          <a:xfrm>
            <a:off x="1539600" y="5758475"/>
            <a:ext cx="4730634" cy="3547976"/>
          </a:xfrm>
          <a:prstGeom prst="rect">
            <a:avLst/>
          </a:prstGeom>
          <a:noFill/>
          <a:ln>
            <a:noFill/>
          </a:ln>
        </p:spPr>
      </p:pic>
      <p:pic>
        <p:nvPicPr>
          <p:cNvPr id="187" name="Google Shape;187;g2b6f504f14f_3_1"/>
          <p:cNvPicPr preferRelativeResize="0"/>
          <p:nvPr/>
        </p:nvPicPr>
        <p:blipFill>
          <a:blip r:embed="rId4">
            <a:alphaModFix/>
          </a:blip>
          <a:stretch>
            <a:fillRect/>
          </a:stretch>
        </p:blipFill>
        <p:spPr>
          <a:xfrm>
            <a:off x="4048871" y="1247525"/>
            <a:ext cx="3334956" cy="4158301"/>
          </a:xfrm>
          <a:prstGeom prst="rect">
            <a:avLst/>
          </a:prstGeom>
          <a:noFill/>
          <a:ln>
            <a:noFill/>
          </a:ln>
        </p:spPr>
      </p:pic>
      <p:sp>
        <p:nvSpPr>
          <p:cNvPr id="188" name="Google Shape;188;g2b6f504f14f_3_1"/>
          <p:cNvSpPr txBox="1"/>
          <p:nvPr/>
        </p:nvSpPr>
        <p:spPr>
          <a:xfrm>
            <a:off x="565300" y="857700"/>
            <a:ext cx="3235800" cy="415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IE" sz="2500">
                <a:solidFill>
                  <a:srgbClr val="073763"/>
                </a:solidFill>
                <a:latin typeface="Calibri"/>
                <a:ea typeface="Calibri"/>
                <a:cs typeface="Calibri"/>
                <a:sym typeface="Calibri"/>
              </a:rPr>
              <a:t>And last but not least,</a:t>
            </a:r>
            <a:endParaRPr b="1" sz="2500">
              <a:solidFill>
                <a:srgbClr val="073763"/>
              </a:solidFill>
              <a:latin typeface="Calibri"/>
              <a:ea typeface="Calibri"/>
              <a:cs typeface="Calibri"/>
              <a:sym typeface="Calibri"/>
            </a:endParaRPr>
          </a:p>
          <a:p>
            <a:pPr indent="0" lvl="0" marL="0" rtl="0" algn="l">
              <a:spcBef>
                <a:spcPts val="0"/>
              </a:spcBef>
              <a:spcAft>
                <a:spcPts val="0"/>
              </a:spcAft>
              <a:buNone/>
            </a:pPr>
            <a:r>
              <a:t/>
            </a:r>
            <a:endParaRPr b="1" sz="2500">
              <a:solidFill>
                <a:srgbClr val="073763"/>
              </a:solidFill>
              <a:latin typeface="Calibri"/>
              <a:ea typeface="Calibri"/>
              <a:cs typeface="Calibri"/>
              <a:sym typeface="Calibri"/>
            </a:endParaRPr>
          </a:p>
          <a:p>
            <a:pPr indent="0" lvl="0" marL="0" rtl="0" algn="l">
              <a:spcBef>
                <a:spcPts val="0"/>
              </a:spcBef>
              <a:spcAft>
                <a:spcPts val="0"/>
              </a:spcAft>
              <a:buNone/>
            </a:pPr>
            <a:r>
              <a:rPr b="1" lang="en-IE" sz="2500">
                <a:solidFill>
                  <a:srgbClr val="073763"/>
                </a:solidFill>
                <a:latin typeface="Calibri"/>
                <a:ea typeface="Calibri"/>
                <a:cs typeface="Calibri"/>
                <a:sym typeface="Calibri"/>
              </a:rPr>
              <a:t>We would like to congratulate all 6th class students who received the Sacrament of Confirmation last January 26th.</a:t>
            </a:r>
            <a:endParaRPr b="1" sz="2500">
              <a:solidFill>
                <a:srgbClr val="073763"/>
              </a:solidFill>
              <a:latin typeface="Calibri"/>
              <a:ea typeface="Calibri"/>
              <a:cs typeface="Calibri"/>
              <a:sym typeface="Calibri"/>
            </a:endParaRPr>
          </a:p>
          <a:p>
            <a:pPr indent="0" lvl="0" marL="0" rtl="0" algn="l">
              <a:spcBef>
                <a:spcPts val="0"/>
              </a:spcBef>
              <a:spcAft>
                <a:spcPts val="0"/>
              </a:spcAft>
              <a:buNone/>
            </a:pPr>
            <a:r>
              <a:t/>
            </a:r>
            <a:endParaRPr b="1" sz="2500">
              <a:solidFill>
                <a:srgbClr val="073763"/>
              </a:solidFill>
              <a:latin typeface="Calibri"/>
              <a:ea typeface="Calibri"/>
              <a:cs typeface="Calibri"/>
              <a:sym typeface="Calibri"/>
            </a:endParaRPr>
          </a:p>
          <a:p>
            <a:pPr indent="0" lvl="0" marL="0" rtl="0" algn="l">
              <a:spcBef>
                <a:spcPts val="0"/>
              </a:spcBef>
              <a:spcAft>
                <a:spcPts val="0"/>
              </a:spcAft>
              <a:buNone/>
            </a:pPr>
            <a:r>
              <a:rPr b="1" lang="en-IE" sz="2500">
                <a:solidFill>
                  <a:srgbClr val="073763"/>
                </a:solidFill>
                <a:latin typeface="Calibri"/>
                <a:ea typeface="Calibri"/>
                <a:cs typeface="Calibri"/>
                <a:sym typeface="Calibri"/>
              </a:rPr>
              <a:t>Be a blessing to others and be blessed.</a:t>
            </a:r>
            <a:endParaRPr b="1" sz="2500">
              <a:solidFill>
                <a:srgbClr val="073763"/>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2023-10-06T16:02:16Z</dcterms:created>
  <dc:creator>Bernie O'Hanlon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2023-10-06T00:00:00Z</vt:filetime>
  </property>
  <property fmtid="{D5CDD505-2E9C-101B-9397-08002B2CF9AE}" pid="3" name="Creator">
    <vt:lpwstr>Adobe Illustrator CS5</vt:lpwstr>
  </property>
  <property fmtid="{D5CDD505-2E9C-101B-9397-08002B2CF9AE}" pid="4" name="LastSaved">
    <vt:filetime>2023-10-06T00:00:00Z</vt:filetime>
  </property>
  <property fmtid="{D5CDD505-2E9C-101B-9397-08002B2CF9AE}" pid="5" name="Producer">
    <vt:lpwstr>Acrobat Distiller 23.0 (Windows)</vt:lpwstr>
  </property>
</Properties>
</file>