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10058400" cx="7772400"/>
  <p:notesSz cx="7772400" cy="10058400"/>
  <p:embeddedFontLst>
    <p:embeddedFont>
      <p:font typeface="Play"/>
      <p:regular r:id="rId12"/>
      <p:bold r:id="rId13"/>
    </p:embeddedFont>
    <p:embeddedFont>
      <p:font typeface="Helvetica Neue"/>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18" roundtripDataSignature="AMtx7mhFBJK7KYDyojOWqYpCCHuTVJN3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lay-bold.fntdata"/><Relationship Id="rId12" Type="http://schemas.openxmlformats.org/officeDocument/2006/relationships/font" Target="fonts/Play-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HelveticaNeue-bold.fntdata"/><Relationship Id="rId14" Type="http://schemas.openxmlformats.org/officeDocument/2006/relationships/font" Target="fonts/HelveticaNeue-regular.fntdata"/><Relationship Id="rId17" Type="http://schemas.openxmlformats.org/officeDocument/2006/relationships/font" Target="fonts/HelveticaNeue-boldItalic.fntdata"/><Relationship Id="rId16" Type="http://schemas.openxmlformats.org/officeDocument/2006/relationships/font" Target="fonts/HelveticaNeue-italic.fntdata"/><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368675" cy="5048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 name="Google Shape;4;n"/>
          <p:cNvSpPr txBox="1"/>
          <p:nvPr>
            <p:ph idx="10" type="dt"/>
          </p:nvPr>
        </p:nvSpPr>
        <p:spPr>
          <a:xfrm>
            <a:off x="4402138" y="0"/>
            <a:ext cx="3368675" cy="5048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 name="Google Shape;5;n"/>
          <p:cNvSpPr/>
          <p:nvPr>
            <p:ph idx="3"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553575"/>
            <a:ext cx="3368675" cy="5048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n"/>
          <p:cNvSpPr txBox="1"/>
          <p:nvPr>
            <p:ph idx="12" type="sldNum"/>
          </p:nvPr>
        </p:nvSpPr>
        <p:spPr>
          <a:xfrm>
            <a:off x="4402138" y="9553575"/>
            <a:ext cx="3368675" cy="50482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sz="1200"/>
              <a:t>‹#›</a:t>
            </a:fld>
            <a:endParaRPr sz="1200"/>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txBox="1"/>
          <p:nvPr>
            <p:ph idx="1" type="body"/>
          </p:nvPr>
        </p:nvSpPr>
        <p:spPr>
          <a:xfrm>
            <a:off x="777875" y="4840288"/>
            <a:ext cx="6216650" cy="39608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 name="Google Shape;45;p1: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2: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p2: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2:notes"/>
          <p:cNvSpPr txBox="1"/>
          <p:nvPr>
            <p:ph idx="12" type="sldNum"/>
          </p:nvPr>
        </p:nvSpPr>
        <p:spPr>
          <a:xfrm>
            <a:off x="4402138" y="9553575"/>
            <a:ext cx="3368675" cy="50482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777875" y="4840288"/>
            <a:ext cx="6216650" cy="39608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3: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txBox="1"/>
          <p:nvPr>
            <p:ph idx="1" type="body"/>
          </p:nvPr>
        </p:nvSpPr>
        <p:spPr>
          <a:xfrm>
            <a:off x="777875" y="4840288"/>
            <a:ext cx="6216650" cy="39608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4: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777875" y="4840288"/>
            <a:ext cx="6216650" cy="39608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5: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txBox="1"/>
          <p:nvPr>
            <p:ph idx="1" type="body"/>
          </p:nvPr>
        </p:nvSpPr>
        <p:spPr>
          <a:xfrm>
            <a:off x="777875" y="4840288"/>
            <a:ext cx="6216650" cy="39608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6: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5" name="Shape 15"/>
        <p:cNvGrpSpPr/>
        <p:nvPr/>
      </p:nvGrpSpPr>
      <p:grpSpPr>
        <a:xfrm>
          <a:off x="0" y="0"/>
          <a:ext cx="0" cy="0"/>
          <a:chOff x="0" y="0"/>
          <a:chExt cx="0" cy="0"/>
        </a:xfrm>
      </p:grpSpPr>
      <p:sp>
        <p:nvSpPr>
          <p:cNvPr id="16" name="Google Shape;16;p8"/>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8"/>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8"/>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9" name="Shape 19"/>
        <p:cNvGrpSpPr/>
        <p:nvPr/>
      </p:nvGrpSpPr>
      <p:grpSpPr>
        <a:xfrm>
          <a:off x="0" y="0"/>
          <a:ext cx="0" cy="0"/>
          <a:chOff x="0" y="0"/>
          <a:chExt cx="0" cy="0"/>
        </a:xfrm>
      </p:grpSpPr>
      <p:sp>
        <p:nvSpPr>
          <p:cNvPr id="20" name="Google Shape;20;p9"/>
          <p:cNvSpPr txBox="1"/>
          <p:nvPr>
            <p:ph type="ctrTitle"/>
          </p:nvPr>
        </p:nvSpPr>
        <p:spPr>
          <a:xfrm>
            <a:off x="582930" y="3118104"/>
            <a:ext cx="6606540" cy="211226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9"/>
          <p:cNvSpPr txBox="1"/>
          <p:nvPr>
            <p:ph idx="1" type="subTitle"/>
          </p:nvPr>
        </p:nvSpPr>
        <p:spPr>
          <a:xfrm>
            <a:off x="1165860" y="5632704"/>
            <a:ext cx="5440680" cy="25146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9"/>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9"/>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9"/>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 name="Shape 25"/>
        <p:cNvGrpSpPr/>
        <p:nvPr/>
      </p:nvGrpSpPr>
      <p:grpSpPr>
        <a:xfrm>
          <a:off x="0" y="0"/>
          <a:ext cx="0" cy="0"/>
          <a:chOff x="0" y="0"/>
          <a:chExt cx="0" cy="0"/>
        </a:xfrm>
      </p:grpSpPr>
      <p:sp>
        <p:nvSpPr>
          <p:cNvPr id="26" name="Google Shape;26;p10"/>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0"/>
          <p:cNvSpPr txBox="1"/>
          <p:nvPr>
            <p:ph idx="1" type="body"/>
          </p:nvPr>
        </p:nvSpPr>
        <p:spPr>
          <a:xfrm>
            <a:off x="388620" y="2313432"/>
            <a:ext cx="6995160" cy="6638544"/>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 name="Google Shape;28;p10"/>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0"/>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0"/>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1"/>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1"/>
          <p:cNvSpPr txBox="1"/>
          <p:nvPr>
            <p:ph idx="1" type="body"/>
          </p:nvPr>
        </p:nvSpPr>
        <p:spPr>
          <a:xfrm>
            <a:off x="388620" y="2313432"/>
            <a:ext cx="3380994" cy="6638544"/>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11"/>
          <p:cNvSpPr txBox="1"/>
          <p:nvPr>
            <p:ph idx="2" type="body"/>
          </p:nvPr>
        </p:nvSpPr>
        <p:spPr>
          <a:xfrm>
            <a:off x="4002786" y="2313432"/>
            <a:ext cx="3380994" cy="6638544"/>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 name="Google Shape;35;p11"/>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11"/>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11"/>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8" name="Shape 38"/>
        <p:cNvGrpSpPr/>
        <p:nvPr/>
      </p:nvGrpSpPr>
      <p:grpSpPr>
        <a:xfrm>
          <a:off x="0" y="0"/>
          <a:ext cx="0" cy="0"/>
          <a:chOff x="0" y="0"/>
          <a:chExt cx="0" cy="0"/>
        </a:xfrm>
      </p:grpSpPr>
      <p:sp>
        <p:nvSpPr>
          <p:cNvPr id="39" name="Google Shape;39;p12"/>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12"/>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12"/>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2"/>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7"/>
          <p:cNvSpPr txBox="1"/>
          <p:nvPr>
            <p:ph idx="1" type="body"/>
          </p:nvPr>
        </p:nvSpPr>
        <p:spPr>
          <a:xfrm>
            <a:off x="388620" y="2313432"/>
            <a:ext cx="6995160" cy="6638544"/>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2" name="Google Shape;12;p7"/>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7"/>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7"/>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algn="r">
              <a:spcBef>
                <a:spcPts val="0"/>
              </a:spcBef>
              <a:buNone/>
              <a:defRPr sz="1800">
                <a:solidFill>
                  <a:srgbClr val="888888"/>
                </a:solidFill>
              </a:defRPr>
            </a:lvl1pPr>
            <a:lvl2pPr indent="0" lvl="1" algn="r">
              <a:spcBef>
                <a:spcPts val="0"/>
              </a:spcBef>
              <a:buNone/>
              <a:defRPr sz="1800">
                <a:solidFill>
                  <a:srgbClr val="888888"/>
                </a:solidFill>
              </a:defRPr>
            </a:lvl2pPr>
            <a:lvl3pPr indent="0" lvl="2" algn="r">
              <a:spcBef>
                <a:spcPts val="0"/>
              </a:spcBef>
              <a:buNone/>
              <a:defRPr sz="1800">
                <a:solidFill>
                  <a:srgbClr val="888888"/>
                </a:solidFill>
              </a:defRPr>
            </a:lvl3pPr>
            <a:lvl4pPr indent="0" lvl="3" algn="r">
              <a:spcBef>
                <a:spcPts val="0"/>
              </a:spcBef>
              <a:buNone/>
              <a:defRPr sz="1800">
                <a:solidFill>
                  <a:srgbClr val="888888"/>
                </a:solidFill>
              </a:defRPr>
            </a:lvl4pPr>
            <a:lvl5pPr indent="0" lvl="4" algn="r">
              <a:spcBef>
                <a:spcPts val="0"/>
              </a:spcBef>
              <a:buNone/>
              <a:defRPr sz="1800">
                <a:solidFill>
                  <a:srgbClr val="888888"/>
                </a:solidFill>
              </a:defRPr>
            </a:lvl5pPr>
            <a:lvl6pPr indent="0" lvl="5" algn="r">
              <a:spcBef>
                <a:spcPts val="0"/>
              </a:spcBef>
              <a:buNone/>
              <a:defRPr sz="1800">
                <a:solidFill>
                  <a:srgbClr val="888888"/>
                </a:solidFill>
              </a:defRPr>
            </a:lvl6pPr>
            <a:lvl7pPr indent="0" lvl="6" algn="r">
              <a:spcBef>
                <a:spcPts val="0"/>
              </a:spcBef>
              <a:buNone/>
              <a:defRPr sz="1800">
                <a:solidFill>
                  <a:srgbClr val="888888"/>
                </a:solidFill>
              </a:defRPr>
            </a:lvl7pPr>
            <a:lvl8pPr indent="0" lvl="7" algn="r">
              <a:spcBef>
                <a:spcPts val="0"/>
              </a:spcBef>
              <a:buNone/>
              <a:defRPr sz="1800">
                <a:solidFill>
                  <a:srgbClr val="888888"/>
                </a:solidFill>
              </a:defRPr>
            </a:lvl8pPr>
            <a:lvl9pPr indent="0" lvl="8" algn="r">
              <a:spcBef>
                <a:spcPts val="0"/>
              </a:spcBef>
              <a:buNone/>
              <a:defRPr sz="1800">
                <a:solidFill>
                  <a:srgbClr val="888888"/>
                </a:solidFill>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jpg"/><Relationship Id="rId4" Type="http://schemas.openxmlformats.org/officeDocument/2006/relationships/image" Target="../media/image3.jpg"/><Relationship Id="rId5" Type="http://schemas.openxmlformats.org/officeDocument/2006/relationships/image" Target="../media/image18.png"/><Relationship Id="rId6" Type="http://schemas.openxmlformats.org/officeDocument/2006/relationships/image" Target="../media/image23.png"/><Relationship Id="rId7"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20.png"/><Relationship Id="rId5" Type="http://schemas.openxmlformats.org/officeDocument/2006/relationships/hyperlink" Target="https://stmarystrim.ie/?page_id=18510" TargetMode="External"/><Relationship Id="rId6" Type="http://schemas.openxmlformats.org/officeDocument/2006/relationships/image" Target="../media/image1.jpg"/><Relationship Id="rId7" Type="http://schemas.openxmlformats.org/officeDocument/2006/relationships/hyperlink" Target="https://www.bbc.co.uk/bitesize/topics/zf2f9j6/articles/z3c6tfr" TargetMode="External"/><Relationship Id="rId8"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hyperlink" Target="https://www.teamhope.ie/christmas-shoebox-appeal/how-to-fill-a-shoebox/" TargetMode="External"/><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jpg"/><Relationship Id="rId4" Type="http://schemas.openxmlformats.org/officeDocument/2006/relationships/hyperlink" Target="https://forms.gle/gvXKtZYbUKPF1k6QA" TargetMode="External"/><Relationship Id="rId5" Type="http://schemas.openxmlformats.org/officeDocument/2006/relationships/image" Target="../media/image8.png"/><Relationship Id="rId6"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hyperlink" Target="https://www.facebook.com/stmarysparentsassoc/" TargetMode="External"/><Relationship Id="rId11" Type="http://schemas.openxmlformats.org/officeDocument/2006/relationships/image" Target="../media/image25.png"/><Relationship Id="rId10" Type="http://schemas.openxmlformats.org/officeDocument/2006/relationships/image" Target="../media/image14.png"/><Relationship Id="rId9" Type="http://schemas.openxmlformats.org/officeDocument/2006/relationships/image" Target="../media/image11.png"/><Relationship Id="rId5" Type="http://schemas.openxmlformats.org/officeDocument/2006/relationships/hyperlink" Target="https://www.facebook.com/stmarysparentsassoc/" TargetMode="External"/><Relationship Id="rId6" Type="http://schemas.openxmlformats.org/officeDocument/2006/relationships/image" Target="../media/image6.png"/><Relationship Id="rId7" Type="http://schemas.openxmlformats.org/officeDocument/2006/relationships/image" Target="../media/image13.png"/><Relationship Id="rId8"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grpSp>
        <p:nvGrpSpPr>
          <p:cNvPr id="47" name="Google Shape;47;p1"/>
          <p:cNvGrpSpPr/>
          <p:nvPr/>
        </p:nvGrpSpPr>
        <p:grpSpPr>
          <a:xfrm>
            <a:off x="-457" y="0"/>
            <a:ext cx="7772857" cy="2249170"/>
            <a:chOff x="0" y="0"/>
            <a:chExt cx="7772857" cy="2249170"/>
          </a:xfrm>
        </p:grpSpPr>
        <p:sp>
          <p:nvSpPr>
            <p:cNvPr id="48" name="Google Shape;48;p1"/>
            <p:cNvSpPr/>
            <p:nvPr/>
          </p:nvSpPr>
          <p:spPr>
            <a:xfrm>
              <a:off x="0" y="0"/>
              <a:ext cx="7772400" cy="2103755"/>
            </a:xfrm>
            <a:custGeom>
              <a:rect b="b" l="l" r="r" t="t"/>
              <a:pathLst>
                <a:path extrusionOk="0" h="2103755" w="7772400">
                  <a:moveTo>
                    <a:pt x="7772400" y="0"/>
                  </a:moveTo>
                  <a:lnTo>
                    <a:pt x="0" y="0"/>
                  </a:lnTo>
                  <a:lnTo>
                    <a:pt x="0" y="2103225"/>
                  </a:lnTo>
                  <a:lnTo>
                    <a:pt x="7772400" y="2030064"/>
                  </a:lnTo>
                  <a:lnTo>
                    <a:pt x="7772400" y="0"/>
                  </a:lnTo>
                  <a:close/>
                </a:path>
              </a:pathLst>
            </a:custGeom>
            <a:solidFill>
              <a:srgbClr val="2A4EA2"/>
            </a:solidFill>
            <a:ln cap="flat" cmpd="sng" w="9525">
              <a:solidFill>
                <a:srgbClr val="2A4EA2"/>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9" name="Google Shape;49;p1"/>
            <p:cNvSpPr/>
            <p:nvPr/>
          </p:nvSpPr>
          <p:spPr>
            <a:xfrm>
              <a:off x="0" y="0"/>
              <a:ext cx="7772400" cy="2249170"/>
            </a:xfrm>
            <a:custGeom>
              <a:rect b="b" l="l" r="r" t="t"/>
              <a:pathLst>
                <a:path extrusionOk="0" h="2249170" w="7772400">
                  <a:moveTo>
                    <a:pt x="7772400" y="0"/>
                  </a:moveTo>
                  <a:lnTo>
                    <a:pt x="0" y="0"/>
                  </a:lnTo>
                  <a:lnTo>
                    <a:pt x="0" y="2248559"/>
                  </a:lnTo>
                  <a:lnTo>
                    <a:pt x="7772400" y="1784131"/>
                  </a:lnTo>
                  <a:lnTo>
                    <a:pt x="7772400" y="0"/>
                  </a:lnTo>
                  <a:close/>
                </a:path>
              </a:pathLst>
            </a:custGeom>
            <a:solidFill>
              <a:schemeClr val="lt1"/>
            </a:solidFill>
            <a:ln cap="flat" cmpd="sng" w="9525">
              <a:solidFill>
                <a:srgbClr val="2A4EA2"/>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solidFill>
                  <a:schemeClr val="lt1"/>
                </a:solidFill>
              </a:endParaRPr>
            </a:p>
          </p:txBody>
        </p:sp>
        <p:sp>
          <p:nvSpPr>
            <p:cNvPr id="50" name="Google Shape;50;p1"/>
            <p:cNvSpPr/>
            <p:nvPr/>
          </p:nvSpPr>
          <p:spPr>
            <a:xfrm>
              <a:off x="6077407" y="423189"/>
              <a:ext cx="1695450" cy="718820"/>
            </a:xfrm>
            <a:custGeom>
              <a:rect b="b" l="l" r="r" t="t"/>
              <a:pathLst>
                <a:path extrusionOk="0" h="718819" w="1695450">
                  <a:moveTo>
                    <a:pt x="1694992" y="0"/>
                  </a:moveTo>
                  <a:lnTo>
                    <a:pt x="0" y="0"/>
                  </a:lnTo>
                  <a:lnTo>
                    <a:pt x="0" y="718312"/>
                  </a:lnTo>
                  <a:lnTo>
                    <a:pt x="1694992" y="718312"/>
                  </a:lnTo>
                  <a:lnTo>
                    <a:pt x="1694992" y="0"/>
                  </a:lnTo>
                  <a:close/>
                </a:path>
              </a:pathLst>
            </a:custGeom>
            <a:solidFill>
              <a:srgbClr val="F5DEA4"/>
            </a:solidFill>
            <a:ln cap="flat" cmpd="sng" w="9525">
              <a:solidFill>
                <a:srgbClr val="2A4EA2"/>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51" name="Google Shape;51;p1"/>
          <p:cNvSpPr/>
          <p:nvPr/>
        </p:nvSpPr>
        <p:spPr>
          <a:xfrm>
            <a:off x="4129659" y="2438400"/>
            <a:ext cx="0" cy="7200900"/>
          </a:xfrm>
          <a:custGeom>
            <a:rect b="b" l="l" r="r" t="t"/>
            <a:pathLst>
              <a:path extrusionOk="0" h="7200900" w="120000">
                <a:moveTo>
                  <a:pt x="0" y="0"/>
                </a:moveTo>
                <a:lnTo>
                  <a:pt x="0" y="7200900"/>
                </a:lnTo>
              </a:path>
            </a:pathLst>
          </a:custGeom>
          <a:noFill/>
          <a:ln cap="flat" cmpd="sng" w="298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2" name="Google Shape;52;p1"/>
          <p:cNvSpPr/>
          <p:nvPr/>
        </p:nvSpPr>
        <p:spPr>
          <a:xfrm>
            <a:off x="5281500" y="2352400"/>
            <a:ext cx="1457268" cy="1364180"/>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3" name="Google Shape;53;p1"/>
          <p:cNvPicPr preferRelativeResize="0"/>
          <p:nvPr/>
        </p:nvPicPr>
        <p:blipFill rotWithShape="1">
          <a:blip r:embed="rId3">
            <a:alphaModFix/>
          </a:blip>
          <a:srcRect b="0" l="0" r="0" t="0"/>
          <a:stretch/>
        </p:blipFill>
        <p:spPr>
          <a:xfrm>
            <a:off x="210446" y="239917"/>
            <a:ext cx="1511643" cy="1515611"/>
          </a:xfrm>
          <a:prstGeom prst="rect">
            <a:avLst/>
          </a:prstGeom>
          <a:noFill/>
          <a:ln>
            <a:noFill/>
          </a:ln>
        </p:spPr>
      </p:pic>
      <p:pic>
        <p:nvPicPr>
          <p:cNvPr id="54" name="Google Shape;54;p1"/>
          <p:cNvPicPr preferRelativeResize="0"/>
          <p:nvPr/>
        </p:nvPicPr>
        <p:blipFill rotWithShape="1">
          <a:blip r:embed="rId4">
            <a:alphaModFix/>
          </a:blip>
          <a:srcRect b="0" l="27184" r="4608" t="0"/>
          <a:stretch/>
        </p:blipFill>
        <p:spPr>
          <a:xfrm>
            <a:off x="1973202" y="442592"/>
            <a:ext cx="3992812" cy="1226521"/>
          </a:xfrm>
          <a:prstGeom prst="rect">
            <a:avLst/>
          </a:prstGeom>
          <a:noFill/>
          <a:ln>
            <a:noFill/>
          </a:ln>
        </p:spPr>
      </p:pic>
      <p:sp>
        <p:nvSpPr>
          <p:cNvPr id="55" name="Google Shape;55;p1"/>
          <p:cNvSpPr txBox="1"/>
          <p:nvPr/>
        </p:nvSpPr>
        <p:spPr>
          <a:xfrm>
            <a:off x="356574" y="5362316"/>
            <a:ext cx="3062700" cy="354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IE" sz="1700">
                <a:solidFill>
                  <a:srgbClr val="2A4EA2"/>
                </a:solidFill>
                <a:latin typeface="Play"/>
                <a:ea typeface="Play"/>
                <a:cs typeface="Play"/>
                <a:sym typeface="Play"/>
              </a:rPr>
              <a:t>Junior Infants Vaccinations:</a:t>
            </a:r>
            <a:endParaRPr sz="1700">
              <a:solidFill>
                <a:srgbClr val="2A4EA2"/>
              </a:solidFill>
              <a:latin typeface="Play"/>
              <a:ea typeface="Play"/>
              <a:cs typeface="Play"/>
              <a:sym typeface="Play"/>
            </a:endParaRPr>
          </a:p>
        </p:txBody>
      </p:sp>
      <p:sp>
        <p:nvSpPr>
          <p:cNvPr id="56" name="Google Shape;56;p1"/>
          <p:cNvSpPr txBox="1"/>
          <p:nvPr/>
        </p:nvSpPr>
        <p:spPr>
          <a:xfrm>
            <a:off x="6099762" y="483714"/>
            <a:ext cx="3184800" cy="369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IE" sz="1800">
                <a:solidFill>
                  <a:srgbClr val="2A4EA2"/>
                </a:solidFill>
                <a:latin typeface="Play"/>
                <a:ea typeface="Play"/>
                <a:cs typeface="Play"/>
                <a:sym typeface="Play"/>
              </a:rPr>
              <a:t>Imlitir 7</a:t>
            </a:r>
            <a:endParaRPr sz="1800">
              <a:solidFill>
                <a:srgbClr val="2A4EA2"/>
              </a:solidFill>
              <a:latin typeface="Play"/>
              <a:ea typeface="Play"/>
              <a:cs typeface="Play"/>
              <a:sym typeface="Play"/>
            </a:endParaRPr>
          </a:p>
        </p:txBody>
      </p:sp>
      <p:sp>
        <p:nvSpPr>
          <p:cNvPr id="57" name="Google Shape;57;p1"/>
          <p:cNvSpPr txBox="1"/>
          <p:nvPr/>
        </p:nvSpPr>
        <p:spPr>
          <a:xfrm>
            <a:off x="6127299" y="793263"/>
            <a:ext cx="4642944" cy="276999"/>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IE" sz="1200">
                <a:solidFill>
                  <a:srgbClr val="2A4EA2"/>
                </a:solidFill>
                <a:latin typeface="Helvetica Neue"/>
                <a:ea typeface="Helvetica Neue"/>
                <a:cs typeface="Helvetica Neue"/>
                <a:sym typeface="Helvetica Neue"/>
              </a:rPr>
              <a:t>9th  October 2023</a:t>
            </a:r>
            <a:endParaRPr/>
          </a:p>
        </p:txBody>
      </p:sp>
      <p:sp>
        <p:nvSpPr>
          <p:cNvPr id="58" name="Google Shape;58;p1"/>
          <p:cNvSpPr txBox="1"/>
          <p:nvPr/>
        </p:nvSpPr>
        <p:spPr>
          <a:xfrm>
            <a:off x="387274" y="5716323"/>
            <a:ext cx="3062700" cy="30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IE" sz="1400">
                <a:solidFill>
                  <a:srgbClr val="FF0000"/>
                </a:solidFill>
                <a:latin typeface="Play"/>
                <a:ea typeface="Play"/>
                <a:cs typeface="Play"/>
                <a:sym typeface="Play"/>
              </a:rPr>
              <a:t>11th October 2023 – 9.40 a.m</a:t>
            </a:r>
            <a:r>
              <a:rPr lang="en-IE">
                <a:solidFill>
                  <a:srgbClr val="FF0000"/>
                </a:solidFill>
                <a:latin typeface="Play"/>
                <a:ea typeface="Play"/>
                <a:cs typeface="Play"/>
                <a:sym typeface="Play"/>
              </a:rPr>
              <a:t>.</a:t>
            </a:r>
            <a:endParaRPr sz="1400">
              <a:solidFill>
                <a:srgbClr val="FF0000"/>
              </a:solidFill>
              <a:latin typeface="Play"/>
              <a:ea typeface="Play"/>
              <a:cs typeface="Play"/>
              <a:sym typeface="Play"/>
            </a:endParaRPr>
          </a:p>
        </p:txBody>
      </p:sp>
      <p:grpSp>
        <p:nvGrpSpPr>
          <p:cNvPr id="59" name="Google Shape;59;p1"/>
          <p:cNvGrpSpPr/>
          <p:nvPr/>
        </p:nvGrpSpPr>
        <p:grpSpPr>
          <a:xfrm>
            <a:off x="443210" y="6119518"/>
            <a:ext cx="3062491" cy="1223882"/>
            <a:chOff x="4428464" y="6458184"/>
            <a:chExt cx="2962936" cy="1223882"/>
          </a:xfrm>
        </p:grpSpPr>
        <p:grpSp>
          <p:nvGrpSpPr>
            <p:cNvPr id="60" name="Google Shape;60;p1"/>
            <p:cNvGrpSpPr/>
            <p:nvPr/>
          </p:nvGrpSpPr>
          <p:grpSpPr>
            <a:xfrm>
              <a:off x="4428464" y="6517626"/>
              <a:ext cx="2962936" cy="1164440"/>
              <a:chOff x="4383658" y="2641600"/>
              <a:chExt cx="3572762" cy="912494"/>
            </a:xfrm>
          </p:grpSpPr>
          <p:sp>
            <p:nvSpPr>
              <p:cNvPr id="61" name="Google Shape;61;p1"/>
              <p:cNvSpPr/>
              <p:nvPr/>
            </p:nvSpPr>
            <p:spPr>
              <a:xfrm>
                <a:off x="4383658" y="2641600"/>
                <a:ext cx="3572762" cy="912494"/>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2" name="Google Shape;62;p1"/>
              <p:cNvSpPr/>
              <p:nvPr/>
            </p:nvSpPr>
            <p:spPr>
              <a:xfrm>
                <a:off x="5429415" y="2896641"/>
                <a:ext cx="29209" cy="147320"/>
              </a:xfrm>
              <a:custGeom>
                <a:rect b="b" l="l" r="r" t="t"/>
                <a:pathLst>
                  <a:path extrusionOk="0" h="147319" w="29210">
                    <a:moveTo>
                      <a:pt x="28676" y="38989"/>
                    </a:moveTo>
                    <a:lnTo>
                      <a:pt x="0" y="38989"/>
                    </a:lnTo>
                    <a:lnTo>
                      <a:pt x="0" y="147129"/>
                    </a:lnTo>
                    <a:lnTo>
                      <a:pt x="28676" y="147129"/>
                    </a:lnTo>
                    <a:lnTo>
                      <a:pt x="28676" y="38989"/>
                    </a:lnTo>
                    <a:close/>
                  </a:path>
                  <a:path extrusionOk="0" h="147319" w="29210">
                    <a:moveTo>
                      <a:pt x="28676" y="0"/>
                    </a:moveTo>
                    <a:lnTo>
                      <a:pt x="0" y="0"/>
                    </a:lnTo>
                    <a:lnTo>
                      <a:pt x="0" y="26085"/>
                    </a:lnTo>
                    <a:lnTo>
                      <a:pt x="28676" y="26085"/>
                    </a:lnTo>
                    <a:lnTo>
                      <a:pt x="28676" y="0"/>
                    </a:lnTo>
                    <a:close/>
                  </a:path>
                </a:pathLst>
              </a:custGeom>
              <a:solidFill>
                <a:schemeClr val="lt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3" name="Google Shape;63;p1"/>
              <p:cNvSpPr/>
              <p:nvPr/>
            </p:nvSpPr>
            <p:spPr>
              <a:xfrm>
                <a:off x="6332702" y="2897530"/>
                <a:ext cx="28575" cy="146685"/>
              </a:xfrm>
              <a:custGeom>
                <a:rect b="b" l="l" r="r" t="t"/>
                <a:pathLst>
                  <a:path extrusionOk="0" h="146685" w="28575">
                    <a:moveTo>
                      <a:pt x="28270" y="0"/>
                    </a:moveTo>
                    <a:lnTo>
                      <a:pt x="0" y="0"/>
                    </a:lnTo>
                    <a:lnTo>
                      <a:pt x="0" y="146240"/>
                    </a:lnTo>
                    <a:lnTo>
                      <a:pt x="28270" y="146240"/>
                    </a:lnTo>
                    <a:lnTo>
                      <a:pt x="28270" y="0"/>
                    </a:lnTo>
                    <a:close/>
                  </a:path>
                </a:pathLst>
              </a:custGeom>
              <a:solidFill>
                <a:schemeClr val="lt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4" name="Google Shape;64;p1"/>
              <p:cNvSpPr/>
              <p:nvPr/>
            </p:nvSpPr>
            <p:spPr>
              <a:xfrm>
                <a:off x="4743018" y="2906458"/>
                <a:ext cx="2409190" cy="370205"/>
              </a:xfrm>
              <a:custGeom>
                <a:rect b="b" l="l" r="r" t="t"/>
                <a:pathLst>
                  <a:path extrusionOk="0" h="370204" w="2409190">
                    <a:moveTo>
                      <a:pt x="107378" y="310438"/>
                    </a:moveTo>
                    <a:lnTo>
                      <a:pt x="99237" y="278206"/>
                    </a:lnTo>
                    <a:lnTo>
                      <a:pt x="97688" y="275958"/>
                    </a:lnTo>
                    <a:lnTo>
                      <a:pt x="92773" y="268668"/>
                    </a:lnTo>
                    <a:lnTo>
                      <a:pt x="86512" y="263334"/>
                    </a:lnTo>
                    <a:lnTo>
                      <a:pt x="79006" y="259956"/>
                    </a:lnTo>
                    <a:lnTo>
                      <a:pt x="77889" y="259537"/>
                    </a:lnTo>
                    <a:lnTo>
                      <a:pt x="77889" y="301129"/>
                    </a:lnTo>
                    <a:lnTo>
                      <a:pt x="29171" y="301129"/>
                    </a:lnTo>
                    <a:lnTo>
                      <a:pt x="30200" y="294081"/>
                    </a:lnTo>
                    <a:lnTo>
                      <a:pt x="32702" y="288505"/>
                    </a:lnTo>
                    <a:lnTo>
                      <a:pt x="40703" y="280263"/>
                    </a:lnTo>
                    <a:lnTo>
                      <a:pt x="46316" y="278206"/>
                    </a:lnTo>
                    <a:lnTo>
                      <a:pt x="60248" y="278206"/>
                    </a:lnTo>
                    <a:lnTo>
                      <a:pt x="65836" y="280162"/>
                    </a:lnTo>
                    <a:lnTo>
                      <a:pt x="74853" y="287921"/>
                    </a:lnTo>
                    <a:lnTo>
                      <a:pt x="77368" y="293624"/>
                    </a:lnTo>
                    <a:lnTo>
                      <a:pt x="77889" y="301129"/>
                    </a:lnTo>
                    <a:lnTo>
                      <a:pt x="77889" y="259537"/>
                    </a:lnTo>
                    <a:lnTo>
                      <a:pt x="73164" y="257746"/>
                    </a:lnTo>
                    <a:lnTo>
                      <a:pt x="66979" y="256159"/>
                    </a:lnTo>
                    <a:lnTo>
                      <a:pt x="60452" y="255206"/>
                    </a:lnTo>
                    <a:lnTo>
                      <a:pt x="53581" y="254889"/>
                    </a:lnTo>
                    <a:lnTo>
                      <a:pt x="42240" y="255828"/>
                    </a:lnTo>
                    <a:lnTo>
                      <a:pt x="8369" y="278206"/>
                    </a:lnTo>
                    <a:lnTo>
                      <a:pt x="0" y="312991"/>
                    </a:lnTo>
                    <a:lnTo>
                      <a:pt x="1028" y="326948"/>
                    </a:lnTo>
                    <a:lnTo>
                      <a:pt x="25069" y="362115"/>
                    </a:lnTo>
                    <a:lnTo>
                      <a:pt x="54597" y="369595"/>
                    </a:lnTo>
                    <a:lnTo>
                      <a:pt x="66941" y="368617"/>
                    </a:lnTo>
                    <a:lnTo>
                      <a:pt x="101511" y="347205"/>
                    </a:lnTo>
                    <a:lnTo>
                      <a:pt x="101790" y="346671"/>
                    </a:lnTo>
                    <a:lnTo>
                      <a:pt x="105003" y="340690"/>
                    </a:lnTo>
                    <a:lnTo>
                      <a:pt x="105765" y="334264"/>
                    </a:lnTo>
                    <a:lnTo>
                      <a:pt x="76898" y="334264"/>
                    </a:lnTo>
                    <a:lnTo>
                      <a:pt x="75209" y="337439"/>
                    </a:lnTo>
                    <a:lnTo>
                      <a:pt x="73266" y="339928"/>
                    </a:lnTo>
                    <a:lnTo>
                      <a:pt x="67043" y="345020"/>
                    </a:lnTo>
                    <a:lnTo>
                      <a:pt x="61810" y="346671"/>
                    </a:lnTo>
                    <a:lnTo>
                      <a:pt x="49301" y="346671"/>
                    </a:lnTo>
                    <a:lnTo>
                      <a:pt x="28473" y="319786"/>
                    </a:lnTo>
                    <a:lnTo>
                      <a:pt x="107238" y="319786"/>
                    </a:lnTo>
                    <a:lnTo>
                      <a:pt x="107378" y="310438"/>
                    </a:lnTo>
                    <a:close/>
                  </a:path>
                  <a:path extrusionOk="0" h="370204" w="2409190">
                    <a:moveTo>
                      <a:pt x="150418" y="219671"/>
                    </a:moveTo>
                    <a:lnTo>
                      <a:pt x="122135" y="219671"/>
                    </a:lnTo>
                    <a:lnTo>
                      <a:pt x="122135" y="365912"/>
                    </a:lnTo>
                    <a:lnTo>
                      <a:pt x="150418" y="365912"/>
                    </a:lnTo>
                    <a:lnTo>
                      <a:pt x="150418" y="219671"/>
                    </a:lnTo>
                    <a:close/>
                  </a:path>
                  <a:path extrusionOk="0" h="370204" w="2409190">
                    <a:moveTo>
                      <a:pt x="1832152" y="26784"/>
                    </a:moveTo>
                    <a:lnTo>
                      <a:pt x="1829727" y="26644"/>
                    </a:lnTo>
                    <a:lnTo>
                      <a:pt x="1819922" y="26593"/>
                    </a:lnTo>
                    <a:lnTo>
                      <a:pt x="1813052" y="28816"/>
                    </a:lnTo>
                    <a:lnTo>
                      <a:pt x="1804517" y="35890"/>
                    </a:lnTo>
                    <a:lnTo>
                      <a:pt x="1800707" y="40817"/>
                    </a:lnTo>
                    <a:lnTo>
                      <a:pt x="1796338" y="48018"/>
                    </a:lnTo>
                    <a:lnTo>
                      <a:pt x="1796338" y="29171"/>
                    </a:lnTo>
                    <a:lnTo>
                      <a:pt x="1769351" y="29171"/>
                    </a:lnTo>
                    <a:lnTo>
                      <a:pt x="1769351" y="137312"/>
                    </a:lnTo>
                    <a:lnTo>
                      <a:pt x="1797824" y="137312"/>
                    </a:lnTo>
                    <a:lnTo>
                      <a:pt x="1797824" y="76962"/>
                    </a:lnTo>
                    <a:lnTo>
                      <a:pt x="1798916" y="70548"/>
                    </a:lnTo>
                    <a:lnTo>
                      <a:pt x="1824024" y="55270"/>
                    </a:lnTo>
                    <a:lnTo>
                      <a:pt x="1832152" y="55765"/>
                    </a:lnTo>
                    <a:lnTo>
                      <a:pt x="1832152" y="26784"/>
                    </a:lnTo>
                    <a:close/>
                  </a:path>
                  <a:path extrusionOk="0" h="370204" w="2409190">
                    <a:moveTo>
                      <a:pt x="1999551" y="133146"/>
                    </a:moveTo>
                    <a:lnTo>
                      <a:pt x="1993506" y="84734"/>
                    </a:lnTo>
                    <a:lnTo>
                      <a:pt x="1993480" y="60032"/>
                    </a:lnTo>
                    <a:lnTo>
                      <a:pt x="1964791" y="28359"/>
                    </a:lnTo>
                    <a:lnTo>
                      <a:pt x="1947964" y="26593"/>
                    </a:lnTo>
                    <a:lnTo>
                      <a:pt x="1935264" y="27495"/>
                    </a:lnTo>
                    <a:lnTo>
                      <a:pt x="1901926" y="54737"/>
                    </a:lnTo>
                    <a:lnTo>
                      <a:pt x="1901329" y="64198"/>
                    </a:lnTo>
                    <a:lnTo>
                      <a:pt x="1928609" y="64198"/>
                    </a:lnTo>
                    <a:lnTo>
                      <a:pt x="1929282" y="60032"/>
                    </a:lnTo>
                    <a:lnTo>
                      <a:pt x="1930615" y="56718"/>
                    </a:lnTo>
                    <a:lnTo>
                      <a:pt x="1932635" y="54267"/>
                    </a:lnTo>
                    <a:lnTo>
                      <a:pt x="1935441" y="50965"/>
                    </a:lnTo>
                    <a:lnTo>
                      <a:pt x="1940242" y="49314"/>
                    </a:lnTo>
                    <a:lnTo>
                      <a:pt x="1953044" y="49314"/>
                    </a:lnTo>
                    <a:lnTo>
                      <a:pt x="1957628" y="50152"/>
                    </a:lnTo>
                    <a:lnTo>
                      <a:pt x="1963864" y="53530"/>
                    </a:lnTo>
                    <a:lnTo>
                      <a:pt x="1965426" y="56591"/>
                    </a:lnTo>
                    <a:lnTo>
                      <a:pt x="1965426" y="64655"/>
                    </a:lnTo>
                    <a:lnTo>
                      <a:pt x="1965325" y="64795"/>
                    </a:lnTo>
                    <a:lnTo>
                      <a:pt x="1965325" y="84734"/>
                    </a:lnTo>
                    <a:lnTo>
                      <a:pt x="1946313" y="120154"/>
                    </a:lnTo>
                    <a:lnTo>
                      <a:pt x="1936242" y="120154"/>
                    </a:lnTo>
                    <a:lnTo>
                      <a:pt x="1932927" y="119075"/>
                    </a:lnTo>
                    <a:lnTo>
                      <a:pt x="1927491" y="114782"/>
                    </a:lnTo>
                    <a:lnTo>
                      <a:pt x="1926132" y="111290"/>
                    </a:lnTo>
                    <a:lnTo>
                      <a:pt x="1926132" y="101041"/>
                    </a:lnTo>
                    <a:lnTo>
                      <a:pt x="1928368" y="97040"/>
                    </a:lnTo>
                    <a:lnTo>
                      <a:pt x="1935441" y="92938"/>
                    </a:lnTo>
                    <a:lnTo>
                      <a:pt x="1939772" y="91643"/>
                    </a:lnTo>
                    <a:lnTo>
                      <a:pt x="1945817" y="90589"/>
                    </a:lnTo>
                    <a:lnTo>
                      <a:pt x="1955457" y="88798"/>
                    </a:lnTo>
                    <a:lnTo>
                      <a:pt x="1957997" y="88150"/>
                    </a:lnTo>
                    <a:lnTo>
                      <a:pt x="1961680" y="86766"/>
                    </a:lnTo>
                    <a:lnTo>
                      <a:pt x="1963508" y="85864"/>
                    </a:lnTo>
                    <a:lnTo>
                      <a:pt x="1965325" y="84734"/>
                    </a:lnTo>
                    <a:lnTo>
                      <a:pt x="1965325" y="64795"/>
                    </a:lnTo>
                    <a:lnTo>
                      <a:pt x="1963381" y="67335"/>
                    </a:lnTo>
                    <a:lnTo>
                      <a:pt x="1959317" y="69049"/>
                    </a:lnTo>
                    <a:lnTo>
                      <a:pt x="1957057" y="70053"/>
                    </a:lnTo>
                    <a:lnTo>
                      <a:pt x="1953298" y="70878"/>
                    </a:lnTo>
                    <a:lnTo>
                      <a:pt x="1938337" y="72732"/>
                    </a:lnTo>
                    <a:lnTo>
                      <a:pt x="1930590" y="73952"/>
                    </a:lnTo>
                    <a:lnTo>
                      <a:pt x="1898815" y="99263"/>
                    </a:lnTo>
                    <a:lnTo>
                      <a:pt x="1897849" y="108546"/>
                    </a:lnTo>
                    <a:lnTo>
                      <a:pt x="1898446" y="115798"/>
                    </a:lnTo>
                    <a:lnTo>
                      <a:pt x="1931885" y="140690"/>
                    </a:lnTo>
                    <a:lnTo>
                      <a:pt x="1939594" y="140690"/>
                    </a:lnTo>
                    <a:lnTo>
                      <a:pt x="1946516" y="138938"/>
                    </a:lnTo>
                    <a:lnTo>
                      <a:pt x="1957768" y="132461"/>
                    </a:lnTo>
                    <a:lnTo>
                      <a:pt x="1962302" y="128854"/>
                    </a:lnTo>
                    <a:lnTo>
                      <a:pt x="1966214" y="124612"/>
                    </a:lnTo>
                    <a:lnTo>
                      <a:pt x="1966417" y="127063"/>
                    </a:lnTo>
                    <a:lnTo>
                      <a:pt x="1966671" y="129247"/>
                    </a:lnTo>
                    <a:lnTo>
                      <a:pt x="1967357" y="133146"/>
                    </a:lnTo>
                    <a:lnTo>
                      <a:pt x="1967941" y="135140"/>
                    </a:lnTo>
                    <a:lnTo>
                      <a:pt x="1968792" y="137312"/>
                    </a:lnTo>
                    <a:lnTo>
                      <a:pt x="1999551" y="137312"/>
                    </a:lnTo>
                    <a:lnTo>
                      <a:pt x="1999551" y="133146"/>
                    </a:lnTo>
                    <a:close/>
                  </a:path>
                  <a:path extrusionOk="0" h="370204" w="2409190">
                    <a:moveTo>
                      <a:pt x="2172893" y="62153"/>
                    </a:moveTo>
                    <a:lnTo>
                      <a:pt x="2153145" y="29565"/>
                    </a:lnTo>
                    <a:lnTo>
                      <a:pt x="2143823" y="26784"/>
                    </a:lnTo>
                    <a:lnTo>
                      <a:pt x="2131911" y="26784"/>
                    </a:lnTo>
                    <a:lnTo>
                      <a:pt x="2125421" y="28282"/>
                    </a:lnTo>
                    <a:lnTo>
                      <a:pt x="2114118" y="34226"/>
                    </a:lnTo>
                    <a:lnTo>
                      <a:pt x="2109520" y="38887"/>
                    </a:lnTo>
                    <a:lnTo>
                      <a:pt x="2105812" y="45237"/>
                    </a:lnTo>
                    <a:lnTo>
                      <a:pt x="2103691" y="39954"/>
                    </a:lnTo>
                    <a:lnTo>
                      <a:pt x="2100592" y="35623"/>
                    </a:lnTo>
                    <a:lnTo>
                      <a:pt x="2096490" y="32245"/>
                    </a:lnTo>
                    <a:lnTo>
                      <a:pt x="2091397" y="28613"/>
                    </a:lnTo>
                    <a:lnTo>
                      <a:pt x="2084717" y="26784"/>
                    </a:lnTo>
                    <a:lnTo>
                      <a:pt x="2067712" y="26784"/>
                    </a:lnTo>
                    <a:lnTo>
                      <a:pt x="2060613" y="28905"/>
                    </a:lnTo>
                    <a:lnTo>
                      <a:pt x="2052002" y="35521"/>
                    </a:lnTo>
                    <a:lnTo>
                      <a:pt x="2048700" y="39522"/>
                    </a:lnTo>
                    <a:lnTo>
                      <a:pt x="2045195" y="45148"/>
                    </a:lnTo>
                    <a:lnTo>
                      <a:pt x="2045195" y="29362"/>
                    </a:lnTo>
                    <a:lnTo>
                      <a:pt x="2017712" y="29362"/>
                    </a:lnTo>
                    <a:lnTo>
                      <a:pt x="2017712" y="137312"/>
                    </a:lnTo>
                    <a:lnTo>
                      <a:pt x="2046389" y="137312"/>
                    </a:lnTo>
                    <a:lnTo>
                      <a:pt x="2046389" y="66344"/>
                    </a:lnTo>
                    <a:lnTo>
                      <a:pt x="2047138" y="61912"/>
                    </a:lnTo>
                    <a:lnTo>
                      <a:pt x="2051443" y="53708"/>
                    </a:lnTo>
                    <a:lnTo>
                      <a:pt x="2056866" y="51092"/>
                    </a:lnTo>
                    <a:lnTo>
                      <a:pt x="2071878" y="51092"/>
                    </a:lnTo>
                    <a:lnTo>
                      <a:pt x="2076551" y="53708"/>
                    </a:lnTo>
                    <a:lnTo>
                      <a:pt x="2080260" y="61849"/>
                    </a:lnTo>
                    <a:lnTo>
                      <a:pt x="2080907" y="66509"/>
                    </a:lnTo>
                    <a:lnTo>
                      <a:pt x="2080907" y="137312"/>
                    </a:lnTo>
                    <a:lnTo>
                      <a:pt x="2109393" y="137312"/>
                    </a:lnTo>
                    <a:lnTo>
                      <a:pt x="2109393" y="68097"/>
                    </a:lnTo>
                    <a:lnTo>
                      <a:pt x="2110143" y="63969"/>
                    </a:lnTo>
                    <a:lnTo>
                      <a:pt x="2114651" y="54038"/>
                    </a:lnTo>
                    <a:lnTo>
                      <a:pt x="2120036" y="50800"/>
                    </a:lnTo>
                    <a:lnTo>
                      <a:pt x="2134590" y="50800"/>
                    </a:lnTo>
                    <a:lnTo>
                      <a:pt x="2139213" y="53314"/>
                    </a:lnTo>
                    <a:lnTo>
                      <a:pt x="2143061" y="60985"/>
                    </a:lnTo>
                    <a:lnTo>
                      <a:pt x="2143722" y="64363"/>
                    </a:lnTo>
                    <a:lnTo>
                      <a:pt x="2143722" y="137312"/>
                    </a:lnTo>
                    <a:lnTo>
                      <a:pt x="2172690" y="137312"/>
                    </a:lnTo>
                    <a:lnTo>
                      <a:pt x="2172893" y="62153"/>
                    </a:lnTo>
                    <a:close/>
                  </a:path>
                  <a:path extrusionOk="0" h="370204" w="2409190">
                    <a:moveTo>
                      <a:pt x="2297734" y="81838"/>
                    </a:moveTo>
                    <a:lnTo>
                      <a:pt x="2289594" y="49606"/>
                    </a:lnTo>
                    <a:lnTo>
                      <a:pt x="2288044" y="47358"/>
                    </a:lnTo>
                    <a:lnTo>
                      <a:pt x="2283129" y="40068"/>
                    </a:lnTo>
                    <a:lnTo>
                      <a:pt x="2276868" y="34734"/>
                    </a:lnTo>
                    <a:lnTo>
                      <a:pt x="2269350" y="31356"/>
                    </a:lnTo>
                    <a:lnTo>
                      <a:pt x="2268232" y="30937"/>
                    </a:lnTo>
                    <a:lnTo>
                      <a:pt x="2268232" y="72529"/>
                    </a:lnTo>
                    <a:lnTo>
                      <a:pt x="2219515" y="72529"/>
                    </a:lnTo>
                    <a:lnTo>
                      <a:pt x="2220557" y="65481"/>
                    </a:lnTo>
                    <a:lnTo>
                      <a:pt x="2223058" y="59905"/>
                    </a:lnTo>
                    <a:lnTo>
                      <a:pt x="2231059" y="51663"/>
                    </a:lnTo>
                    <a:lnTo>
                      <a:pt x="2236673" y="49606"/>
                    </a:lnTo>
                    <a:lnTo>
                      <a:pt x="2250605" y="49606"/>
                    </a:lnTo>
                    <a:lnTo>
                      <a:pt x="2256193" y="51562"/>
                    </a:lnTo>
                    <a:lnTo>
                      <a:pt x="2265210" y="59321"/>
                    </a:lnTo>
                    <a:lnTo>
                      <a:pt x="2267712" y="65024"/>
                    </a:lnTo>
                    <a:lnTo>
                      <a:pt x="2268232" y="72529"/>
                    </a:lnTo>
                    <a:lnTo>
                      <a:pt x="2268232" y="30937"/>
                    </a:lnTo>
                    <a:lnTo>
                      <a:pt x="2263521" y="29146"/>
                    </a:lnTo>
                    <a:lnTo>
                      <a:pt x="2257336" y="27559"/>
                    </a:lnTo>
                    <a:lnTo>
                      <a:pt x="2250808" y="26606"/>
                    </a:lnTo>
                    <a:lnTo>
                      <a:pt x="2243925" y="26289"/>
                    </a:lnTo>
                    <a:lnTo>
                      <a:pt x="2232583" y="27228"/>
                    </a:lnTo>
                    <a:lnTo>
                      <a:pt x="2198713" y="49606"/>
                    </a:lnTo>
                    <a:lnTo>
                      <a:pt x="2190356" y="84391"/>
                    </a:lnTo>
                    <a:lnTo>
                      <a:pt x="2191385" y="98348"/>
                    </a:lnTo>
                    <a:lnTo>
                      <a:pt x="2215426" y="133515"/>
                    </a:lnTo>
                    <a:lnTo>
                      <a:pt x="2244941" y="140995"/>
                    </a:lnTo>
                    <a:lnTo>
                      <a:pt x="2257285" y="140017"/>
                    </a:lnTo>
                    <a:lnTo>
                      <a:pt x="2291867" y="118605"/>
                    </a:lnTo>
                    <a:lnTo>
                      <a:pt x="2292146" y="118071"/>
                    </a:lnTo>
                    <a:lnTo>
                      <a:pt x="2295360" y="112090"/>
                    </a:lnTo>
                    <a:lnTo>
                      <a:pt x="2296122" y="105664"/>
                    </a:lnTo>
                    <a:lnTo>
                      <a:pt x="2267242" y="105664"/>
                    </a:lnTo>
                    <a:lnTo>
                      <a:pt x="2265553" y="108839"/>
                    </a:lnTo>
                    <a:lnTo>
                      <a:pt x="2263622" y="111328"/>
                    </a:lnTo>
                    <a:lnTo>
                      <a:pt x="2261425" y="113106"/>
                    </a:lnTo>
                    <a:lnTo>
                      <a:pt x="2257399" y="116420"/>
                    </a:lnTo>
                    <a:lnTo>
                      <a:pt x="2252167" y="118071"/>
                    </a:lnTo>
                    <a:lnTo>
                      <a:pt x="2239645" y="118071"/>
                    </a:lnTo>
                    <a:lnTo>
                      <a:pt x="2234450" y="116713"/>
                    </a:lnTo>
                    <a:lnTo>
                      <a:pt x="2218829" y="91186"/>
                    </a:lnTo>
                    <a:lnTo>
                      <a:pt x="2297595" y="91186"/>
                    </a:lnTo>
                    <a:lnTo>
                      <a:pt x="2297734" y="81838"/>
                    </a:lnTo>
                    <a:close/>
                  </a:path>
                  <a:path extrusionOk="0" h="370204" w="2409190">
                    <a:moveTo>
                      <a:pt x="2361400" y="30162"/>
                    </a:moveTo>
                    <a:lnTo>
                      <a:pt x="2343848" y="30162"/>
                    </a:lnTo>
                    <a:lnTo>
                      <a:pt x="2343848" y="0"/>
                    </a:lnTo>
                    <a:lnTo>
                      <a:pt x="2315857" y="0"/>
                    </a:lnTo>
                    <a:lnTo>
                      <a:pt x="2315857" y="30162"/>
                    </a:lnTo>
                    <a:lnTo>
                      <a:pt x="2300782" y="30162"/>
                    </a:lnTo>
                    <a:lnTo>
                      <a:pt x="2300782" y="50304"/>
                    </a:lnTo>
                    <a:lnTo>
                      <a:pt x="2315857" y="50304"/>
                    </a:lnTo>
                    <a:lnTo>
                      <a:pt x="2315857" y="123621"/>
                    </a:lnTo>
                    <a:lnTo>
                      <a:pt x="2317445" y="128625"/>
                    </a:lnTo>
                    <a:lnTo>
                      <a:pt x="2348014" y="138811"/>
                    </a:lnTo>
                    <a:lnTo>
                      <a:pt x="2361400" y="138315"/>
                    </a:lnTo>
                    <a:lnTo>
                      <a:pt x="2361400" y="117182"/>
                    </a:lnTo>
                    <a:lnTo>
                      <a:pt x="2350097" y="117373"/>
                    </a:lnTo>
                    <a:lnTo>
                      <a:pt x="2346655" y="116827"/>
                    </a:lnTo>
                    <a:lnTo>
                      <a:pt x="2344394" y="114642"/>
                    </a:lnTo>
                    <a:lnTo>
                      <a:pt x="2343848" y="111887"/>
                    </a:lnTo>
                    <a:lnTo>
                      <a:pt x="2343848" y="50304"/>
                    </a:lnTo>
                    <a:lnTo>
                      <a:pt x="2361400" y="50304"/>
                    </a:lnTo>
                    <a:lnTo>
                      <a:pt x="2361400" y="30162"/>
                    </a:lnTo>
                    <a:close/>
                  </a:path>
                  <a:path extrusionOk="0" h="370204" w="2409190">
                    <a:moveTo>
                      <a:pt x="2408631" y="107657"/>
                    </a:moveTo>
                    <a:lnTo>
                      <a:pt x="2378075" y="107657"/>
                    </a:lnTo>
                    <a:lnTo>
                      <a:pt x="2378075" y="137312"/>
                    </a:lnTo>
                    <a:lnTo>
                      <a:pt x="2395232" y="137312"/>
                    </a:lnTo>
                    <a:lnTo>
                      <a:pt x="2394839" y="143992"/>
                    </a:lnTo>
                    <a:lnTo>
                      <a:pt x="2393302" y="149186"/>
                    </a:lnTo>
                    <a:lnTo>
                      <a:pt x="2387943" y="156603"/>
                    </a:lnTo>
                    <a:lnTo>
                      <a:pt x="2383764" y="159245"/>
                    </a:lnTo>
                    <a:lnTo>
                      <a:pt x="2378075" y="160832"/>
                    </a:lnTo>
                    <a:lnTo>
                      <a:pt x="2378075" y="171742"/>
                    </a:lnTo>
                    <a:lnTo>
                      <a:pt x="2379853" y="171742"/>
                    </a:lnTo>
                    <a:lnTo>
                      <a:pt x="2383117" y="170764"/>
                    </a:lnTo>
                    <a:lnTo>
                      <a:pt x="2408631" y="137833"/>
                    </a:lnTo>
                    <a:lnTo>
                      <a:pt x="2408631" y="107657"/>
                    </a:lnTo>
                    <a:close/>
                  </a:path>
                </a:pathLst>
              </a:custGeom>
              <a:solidFill>
                <a:schemeClr val="lt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5" name="Google Shape;65;p1"/>
              <p:cNvSpPr/>
              <p:nvPr/>
            </p:nvSpPr>
            <p:spPr>
              <a:xfrm>
                <a:off x="5102187" y="3126130"/>
                <a:ext cx="28575" cy="146685"/>
              </a:xfrm>
              <a:custGeom>
                <a:rect b="b" l="l" r="r" t="t"/>
                <a:pathLst>
                  <a:path extrusionOk="0" h="146685" w="28575">
                    <a:moveTo>
                      <a:pt x="28282" y="0"/>
                    </a:moveTo>
                    <a:lnTo>
                      <a:pt x="0" y="0"/>
                    </a:lnTo>
                    <a:lnTo>
                      <a:pt x="0" y="146240"/>
                    </a:lnTo>
                    <a:lnTo>
                      <a:pt x="28282" y="146240"/>
                    </a:lnTo>
                    <a:lnTo>
                      <a:pt x="28282" y="0"/>
                    </a:lnTo>
                    <a:close/>
                  </a:path>
                </a:pathLst>
              </a:custGeom>
              <a:solidFill>
                <a:schemeClr val="lt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pic>
          <p:nvPicPr>
            <p:cNvPr descr="A cartoon of a child getting a vaccine shot&#10;&#10;Description automatically generated" id="66" name="Google Shape;66;p1"/>
            <p:cNvPicPr preferRelativeResize="0"/>
            <p:nvPr/>
          </p:nvPicPr>
          <p:blipFill rotWithShape="1">
            <a:blip r:embed="rId5">
              <a:alphaModFix/>
            </a:blip>
            <a:srcRect b="0" l="0" r="0" t="0"/>
            <a:stretch/>
          </p:blipFill>
          <p:spPr>
            <a:xfrm>
              <a:off x="4525181" y="6458184"/>
              <a:ext cx="1543347" cy="1223881"/>
            </a:xfrm>
            <a:prstGeom prst="rect">
              <a:avLst/>
            </a:prstGeom>
            <a:noFill/>
            <a:ln>
              <a:noFill/>
            </a:ln>
          </p:spPr>
        </p:pic>
        <p:pic>
          <p:nvPicPr>
            <p:cNvPr descr="A blue and white calendar with black numbers&#10;&#10;Description automatically generated" id="67" name="Google Shape;67;p1"/>
            <p:cNvPicPr preferRelativeResize="0"/>
            <p:nvPr/>
          </p:nvPicPr>
          <p:blipFill rotWithShape="1">
            <a:blip r:embed="rId6">
              <a:alphaModFix/>
            </a:blip>
            <a:srcRect b="0" l="0" r="0" t="0"/>
            <a:stretch/>
          </p:blipFill>
          <p:spPr>
            <a:xfrm>
              <a:off x="6210385" y="6512254"/>
              <a:ext cx="1166054" cy="1166147"/>
            </a:xfrm>
            <a:prstGeom prst="rect">
              <a:avLst/>
            </a:prstGeom>
            <a:noFill/>
            <a:ln>
              <a:noFill/>
            </a:ln>
          </p:spPr>
        </p:pic>
      </p:grpSp>
      <p:grpSp>
        <p:nvGrpSpPr>
          <p:cNvPr id="68" name="Google Shape;68;p1"/>
          <p:cNvGrpSpPr/>
          <p:nvPr/>
        </p:nvGrpSpPr>
        <p:grpSpPr>
          <a:xfrm>
            <a:off x="356563" y="2665075"/>
            <a:ext cx="3503510" cy="6221618"/>
            <a:chOff x="678711" y="2637124"/>
            <a:chExt cx="3503510" cy="6221618"/>
          </a:xfrm>
        </p:grpSpPr>
        <p:sp>
          <p:nvSpPr>
            <p:cNvPr id="69" name="Google Shape;69;p1"/>
            <p:cNvSpPr txBox="1"/>
            <p:nvPr/>
          </p:nvSpPr>
          <p:spPr>
            <a:xfrm>
              <a:off x="810527" y="2637124"/>
              <a:ext cx="3242508" cy="1446550"/>
            </a:xfrm>
            <a:prstGeom prst="rect">
              <a:avLst/>
            </a:prstGeom>
            <a:noFill/>
            <a:ln>
              <a:noFill/>
            </a:ln>
          </p:spPr>
          <p:txBody>
            <a:bodyPr anchorCtr="0" anchor="t" bIns="45700" lIns="0" spcFirstLastPara="1" rIns="91425" wrap="square" tIns="45700">
              <a:spAutoFit/>
            </a:bodyPr>
            <a:lstStyle/>
            <a:p>
              <a:pPr indent="0" lvl="0" marL="0" rtl="0" algn="just">
                <a:spcBef>
                  <a:spcPts val="0"/>
                </a:spcBef>
                <a:spcAft>
                  <a:spcPts val="0"/>
                </a:spcAft>
                <a:buNone/>
              </a:pPr>
              <a:r>
                <a:rPr lang="en-IE" sz="1100">
                  <a:solidFill>
                    <a:srgbClr val="7F7F7F"/>
                  </a:solidFill>
                  <a:latin typeface="Helvetica Neue"/>
                  <a:ea typeface="Helvetica Neue"/>
                  <a:cs typeface="Helvetica Neue"/>
                  <a:sym typeface="Helvetica Neue"/>
                </a:rPr>
                <a:t>A Chairde,</a:t>
              </a:r>
              <a:endParaRPr/>
            </a:p>
            <a:p>
              <a:pPr indent="0" lvl="0" marL="0" rtl="0" algn="l">
                <a:spcBef>
                  <a:spcPts val="0"/>
                </a:spcBef>
                <a:spcAft>
                  <a:spcPts val="0"/>
                </a:spcAft>
                <a:buNone/>
              </a:pPr>
              <a:r>
                <a:t/>
              </a:r>
              <a:endParaRPr sz="1100">
                <a:solidFill>
                  <a:srgbClr val="7F7F7F"/>
                </a:solidFill>
                <a:latin typeface="Helvetica Neue"/>
                <a:ea typeface="Helvetica Neue"/>
                <a:cs typeface="Helvetica Neue"/>
                <a:sym typeface="Helvetica Neue"/>
              </a:endParaRPr>
            </a:p>
            <a:p>
              <a:pPr indent="0" lvl="0" marL="0" rtl="0" algn="l">
                <a:spcBef>
                  <a:spcPts val="0"/>
                </a:spcBef>
                <a:spcAft>
                  <a:spcPts val="0"/>
                </a:spcAft>
                <a:buNone/>
              </a:pPr>
              <a:r>
                <a:rPr lang="en-IE" sz="1100">
                  <a:solidFill>
                    <a:srgbClr val="7F7F7F"/>
                  </a:solidFill>
                  <a:latin typeface="Helvetica Neue"/>
                  <a:ea typeface="Helvetica Neue"/>
                  <a:cs typeface="Helvetica Neue"/>
                  <a:sym typeface="Helvetica Neue"/>
                </a:rPr>
                <a:t>As you can see we have finally updated our Imlitir. It was in the pipeline for a while and we are indebted to a parent for helping us get it across the line. It’s fab! Later in the year, we hope to update our website, so exciting times ahead on the publishing front.</a:t>
              </a:r>
              <a:endParaRPr/>
            </a:p>
          </p:txBody>
        </p:sp>
        <p:sp>
          <p:nvSpPr>
            <p:cNvPr id="70" name="Google Shape;70;p1"/>
            <p:cNvSpPr txBox="1"/>
            <p:nvPr/>
          </p:nvSpPr>
          <p:spPr>
            <a:xfrm>
              <a:off x="814145" y="4561665"/>
              <a:ext cx="3367629" cy="600164"/>
            </a:xfrm>
            <a:prstGeom prst="rect">
              <a:avLst/>
            </a:prstGeom>
            <a:noFill/>
            <a:ln>
              <a:noFill/>
            </a:ln>
          </p:spPr>
          <p:txBody>
            <a:bodyPr anchorCtr="0" anchor="t" bIns="45700" lIns="0" spcFirstLastPara="1" rIns="91425" wrap="square" tIns="45700">
              <a:spAutoFit/>
            </a:bodyPr>
            <a:lstStyle/>
            <a:p>
              <a:pPr indent="0" lvl="0" marL="0" rtl="0" algn="l">
                <a:spcBef>
                  <a:spcPts val="0"/>
                </a:spcBef>
                <a:spcAft>
                  <a:spcPts val="0"/>
                </a:spcAft>
                <a:buNone/>
              </a:pPr>
              <a:r>
                <a:rPr lang="en-IE" sz="1100">
                  <a:solidFill>
                    <a:srgbClr val="7F7F7F"/>
                  </a:solidFill>
                  <a:latin typeface="Helvetica Neue"/>
                  <a:ea typeface="Helvetica Neue"/>
                  <a:cs typeface="Helvetica Neue"/>
                  <a:sym typeface="Helvetica Neue"/>
                </a:rPr>
                <a:t>We have just secured €49,000 from the Department of Education to repair the leaks in the hall roof. Works should start in November.</a:t>
              </a:r>
              <a:endParaRPr/>
            </a:p>
          </p:txBody>
        </p:sp>
        <p:sp>
          <p:nvSpPr>
            <p:cNvPr id="71" name="Google Shape;71;p1"/>
            <p:cNvSpPr txBox="1"/>
            <p:nvPr/>
          </p:nvSpPr>
          <p:spPr>
            <a:xfrm>
              <a:off x="709433" y="4201210"/>
              <a:ext cx="3472788" cy="353943"/>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IE" sz="1700">
                  <a:solidFill>
                    <a:srgbClr val="2A4EA2"/>
                  </a:solidFill>
                  <a:latin typeface="Play"/>
                  <a:ea typeface="Play"/>
                  <a:cs typeface="Play"/>
                  <a:sym typeface="Play"/>
                </a:rPr>
                <a:t>Improvements and Repairs: </a:t>
              </a:r>
              <a:endParaRPr/>
            </a:p>
          </p:txBody>
        </p:sp>
        <p:sp>
          <p:nvSpPr>
            <p:cNvPr id="72" name="Google Shape;72;p1"/>
            <p:cNvSpPr txBox="1"/>
            <p:nvPr/>
          </p:nvSpPr>
          <p:spPr>
            <a:xfrm>
              <a:off x="678711" y="7581342"/>
              <a:ext cx="3367500" cy="12774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en-IE" sz="1100">
                  <a:solidFill>
                    <a:srgbClr val="7F7F7F"/>
                  </a:solidFill>
                  <a:latin typeface="Helvetica Neue"/>
                  <a:ea typeface="Helvetica Neue"/>
                  <a:cs typeface="Helvetica Neue"/>
                  <a:sym typeface="Helvetica Neue"/>
                </a:rPr>
                <a:t>A vaccination team from the HSE, will be arriving on Wednesday 11th October 2023 at 9.00 a.m. for the Junior Infant Vaccine MMR &amp; 4 in 1. They hope to start vaccinating at approx. 09.40 a.m. Junior Infants are asked to wear their PE uniform as this will help with the administration of the vaccines on the day.</a:t>
              </a:r>
              <a:endParaRPr>
                <a:solidFill>
                  <a:schemeClr val="dk1"/>
                </a:solidFill>
              </a:endParaRPr>
            </a:p>
          </p:txBody>
        </p:sp>
      </p:grpSp>
      <p:sp>
        <p:nvSpPr>
          <p:cNvPr id="73" name="Google Shape;73;p1"/>
          <p:cNvSpPr txBox="1"/>
          <p:nvPr/>
        </p:nvSpPr>
        <p:spPr>
          <a:xfrm>
            <a:off x="4286300" y="3743749"/>
            <a:ext cx="3105000" cy="5855100"/>
          </a:xfrm>
          <a:prstGeom prst="rect">
            <a:avLst/>
          </a:prstGeom>
          <a:noFill/>
          <a:ln>
            <a:noFill/>
          </a:ln>
        </p:spPr>
        <p:txBody>
          <a:bodyPr anchorCtr="0" anchor="t" bIns="45700" lIns="91425" spcFirstLastPara="1" rIns="91425" wrap="square" tIns="45700">
            <a:spAutoFit/>
          </a:bodyPr>
          <a:lstStyle/>
          <a:p>
            <a:pPr indent="0" lvl="0" marL="0" marR="63500" rtl="0" algn="l">
              <a:lnSpc>
                <a:spcPct val="105000"/>
              </a:lnSpc>
              <a:spcBef>
                <a:spcPts val="1200"/>
              </a:spcBef>
              <a:spcAft>
                <a:spcPts val="0"/>
              </a:spcAft>
              <a:buClr>
                <a:schemeClr val="dk1"/>
              </a:buClr>
              <a:buSzPts val="1100"/>
              <a:buFont typeface="Arial"/>
              <a:buNone/>
            </a:pPr>
            <a:r>
              <a:rPr lang="en-IE" sz="1100">
                <a:solidFill>
                  <a:srgbClr val="7F7F7F"/>
                </a:solidFill>
                <a:latin typeface="Helvetica Neue"/>
                <a:ea typeface="Helvetica Neue"/>
                <a:cs typeface="Helvetica Neue"/>
                <a:sym typeface="Helvetica Neue"/>
              </a:rPr>
              <a:t>St Mary’s Student Counci/</a:t>
            </a:r>
            <a:r>
              <a:rPr i="1" lang="en-IE" sz="1100">
                <a:solidFill>
                  <a:srgbClr val="7F7F7F"/>
                </a:solidFill>
                <a:latin typeface="Helvetica Neue"/>
                <a:ea typeface="Helvetica Neue"/>
                <a:cs typeface="Helvetica Neue"/>
                <a:sym typeface="Helvetica Neue"/>
              </a:rPr>
              <a:t>An Chomhairle Scoile</a:t>
            </a:r>
            <a:r>
              <a:rPr lang="en-IE" sz="1100">
                <a:solidFill>
                  <a:srgbClr val="7F7F7F"/>
                </a:solidFill>
                <a:latin typeface="Helvetica Neue"/>
                <a:ea typeface="Helvetica Neue"/>
                <a:cs typeface="Helvetica Neue"/>
                <a:sym typeface="Helvetica Neue"/>
              </a:rPr>
              <a:t> was first established in 2004 and its aim was to give students a greater voice in the decision-making process of our school.</a:t>
            </a:r>
            <a:endParaRPr sz="1100">
              <a:solidFill>
                <a:srgbClr val="7F7F7F"/>
              </a:solidFill>
              <a:latin typeface="Helvetica Neue"/>
              <a:ea typeface="Helvetica Neue"/>
              <a:cs typeface="Helvetica Neue"/>
              <a:sym typeface="Helvetica Neue"/>
            </a:endParaRPr>
          </a:p>
          <a:p>
            <a:pPr indent="0" lvl="0" marL="0" marR="0" rtl="0" algn="l">
              <a:lnSpc>
                <a:spcPct val="105000"/>
              </a:lnSpc>
              <a:spcBef>
                <a:spcPts val="1200"/>
              </a:spcBef>
              <a:spcAft>
                <a:spcPts val="0"/>
              </a:spcAft>
              <a:buClr>
                <a:schemeClr val="dk1"/>
              </a:buClr>
              <a:buSzPts val="1100"/>
              <a:buFont typeface="Arial"/>
              <a:buNone/>
            </a:pPr>
            <a:r>
              <a:rPr lang="en-IE" sz="1100">
                <a:solidFill>
                  <a:srgbClr val="7F7F7F"/>
                </a:solidFill>
                <a:latin typeface="Helvetica Neue"/>
                <a:ea typeface="Helvetica Neue"/>
                <a:cs typeface="Helvetica Neue"/>
                <a:sym typeface="Helvetica Neue"/>
              </a:rPr>
              <a:t>In September, representatives from First to Sixth class are elected by secret ballot and take a seat on the council for the duration of the academic year. Nominees may canvass prior to the election. The newly elected Student Council members wear specially designed badges for easy identification.</a:t>
            </a:r>
            <a:endParaRPr sz="1100">
              <a:solidFill>
                <a:srgbClr val="7F7F7F"/>
              </a:solidFill>
              <a:latin typeface="Helvetica Neue"/>
              <a:ea typeface="Helvetica Neue"/>
              <a:cs typeface="Helvetica Neue"/>
              <a:sym typeface="Helvetica Neue"/>
            </a:endParaRPr>
          </a:p>
          <a:p>
            <a:pPr indent="0" lvl="0" marL="0" marR="63500" rtl="0" algn="l">
              <a:lnSpc>
                <a:spcPct val="105000"/>
              </a:lnSpc>
              <a:spcBef>
                <a:spcPts val="1200"/>
              </a:spcBef>
              <a:spcAft>
                <a:spcPts val="0"/>
              </a:spcAft>
              <a:buClr>
                <a:schemeClr val="dk1"/>
              </a:buClr>
              <a:buSzPts val="1100"/>
              <a:buFont typeface="Arial"/>
              <a:buNone/>
            </a:pPr>
            <a:r>
              <a:rPr lang="en-IE" sz="1100">
                <a:solidFill>
                  <a:srgbClr val="7F7F7F"/>
                </a:solidFill>
                <a:latin typeface="Helvetica Neue"/>
                <a:ea typeface="Helvetica Neue"/>
                <a:cs typeface="Helvetica Neue"/>
                <a:sym typeface="Helvetica Neue"/>
              </a:rPr>
              <a:t>Our first Student Council meeting took place on Tuesday, 19</a:t>
            </a:r>
            <a:r>
              <a:rPr baseline="30000" lang="en-IE" sz="1100">
                <a:solidFill>
                  <a:srgbClr val="7F7F7F"/>
                </a:solidFill>
                <a:latin typeface="Helvetica Neue"/>
                <a:ea typeface="Helvetica Neue"/>
                <a:cs typeface="Helvetica Neue"/>
                <a:sym typeface="Helvetica Neue"/>
              </a:rPr>
              <a:t>th</a:t>
            </a:r>
            <a:r>
              <a:rPr lang="en-IE" sz="1100">
                <a:solidFill>
                  <a:srgbClr val="7F7F7F"/>
                </a:solidFill>
                <a:latin typeface="Helvetica Neue"/>
                <a:ea typeface="Helvetica Neue"/>
                <a:cs typeface="Helvetica Neue"/>
                <a:sym typeface="Helvetica Neue"/>
              </a:rPr>
              <a:t> September and members were given their badges and their role explained to them.</a:t>
            </a:r>
            <a:endParaRPr sz="1100">
              <a:solidFill>
                <a:srgbClr val="7F7F7F"/>
              </a:solidFill>
              <a:latin typeface="Helvetica Neue"/>
              <a:ea typeface="Helvetica Neue"/>
              <a:cs typeface="Helvetica Neue"/>
              <a:sym typeface="Helvetica Neue"/>
            </a:endParaRPr>
          </a:p>
          <a:p>
            <a:pPr indent="0" lvl="0" marL="0" marR="63500" rtl="0" algn="l">
              <a:lnSpc>
                <a:spcPct val="105000"/>
              </a:lnSpc>
              <a:spcBef>
                <a:spcPts val="1200"/>
              </a:spcBef>
              <a:spcAft>
                <a:spcPts val="0"/>
              </a:spcAft>
              <a:buClr>
                <a:schemeClr val="dk1"/>
              </a:buClr>
              <a:buSzPts val="1100"/>
              <a:buFont typeface="Arial"/>
              <a:buNone/>
            </a:pPr>
            <a:r>
              <a:rPr lang="en-IE" sz="1100">
                <a:solidFill>
                  <a:srgbClr val="7F7F7F"/>
                </a:solidFill>
                <a:latin typeface="Helvetica Neue"/>
                <a:ea typeface="Helvetica Neue"/>
                <a:cs typeface="Helvetica Neue"/>
                <a:sym typeface="Helvetica Neue"/>
              </a:rPr>
              <a:t>We had our second meeting on October 3</a:t>
            </a:r>
            <a:r>
              <a:rPr baseline="30000" lang="en-IE" sz="1100">
                <a:solidFill>
                  <a:srgbClr val="7F7F7F"/>
                </a:solidFill>
                <a:latin typeface="Helvetica Neue"/>
                <a:ea typeface="Helvetica Neue"/>
                <a:cs typeface="Helvetica Neue"/>
                <a:sym typeface="Helvetica Neue"/>
              </a:rPr>
              <a:t>rd</a:t>
            </a:r>
            <a:r>
              <a:rPr lang="en-IE" sz="1100">
                <a:solidFill>
                  <a:srgbClr val="7F7F7F"/>
                </a:solidFill>
                <a:latin typeface="Helvetica Neue"/>
                <a:ea typeface="Helvetica Neue"/>
                <a:cs typeface="Helvetica Neue"/>
                <a:sym typeface="Helvetica Neue"/>
              </a:rPr>
              <a:t> and there were lots of items on the agenda for discussion including having a Wellbeing Wednesday every month or two with active homework, purchasing jerseys for rounders and some events for charity.</a:t>
            </a:r>
            <a:endParaRPr sz="1100">
              <a:solidFill>
                <a:srgbClr val="7F7F7F"/>
              </a:solidFill>
              <a:latin typeface="Helvetica Neue"/>
              <a:ea typeface="Helvetica Neue"/>
              <a:cs typeface="Helvetica Neue"/>
              <a:sym typeface="Helvetica Neue"/>
            </a:endParaRPr>
          </a:p>
          <a:p>
            <a:pPr indent="0" lvl="0" marL="0" marR="63500" rtl="0" algn="l">
              <a:lnSpc>
                <a:spcPct val="105000"/>
              </a:lnSpc>
              <a:spcBef>
                <a:spcPts val="1200"/>
              </a:spcBef>
              <a:spcAft>
                <a:spcPts val="1200"/>
              </a:spcAft>
              <a:buClr>
                <a:schemeClr val="dk1"/>
              </a:buClr>
              <a:buSzPts val="1100"/>
              <a:buFont typeface="Arial"/>
              <a:buNone/>
            </a:pPr>
            <a:r>
              <a:rPr lang="en-IE" sz="1100">
                <a:solidFill>
                  <a:srgbClr val="7F7F7F"/>
                </a:solidFill>
                <a:latin typeface="Helvetica Neue"/>
                <a:ea typeface="Helvetica Neue"/>
                <a:cs typeface="Helvetica Neue"/>
                <a:sym typeface="Helvetica Neue"/>
              </a:rPr>
              <a:t>We have a very proactive and enthusiastic group of children on our Student Council with lots of ideas on improving our school. We look forward to working with An Chomhairle Scoile members during the school year.                        	                                                                  </a:t>
            </a:r>
            <a:r>
              <a:rPr i="1" lang="en-IE" sz="1100">
                <a:solidFill>
                  <a:srgbClr val="7F7F7F"/>
                </a:solidFill>
                <a:latin typeface="Helvetica Neue"/>
                <a:ea typeface="Helvetica Neue"/>
                <a:cs typeface="Helvetica Neue"/>
                <a:sym typeface="Helvetica Neue"/>
              </a:rPr>
              <a:t>Mary O’Hare                                                                                 Student Council Coordinator</a:t>
            </a:r>
            <a:endParaRPr i="1" sz="1100">
              <a:solidFill>
                <a:srgbClr val="7F7F7F"/>
              </a:solidFill>
              <a:latin typeface="Helvetica Neue"/>
              <a:ea typeface="Helvetica Neue"/>
              <a:cs typeface="Helvetica Neue"/>
              <a:sym typeface="Helvetica Neue"/>
            </a:endParaRPr>
          </a:p>
        </p:txBody>
      </p:sp>
      <p:pic>
        <p:nvPicPr>
          <p:cNvPr id="74" name="Google Shape;74;p1"/>
          <p:cNvPicPr preferRelativeResize="0"/>
          <p:nvPr/>
        </p:nvPicPr>
        <p:blipFill>
          <a:blip r:embed="rId7">
            <a:alphaModFix/>
          </a:blip>
          <a:stretch>
            <a:fillRect/>
          </a:stretch>
        </p:blipFill>
        <p:spPr>
          <a:xfrm>
            <a:off x="5110103" y="2314712"/>
            <a:ext cx="1457387" cy="136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2"/>
          <p:cNvSpPr/>
          <p:nvPr/>
        </p:nvSpPr>
        <p:spPr>
          <a:xfrm>
            <a:off x="1" y="4488002"/>
            <a:ext cx="4114799" cy="1333585"/>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1" name="Google Shape;81;p2"/>
          <p:cNvSpPr/>
          <p:nvPr/>
        </p:nvSpPr>
        <p:spPr>
          <a:xfrm flipH="1">
            <a:off x="4069081" y="494759"/>
            <a:ext cx="45719" cy="9068881"/>
          </a:xfrm>
          <a:custGeom>
            <a:rect b="b" l="l" r="r" t="t"/>
            <a:pathLst>
              <a:path extrusionOk="0" h="7200900" w="120000">
                <a:moveTo>
                  <a:pt x="0" y="0"/>
                </a:moveTo>
                <a:lnTo>
                  <a:pt x="0" y="7200900"/>
                </a:lnTo>
              </a:path>
            </a:pathLst>
          </a:custGeom>
          <a:noFill/>
          <a:ln cap="flat" cmpd="sng" w="298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2" name="Google Shape;82;p2"/>
          <p:cNvSpPr/>
          <p:nvPr/>
        </p:nvSpPr>
        <p:spPr>
          <a:xfrm>
            <a:off x="4067200" y="7026275"/>
            <a:ext cx="3336550" cy="0"/>
          </a:xfrm>
          <a:custGeom>
            <a:rect b="b" l="l" r="r" t="t"/>
            <a:pathLst>
              <a:path extrusionOk="0" h="0" w="133462">
                <a:moveTo>
                  <a:pt x="133462" y="0"/>
                </a:moveTo>
                <a:lnTo>
                  <a:pt x="0" y="0"/>
                </a:lnTo>
              </a:path>
            </a:pathLst>
          </a:custGeom>
          <a:noFill/>
          <a:ln cap="flat" cmpd="sng" w="190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3" name="Google Shape;83;p2"/>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IE"/>
              <a:t>‹#›</a:t>
            </a:fld>
            <a:endParaRPr/>
          </a:p>
        </p:txBody>
      </p:sp>
      <p:grpSp>
        <p:nvGrpSpPr>
          <p:cNvPr id="84" name="Google Shape;84;p2"/>
          <p:cNvGrpSpPr/>
          <p:nvPr/>
        </p:nvGrpSpPr>
        <p:grpSpPr>
          <a:xfrm>
            <a:off x="235504" y="522370"/>
            <a:ext cx="3634983" cy="1905000"/>
            <a:chOff x="157523" y="522514"/>
            <a:chExt cx="3261911" cy="1905000"/>
          </a:xfrm>
        </p:grpSpPr>
        <p:sp>
          <p:nvSpPr>
            <p:cNvPr id="85" name="Google Shape;85;p2"/>
            <p:cNvSpPr/>
            <p:nvPr/>
          </p:nvSpPr>
          <p:spPr>
            <a:xfrm>
              <a:off x="335952" y="522514"/>
              <a:ext cx="2942259" cy="1905000"/>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descr="A blue outline of a football player kicking a ball&#10;&#10;Description automatically generated" id="86" name="Google Shape;86;p2"/>
            <p:cNvPicPr preferRelativeResize="0"/>
            <p:nvPr/>
          </p:nvPicPr>
          <p:blipFill rotWithShape="1">
            <a:blip r:embed="rId3">
              <a:alphaModFix/>
            </a:blip>
            <a:srcRect b="4691" l="0" r="0" t="53138"/>
            <a:stretch/>
          </p:blipFill>
          <p:spPr>
            <a:xfrm>
              <a:off x="157523" y="624011"/>
              <a:ext cx="3261911" cy="1719288"/>
            </a:xfrm>
            <a:prstGeom prst="rect">
              <a:avLst/>
            </a:prstGeom>
            <a:noFill/>
            <a:ln>
              <a:noFill/>
            </a:ln>
          </p:spPr>
        </p:pic>
      </p:grpSp>
      <p:sp>
        <p:nvSpPr>
          <p:cNvPr id="87" name="Google Shape;87;p2"/>
          <p:cNvSpPr txBox="1"/>
          <p:nvPr/>
        </p:nvSpPr>
        <p:spPr>
          <a:xfrm>
            <a:off x="391974" y="2585215"/>
            <a:ext cx="3450300" cy="1585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IE" sz="1100">
                <a:solidFill>
                  <a:srgbClr val="7F7F7F"/>
                </a:solidFill>
                <a:latin typeface="Helvetica Neue"/>
                <a:ea typeface="Helvetica Neue"/>
                <a:cs typeface="Helvetica Neue"/>
                <a:sym typeface="Helvetica Neue"/>
              </a:rPr>
              <a:t>The girls’ football team have gone 4 out of 4 games unbeaten this year so far - something the school has never done before!! </a:t>
            </a:r>
            <a:endParaRPr/>
          </a:p>
          <a:p>
            <a:pPr indent="0" lvl="0" marL="0" rtl="0" algn="l">
              <a:spcBef>
                <a:spcPts val="800"/>
              </a:spcBef>
              <a:spcAft>
                <a:spcPts val="0"/>
              </a:spcAft>
              <a:buNone/>
            </a:pPr>
            <a:r>
              <a:rPr lang="en-IE" sz="1100">
                <a:solidFill>
                  <a:srgbClr val="7F7F7F"/>
                </a:solidFill>
                <a:latin typeface="Helvetica Neue"/>
                <a:ea typeface="Helvetica Neue"/>
                <a:cs typeface="Helvetica Neue"/>
                <a:sym typeface="Helvetica Neue"/>
              </a:rPr>
              <a:t>This should see the girls through to a quarter final, with one game remaining.</a:t>
            </a:r>
            <a:endParaRPr/>
          </a:p>
          <a:p>
            <a:pPr indent="0" lvl="0" marL="0" rtl="0" algn="l">
              <a:spcBef>
                <a:spcPts val="800"/>
              </a:spcBef>
              <a:spcAft>
                <a:spcPts val="0"/>
              </a:spcAft>
              <a:buNone/>
            </a:pPr>
            <a:r>
              <a:rPr lang="en-IE" sz="1100">
                <a:solidFill>
                  <a:srgbClr val="7F7F7F"/>
                </a:solidFill>
                <a:latin typeface="Helvetica Neue"/>
                <a:ea typeface="Helvetica Neue"/>
                <a:cs typeface="Helvetica Neue"/>
                <a:sym typeface="Helvetica Neue"/>
              </a:rPr>
              <a:t>Well done girls, keep up the good work!</a:t>
            </a:r>
            <a:endParaRPr/>
          </a:p>
          <a:p>
            <a:pPr indent="0" lvl="0" marL="0" rtl="0" algn="l">
              <a:lnSpc>
                <a:spcPct val="150000"/>
              </a:lnSpc>
              <a:spcBef>
                <a:spcPts val="800"/>
              </a:spcBef>
              <a:spcAft>
                <a:spcPts val="0"/>
              </a:spcAft>
              <a:buNone/>
            </a:pPr>
            <a:r>
              <a:rPr lang="en-IE" sz="1100">
                <a:solidFill>
                  <a:srgbClr val="7F7F7F"/>
                </a:solidFill>
                <a:latin typeface="Helvetica Neue"/>
                <a:ea typeface="Helvetica Neue"/>
                <a:cs typeface="Helvetica Neue"/>
                <a:sym typeface="Helvetica Neue"/>
              </a:rPr>
              <a:t>Mr. Carmody</a:t>
            </a:r>
            <a:endParaRPr/>
          </a:p>
        </p:txBody>
      </p:sp>
      <p:sp>
        <p:nvSpPr>
          <p:cNvPr id="88" name="Google Shape;88;p2"/>
          <p:cNvSpPr txBox="1"/>
          <p:nvPr/>
        </p:nvSpPr>
        <p:spPr>
          <a:xfrm>
            <a:off x="371301" y="4652751"/>
            <a:ext cx="3700616" cy="353943"/>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IE" sz="1700">
                <a:solidFill>
                  <a:srgbClr val="2A4EA2"/>
                </a:solidFill>
                <a:latin typeface="Play"/>
                <a:ea typeface="Play"/>
                <a:cs typeface="Play"/>
                <a:sym typeface="Play"/>
              </a:rPr>
              <a:t>Rounders: </a:t>
            </a:r>
            <a:endParaRPr/>
          </a:p>
        </p:txBody>
      </p:sp>
      <p:sp>
        <p:nvSpPr>
          <p:cNvPr id="89" name="Google Shape;89;p2"/>
          <p:cNvSpPr txBox="1"/>
          <p:nvPr/>
        </p:nvSpPr>
        <p:spPr>
          <a:xfrm>
            <a:off x="371301" y="5006694"/>
            <a:ext cx="2602292" cy="600164"/>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IE" sz="1100">
                <a:solidFill>
                  <a:srgbClr val="7F7F7F"/>
                </a:solidFill>
                <a:latin typeface="Helvetica Neue"/>
                <a:ea typeface="Helvetica Neue"/>
                <a:cs typeface="Helvetica Neue"/>
                <a:sym typeface="Helvetica Neue"/>
              </a:rPr>
              <a:t>Continues Mondays after school until 4:00pm. All pupils in fifth and sixth class are welcome.</a:t>
            </a:r>
            <a:endParaRPr/>
          </a:p>
        </p:txBody>
      </p:sp>
      <p:pic>
        <p:nvPicPr>
          <p:cNvPr descr="A blue silhouette of a person holding a bat&#10;&#10;Description automatically generated" id="90" name="Google Shape;90;p2"/>
          <p:cNvPicPr preferRelativeResize="0"/>
          <p:nvPr/>
        </p:nvPicPr>
        <p:blipFill rotWithShape="1">
          <a:blip r:embed="rId4">
            <a:alphaModFix/>
          </a:blip>
          <a:srcRect b="0" l="0" r="9269" t="0"/>
          <a:stretch/>
        </p:blipFill>
        <p:spPr>
          <a:xfrm flipH="1">
            <a:off x="2822197" y="4573682"/>
            <a:ext cx="1218502" cy="1098264"/>
          </a:xfrm>
          <a:prstGeom prst="rect">
            <a:avLst/>
          </a:prstGeom>
          <a:noFill/>
          <a:ln>
            <a:noFill/>
          </a:ln>
        </p:spPr>
      </p:pic>
      <p:sp>
        <p:nvSpPr>
          <p:cNvPr id="91" name="Google Shape;91;p2"/>
          <p:cNvSpPr txBox="1"/>
          <p:nvPr/>
        </p:nvSpPr>
        <p:spPr>
          <a:xfrm>
            <a:off x="391974" y="7571562"/>
            <a:ext cx="3536362" cy="154914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IE" sz="1100">
                <a:solidFill>
                  <a:srgbClr val="7F7F7F"/>
                </a:solidFill>
                <a:latin typeface="Helvetica Neue"/>
                <a:ea typeface="Helvetica Neue"/>
                <a:cs typeface="Helvetica Neue"/>
                <a:sym typeface="Helvetica Neue"/>
              </a:rPr>
              <a:t>Our </a:t>
            </a:r>
            <a:r>
              <a:rPr i="1" lang="en-IE" sz="1100">
                <a:solidFill>
                  <a:srgbClr val="7F7F7F"/>
                </a:solidFill>
                <a:latin typeface="Helvetica Neue"/>
                <a:ea typeface="Helvetica Neue"/>
                <a:cs typeface="Helvetica Neue"/>
                <a:sym typeface="Helvetica Neue"/>
              </a:rPr>
              <a:t>Annual Admittance Notice </a:t>
            </a:r>
            <a:r>
              <a:rPr lang="en-IE" sz="1100">
                <a:solidFill>
                  <a:srgbClr val="7F7F7F"/>
                </a:solidFill>
                <a:latin typeface="Helvetica Neue"/>
                <a:ea typeface="Helvetica Neue"/>
                <a:cs typeface="Helvetica Neue"/>
                <a:sym typeface="Helvetica Neue"/>
              </a:rPr>
              <a:t>has been updated on our website. It lists the various dates associated with enrolling new pupils in our school. Please </a:t>
            </a:r>
            <a:r>
              <a:rPr lang="en-IE" sz="1100" u="sng">
                <a:solidFill>
                  <a:srgbClr val="2A4EA2"/>
                </a:solidFill>
                <a:latin typeface="Helvetica Neue"/>
                <a:ea typeface="Helvetica Neue"/>
                <a:cs typeface="Helvetica Neue"/>
                <a:sym typeface="Helvetica Neue"/>
                <a:hlinkClick r:id="rId5">
                  <a:extLst>
                    <a:ext uri="{A12FA001-AC4F-418D-AE19-62706E023703}">
                      <ahyp:hlinkClr val="tx"/>
                    </a:ext>
                  </a:extLst>
                </a:hlinkClick>
              </a:rPr>
              <a:t>click here</a:t>
            </a:r>
            <a:r>
              <a:rPr lang="en-IE" sz="1100">
                <a:solidFill>
                  <a:srgbClr val="2A4EA2"/>
                </a:solidFill>
                <a:latin typeface="Helvetica Neue"/>
                <a:ea typeface="Helvetica Neue"/>
                <a:cs typeface="Helvetica Neue"/>
                <a:sym typeface="Helvetica Neue"/>
              </a:rPr>
              <a:t> </a:t>
            </a:r>
            <a:r>
              <a:rPr lang="en-IE" sz="1100">
                <a:solidFill>
                  <a:srgbClr val="7F7F7F"/>
                </a:solidFill>
                <a:latin typeface="Helvetica Neue"/>
                <a:ea typeface="Helvetica Neue"/>
                <a:cs typeface="Helvetica Neue"/>
                <a:sym typeface="Helvetica Neue"/>
              </a:rPr>
              <a:t>to download an application for enrolment form. </a:t>
            </a:r>
            <a:endParaRPr/>
          </a:p>
          <a:p>
            <a:pPr indent="0" lvl="0" marL="0" rtl="0" algn="l">
              <a:spcBef>
                <a:spcPts val="800"/>
              </a:spcBef>
              <a:spcAft>
                <a:spcPts val="0"/>
              </a:spcAft>
              <a:buNone/>
            </a:pPr>
            <a:r>
              <a:rPr lang="en-IE" sz="1100">
                <a:solidFill>
                  <a:srgbClr val="7F7F7F"/>
                </a:solidFill>
                <a:latin typeface="Helvetica Neue"/>
                <a:ea typeface="Helvetica Neue"/>
                <a:cs typeface="Helvetica Neue"/>
                <a:sym typeface="Helvetica Neue"/>
              </a:rPr>
              <a:t>Completed forms together with a birth certificate can be returned to the office. Please phone the office if you need assistance or have any queries on 046/9431919.</a:t>
            </a:r>
            <a:endParaRPr/>
          </a:p>
        </p:txBody>
      </p:sp>
      <p:pic>
        <p:nvPicPr>
          <p:cNvPr descr="A clock and pencils on a table&#10;&#10;Description automatically generated" id="92" name="Google Shape;92;p2"/>
          <p:cNvPicPr preferRelativeResize="0"/>
          <p:nvPr/>
        </p:nvPicPr>
        <p:blipFill rotWithShape="1">
          <a:blip r:embed="rId6">
            <a:alphaModFix/>
          </a:blip>
          <a:srcRect b="3548" l="0" r="0" t="11893"/>
          <a:stretch/>
        </p:blipFill>
        <p:spPr>
          <a:xfrm>
            <a:off x="488178" y="6080870"/>
            <a:ext cx="3398022" cy="1231409"/>
          </a:xfrm>
          <a:prstGeom prst="rect">
            <a:avLst/>
          </a:prstGeom>
          <a:noFill/>
          <a:ln>
            <a:noFill/>
          </a:ln>
        </p:spPr>
      </p:pic>
      <p:sp>
        <p:nvSpPr>
          <p:cNvPr id="93" name="Google Shape;93;p2"/>
          <p:cNvSpPr txBox="1"/>
          <p:nvPr/>
        </p:nvSpPr>
        <p:spPr>
          <a:xfrm>
            <a:off x="4336498" y="800839"/>
            <a:ext cx="3254830" cy="110799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IE" sz="1100">
                <a:solidFill>
                  <a:srgbClr val="7F7F7F"/>
                </a:solidFill>
                <a:latin typeface="Helvetica Neue"/>
                <a:ea typeface="Helvetica Neue"/>
                <a:cs typeface="Helvetica Neue"/>
                <a:sym typeface="Helvetica Neue"/>
              </a:rPr>
              <a:t>Please note that you can enter your child’s absence and the reason for it on the Aladdin Connect App. There is no longer a need to phone or email the school. If you are not on Aladdin Connect, please contact Rebecca in the office and she will assist you. Thank you in advance.</a:t>
            </a:r>
            <a:endParaRPr/>
          </a:p>
        </p:txBody>
      </p:sp>
      <p:sp>
        <p:nvSpPr>
          <p:cNvPr id="94" name="Google Shape;94;p2"/>
          <p:cNvSpPr txBox="1"/>
          <p:nvPr/>
        </p:nvSpPr>
        <p:spPr>
          <a:xfrm>
            <a:off x="4336498" y="446896"/>
            <a:ext cx="3062601" cy="353943"/>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IE" sz="1700">
                <a:solidFill>
                  <a:srgbClr val="2A4EA2"/>
                </a:solidFill>
                <a:latin typeface="Play"/>
                <a:ea typeface="Play"/>
                <a:cs typeface="Play"/>
                <a:sym typeface="Play"/>
              </a:rPr>
              <a:t>Aladdin Connect:</a:t>
            </a:r>
            <a:endParaRPr sz="1700">
              <a:solidFill>
                <a:srgbClr val="2A4EA2"/>
              </a:solidFill>
              <a:latin typeface="Play"/>
              <a:ea typeface="Play"/>
              <a:cs typeface="Play"/>
              <a:sym typeface="Play"/>
            </a:endParaRPr>
          </a:p>
        </p:txBody>
      </p:sp>
      <p:sp>
        <p:nvSpPr>
          <p:cNvPr id="95" name="Google Shape;95;p2"/>
          <p:cNvSpPr txBox="1"/>
          <p:nvPr/>
        </p:nvSpPr>
        <p:spPr>
          <a:xfrm>
            <a:off x="4336498" y="2262676"/>
            <a:ext cx="3200398" cy="144655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IE" sz="1100">
                <a:solidFill>
                  <a:srgbClr val="7F7F7F"/>
                </a:solidFill>
                <a:latin typeface="Helvetica Neue"/>
                <a:ea typeface="Helvetica Neue"/>
                <a:cs typeface="Helvetica Neue"/>
                <a:sym typeface="Helvetica Neue"/>
              </a:rPr>
              <a:t>Please also check on Aladdin Connect that we have the most up-to-date phone numbers and email address for you. For example, we may need to contact a family when a child has an accident in the yard or we may need to email you if there is Covid in your child’s classroom. Aladdin Connect allows you to make the changes yourself directly.</a:t>
            </a:r>
            <a:endParaRPr/>
          </a:p>
        </p:txBody>
      </p:sp>
      <p:sp>
        <p:nvSpPr>
          <p:cNvPr id="96" name="Google Shape;96;p2"/>
          <p:cNvSpPr txBox="1"/>
          <p:nvPr/>
        </p:nvSpPr>
        <p:spPr>
          <a:xfrm>
            <a:off x="4321179" y="1908784"/>
            <a:ext cx="3062601" cy="353943"/>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IE" sz="1700">
                <a:solidFill>
                  <a:srgbClr val="2A4EA2"/>
                </a:solidFill>
                <a:latin typeface="Play"/>
                <a:ea typeface="Play"/>
                <a:cs typeface="Play"/>
                <a:sym typeface="Play"/>
              </a:rPr>
              <a:t>Contact Details:</a:t>
            </a:r>
            <a:endParaRPr sz="1700">
              <a:solidFill>
                <a:srgbClr val="2A4EA2"/>
              </a:solidFill>
              <a:latin typeface="Play"/>
              <a:ea typeface="Play"/>
              <a:cs typeface="Play"/>
              <a:sym typeface="Play"/>
            </a:endParaRPr>
          </a:p>
        </p:txBody>
      </p:sp>
      <p:sp>
        <p:nvSpPr>
          <p:cNvPr id="97" name="Google Shape;97;p2"/>
          <p:cNvSpPr txBox="1"/>
          <p:nvPr/>
        </p:nvSpPr>
        <p:spPr>
          <a:xfrm>
            <a:off x="4358100" y="4768875"/>
            <a:ext cx="3157200" cy="2293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IE" sz="1100">
                <a:solidFill>
                  <a:srgbClr val="7F7F7F"/>
                </a:solidFill>
                <a:latin typeface="Helvetica Neue"/>
                <a:ea typeface="Helvetica Neue"/>
                <a:cs typeface="Helvetica Neue"/>
                <a:sym typeface="Helvetica Neue"/>
              </a:rPr>
              <a:t>This week students in both 1st and 2nd classes will learn all the keys on the keyboard using a program called BBC Dance Mat.  This is a free piece of online software that can be </a:t>
            </a:r>
            <a:r>
              <a:rPr lang="en-IE" sz="1100">
                <a:solidFill>
                  <a:srgbClr val="7F7F7F"/>
                </a:solidFill>
                <a:latin typeface="Helvetica Neue"/>
                <a:ea typeface="Helvetica Neue"/>
                <a:cs typeface="Helvetica Neue"/>
                <a:sym typeface="Helvetica Neue"/>
              </a:rPr>
              <a:t>accessed</a:t>
            </a:r>
            <a:r>
              <a:rPr lang="en-IE" sz="1100">
                <a:solidFill>
                  <a:srgbClr val="7F7F7F"/>
                </a:solidFill>
                <a:latin typeface="Helvetica Neue"/>
                <a:ea typeface="Helvetica Neue"/>
                <a:cs typeface="Helvetica Neue"/>
                <a:sym typeface="Helvetica Neue"/>
              </a:rPr>
              <a:t> on </a:t>
            </a:r>
            <a:r>
              <a:rPr lang="en-IE" sz="1100" u="sng">
                <a:solidFill>
                  <a:schemeClr val="hlink"/>
                </a:solidFill>
                <a:latin typeface="Helvetica Neue"/>
                <a:ea typeface="Helvetica Neue"/>
                <a:cs typeface="Helvetica Neue"/>
                <a:sym typeface="Helvetica Neue"/>
                <a:hlinkClick r:id="rId7"/>
              </a:rPr>
              <a:t>https://www.bbc.co.uk/bitesize/topics/zf2f9j6/articles/z3c6tfr</a:t>
            </a:r>
            <a:endParaRPr sz="1100">
              <a:solidFill>
                <a:srgbClr val="7F7F7F"/>
              </a:solidFill>
              <a:latin typeface="Helvetica Neue"/>
              <a:ea typeface="Helvetica Neue"/>
              <a:cs typeface="Helvetica Neue"/>
              <a:sym typeface="Helvetica Neue"/>
            </a:endParaRPr>
          </a:p>
          <a:p>
            <a:pPr indent="0" lvl="0" marL="0" rtl="0" algn="l">
              <a:spcBef>
                <a:spcPts val="0"/>
              </a:spcBef>
              <a:spcAft>
                <a:spcPts val="0"/>
              </a:spcAft>
              <a:buNone/>
            </a:pPr>
            <a:r>
              <a:rPr lang="en-IE" sz="1100">
                <a:solidFill>
                  <a:srgbClr val="7F7F7F"/>
                </a:solidFill>
                <a:latin typeface="Helvetica Neue"/>
                <a:ea typeface="Helvetica Neue"/>
                <a:cs typeface="Helvetica Neue"/>
                <a:sym typeface="Helvetica Neue"/>
              </a:rPr>
              <a:t>Students in 6th class started working on their HTML websites.  They will learn how to create menus and how to insert their text under each heading.  All this is done using code so I am very proud of them all as it is not an easy thing to learn!			</a:t>
            </a:r>
            <a:r>
              <a:rPr lang="en-IE" sz="1100">
                <a:solidFill>
                  <a:srgbClr val="7F7F7F"/>
                </a:solidFill>
                <a:latin typeface="Helvetica Neue"/>
                <a:ea typeface="Helvetica Neue"/>
                <a:cs typeface="Helvetica Neue"/>
                <a:sym typeface="Helvetica Neue"/>
              </a:rPr>
              <a:t>Debby Walsh</a:t>
            </a:r>
            <a:endParaRPr/>
          </a:p>
        </p:txBody>
      </p:sp>
      <p:grpSp>
        <p:nvGrpSpPr>
          <p:cNvPr id="98" name="Google Shape;98;p2"/>
          <p:cNvGrpSpPr/>
          <p:nvPr/>
        </p:nvGrpSpPr>
        <p:grpSpPr>
          <a:xfrm>
            <a:off x="4441581" y="3696176"/>
            <a:ext cx="3102219" cy="1046102"/>
            <a:chOff x="9906000" y="4758352"/>
            <a:chExt cx="3102219" cy="1046102"/>
          </a:xfrm>
        </p:grpSpPr>
        <p:sp>
          <p:nvSpPr>
            <p:cNvPr id="99" name="Google Shape;99;p2"/>
            <p:cNvSpPr/>
            <p:nvPr/>
          </p:nvSpPr>
          <p:spPr>
            <a:xfrm>
              <a:off x="9906000" y="4876801"/>
              <a:ext cx="2568819" cy="816472"/>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descr="A logo with text and symbols in a circle&#10;&#10;Description automatically generated" id="100" name="Google Shape;100;p2"/>
            <p:cNvPicPr preferRelativeResize="0"/>
            <p:nvPr/>
          </p:nvPicPr>
          <p:blipFill rotWithShape="1">
            <a:blip r:embed="rId8">
              <a:alphaModFix/>
            </a:blip>
            <a:srcRect b="0" l="0" r="0" t="0"/>
            <a:stretch/>
          </p:blipFill>
          <p:spPr>
            <a:xfrm>
              <a:off x="11962117" y="4758352"/>
              <a:ext cx="1046102" cy="1046102"/>
            </a:xfrm>
            <a:prstGeom prst="rect">
              <a:avLst/>
            </a:prstGeom>
            <a:noFill/>
            <a:ln>
              <a:noFill/>
            </a:ln>
          </p:spPr>
        </p:pic>
      </p:grpSp>
      <p:sp>
        <p:nvSpPr>
          <p:cNvPr id="101" name="Google Shape;101;p2"/>
          <p:cNvSpPr txBox="1"/>
          <p:nvPr/>
        </p:nvSpPr>
        <p:spPr>
          <a:xfrm>
            <a:off x="4557078" y="4045832"/>
            <a:ext cx="3062601" cy="353943"/>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IE" sz="1700">
                <a:solidFill>
                  <a:srgbClr val="2A4EA2"/>
                </a:solidFill>
                <a:latin typeface="Play"/>
                <a:ea typeface="Play"/>
                <a:cs typeface="Play"/>
                <a:sym typeface="Play"/>
              </a:rPr>
              <a:t>DT News:</a:t>
            </a:r>
            <a:endParaRPr sz="1700">
              <a:solidFill>
                <a:srgbClr val="2A4EA2"/>
              </a:solidFill>
              <a:latin typeface="Play"/>
              <a:ea typeface="Play"/>
              <a:cs typeface="Play"/>
              <a:sym typeface="Play"/>
            </a:endParaRPr>
          </a:p>
        </p:txBody>
      </p:sp>
      <p:sp>
        <p:nvSpPr>
          <p:cNvPr id="102" name="Google Shape;102;p2"/>
          <p:cNvSpPr txBox="1"/>
          <p:nvPr/>
        </p:nvSpPr>
        <p:spPr>
          <a:xfrm>
            <a:off x="4352540" y="7348241"/>
            <a:ext cx="2145158" cy="144655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IE" sz="1100">
                <a:solidFill>
                  <a:srgbClr val="7F7F7F"/>
                </a:solidFill>
                <a:latin typeface="Helvetica Neue"/>
                <a:ea typeface="Helvetica Neue"/>
                <a:cs typeface="Helvetica Neue"/>
                <a:sym typeface="Helvetica Neue"/>
              </a:rPr>
              <a:t>Banna Ceoil (the school band) will take place every Tuesday in the Hall at 2:50 pm. and will finish at 3:30 pm. All pupils from 3rd class up to 6th are welcome.  </a:t>
            </a:r>
            <a:endParaRPr/>
          </a:p>
          <a:p>
            <a:pPr indent="0" lvl="0" marL="0" rtl="0" algn="l">
              <a:spcBef>
                <a:spcPts val="0"/>
              </a:spcBef>
              <a:spcAft>
                <a:spcPts val="0"/>
              </a:spcAft>
              <a:buNone/>
            </a:pPr>
            <a:r>
              <a:t/>
            </a:r>
            <a:endParaRPr sz="1100">
              <a:solidFill>
                <a:srgbClr val="7F7F7F"/>
              </a:solidFill>
              <a:latin typeface="Helvetica Neue"/>
              <a:ea typeface="Helvetica Neue"/>
              <a:cs typeface="Helvetica Neue"/>
              <a:sym typeface="Helvetica Neue"/>
            </a:endParaRPr>
          </a:p>
          <a:p>
            <a:pPr indent="0" lvl="0" marL="0" rtl="0" algn="l">
              <a:spcBef>
                <a:spcPts val="0"/>
              </a:spcBef>
              <a:spcAft>
                <a:spcPts val="0"/>
              </a:spcAft>
              <a:buNone/>
            </a:pPr>
            <a:r>
              <a:rPr lang="en-IE" sz="1100">
                <a:solidFill>
                  <a:srgbClr val="7F7F7F"/>
                </a:solidFill>
                <a:latin typeface="Helvetica Neue"/>
                <a:ea typeface="Helvetica Neue"/>
                <a:cs typeface="Helvetica Neue"/>
                <a:sym typeface="Helvetica Neue"/>
              </a:rPr>
              <a:t>€10 admin fee applies.</a:t>
            </a:r>
            <a:endParaRPr/>
          </a:p>
        </p:txBody>
      </p:sp>
      <p:pic>
        <p:nvPicPr>
          <p:cNvPr id="103" name="Google Shape;103;p2"/>
          <p:cNvPicPr preferRelativeResize="0"/>
          <p:nvPr/>
        </p:nvPicPr>
        <p:blipFill rotWithShape="1">
          <a:blip r:embed="rId9">
            <a:alphaModFix/>
          </a:blip>
          <a:srcRect b="0" l="0" r="0" t="0"/>
          <a:stretch/>
        </p:blipFill>
        <p:spPr>
          <a:xfrm>
            <a:off x="6219580" y="7026287"/>
            <a:ext cx="1400084" cy="1918977"/>
          </a:xfrm>
          <a:prstGeom prst="rect">
            <a:avLst/>
          </a:prstGeom>
          <a:noFill/>
          <a:ln>
            <a:noFill/>
          </a:ln>
        </p:spPr>
      </p:pic>
      <p:sp>
        <p:nvSpPr>
          <p:cNvPr id="104" name="Google Shape;104;p2"/>
          <p:cNvSpPr txBox="1"/>
          <p:nvPr/>
        </p:nvSpPr>
        <p:spPr>
          <a:xfrm>
            <a:off x="4336494" y="7026275"/>
            <a:ext cx="3062700" cy="354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IE" sz="1700">
                <a:solidFill>
                  <a:srgbClr val="2A4EA2"/>
                </a:solidFill>
                <a:latin typeface="Play"/>
                <a:ea typeface="Play"/>
                <a:cs typeface="Play"/>
                <a:sym typeface="Play"/>
              </a:rPr>
              <a:t>Banna Ceoil:</a:t>
            </a:r>
            <a:endParaRPr sz="1700">
              <a:solidFill>
                <a:srgbClr val="2A4EA2"/>
              </a:solidFill>
              <a:latin typeface="Play"/>
              <a:ea typeface="Play"/>
              <a:cs typeface="Play"/>
              <a:sym typeface="Pl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3"/>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IE"/>
              <a:t>‹#›</a:t>
            </a:fld>
            <a:endParaRPr/>
          </a:p>
        </p:txBody>
      </p:sp>
      <p:sp>
        <p:nvSpPr>
          <p:cNvPr id="110" name="Google Shape;110;p3"/>
          <p:cNvSpPr/>
          <p:nvPr/>
        </p:nvSpPr>
        <p:spPr>
          <a:xfrm>
            <a:off x="524002" y="533400"/>
            <a:ext cx="6859778" cy="1879096"/>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descr="A logo with a person in the middle&#10;&#10;Description automatically generated" id="111" name="Google Shape;111;p3"/>
          <p:cNvPicPr preferRelativeResize="0"/>
          <p:nvPr/>
        </p:nvPicPr>
        <p:blipFill rotWithShape="1">
          <a:blip r:embed="rId3">
            <a:alphaModFix/>
          </a:blip>
          <a:srcRect b="0" l="0" r="0" t="0"/>
          <a:stretch/>
        </p:blipFill>
        <p:spPr>
          <a:xfrm>
            <a:off x="1306697" y="621168"/>
            <a:ext cx="5294387" cy="1840996"/>
          </a:xfrm>
          <a:prstGeom prst="rect">
            <a:avLst/>
          </a:prstGeom>
          <a:noFill/>
          <a:ln>
            <a:noFill/>
          </a:ln>
        </p:spPr>
      </p:pic>
      <p:sp>
        <p:nvSpPr>
          <p:cNvPr id="112" name="Google Shape;112;p3"/>
          <p:cNvSpPr txBox="1"/>
          <p:nvPr/>
        </p:nvSpPr>
        <p:spPr>
          <a:xfrm>
            <a:off x="433222" y="2471550"/>
            <a:ext cx="7002780" cy="4620817"/>
          </a:xfrm>
          <a:prstGeom prst="rect">
            <a:avLst/>
          </a:prstGeom>
          <a:noFill/>
          <a:ln>
            <a:noFill/>
          </a:ln>
        </p:spPr>
        <p:txBody>
          <a:bodyPr anchorCtr="0" anchor="t" bIns="45700" lIns="91425" spcFirstLastPara="1" rIns="91425" wrap="square" tIns="45700">
            <a:spAutoFit/>
          </a:bodyPr>
          <a:lstStyle/>
          <a:p>
            <a:pPr indent="0" lvl="0" marL="0" rtl="0" algn="just">
              <a:lnSpc>
                <a:spcPct val="107000"/>
              </a:lnSpc>
              <a:spcBef>
                <a:spcPts val="0"/>
              </a:spcBef>
              <a:spcAft>
                <a:spcPts val="0"/>
              </a:spcAft>
              <a:buNone/>
            </a:pPr>
            <a:r>
              <a:rPr lang="en-IE" sz="1700">
                <a:solidFill>
                  <a:srgbClr val="2A4EA2"/>
                </a:solidFill>
                <a:latin typeface="Play"/>
                <a:ea typeface="Play"/>
                <a:cs typeface="Play"/>
                <a:sym typeface="Play"/>
              </a:rPr>
              <a:t>Christmas Shoebox Appeal 2023 | St. Mary’s Primary School, Trim</a:t>
            </a:r>
            <a:endParaRPr/>
          </a:p>
          <a:p>
            <a:pPr indent="0" lvl="0" marL="0" rtl="0" algn="l">
              <a:lnSpc>
                <a:spcPct val="107000"/>
              </a:lnSpc>
              <a:spcBef>
                <a:spcPts val="800"/>
              </a:spcBef>
              <a:spcAft>
                <a:spcPts val="0"/>
              </a:spcAft>
              <a:buNone/>
            </a:pPr>
            <a:r>
              <a:rPr lang="en-IE" sz="1100">
                <a:solidFill>
                  <a:srgbClr val="7F7F7F"/>
                </a:solidFill>
                <a:latin typeface="Helvetica Neue"/>
                <a:ea typeface="Helvetica Neue"/>
                <a:cs typeface="Helvetica Neue"/>
                <a:sym typeface="Helvetica Neue"/>
              </a:rPr>
              <a:t>It is that time of year again and the families in St Mary’s are once again invited to join in the shoebox appeal sharing Christmas with children who may not receive gifts otherwise.</a:t>
            </a:r>
            <a:endParaRPr/>
          </a:p>
          <a:p>
            <a:pPr indent="0" lvl="0" marL="0" rtl="0" algn="l">
              <a:lnSpc>
                <a:spcPct val="107000"/>
              </a:lnSpc>
              <a:spcBef>
                <a:spcPts val="800"/>
              </a:spcBef>
              <a:spcAft>
                <a:spcPts val="0"/>
              </a:spcAft>
              <a:buNone/>
            </a:pPr>
            <a:r>
              <a:rPr lang="en-IE" sz="1100">
                <a:solidFill>
                  <a:srgbClr val="7F7F7F"/>
                </a:solidFill>
                <a:latin typeface="Helvetica Neue"/>
                <a:ea typeface="Helvetica Neue"/>
                <a:cs typeface="Helvetica Neue"/>
                <a:sym typeface="Helvetica Neue"/>
              </a:rPr>
              <a:t>Last year our 175 shoeboxes were delivered to children in Transnistria who were delighted to open up the beautiful gifts. Thank you!</a:t>
            </a:r>
            <a:endParaRPr/>
          </a:p>
          <a:p>
            <a:pPr indent="0" lvl="0" marL="0" rtl="0" algn="l">
              <a:lnSpc>
                <a:spcPct val="107000"/>
              </a:lnSpc>
              <a:spcBef>
                <a:spcPts val="800"/>
              </a:spcBef>
              <a:spcAft>
                <a:spcPts val="0"/>
              </a:spcAft>
              <a:buNone/>
            </a:pPr>
            <a:r>
              <a:rPr lang="en-IE" sz="1100">
                <a:solidFill>
                  <a:srgbClr val="7F7F7F"/>
                </a:solidFill>
                <a:latin typeface="Helvetica Neue"/>
                <a:ea typeface="Helvetica Neue"/>
                <a:cs typeface="Helvetica Neue"/>
                <a:sym typeface="Helvetica Neue"/>
              </a:rPr>
              <a:t>Good things come in small parcels and there are few parcels shared that are as small as a shoebox. Through the Christmas Shoebox Appeal children in Africa and Eastern Europe can enjoy this special time of year. Children in St Mary’s and in Ireland are lucky to have lovely things at home and at school and we have an opportunity to share some kindness with these children who have little and will be so grateful and excited to receive the gift.</a:t>
            </a:r>
            <a:endParaRPr/>
          </a:p>
          <a:p>
            <a:pPr indent="0" lvl="0" marL="0" rtl="0" algn="l">
              <a:lnSpc>
                <a:spcPct val="107000"/>
              </a:lnSpc>
              <a:spcBef>
                <a:spcPts val="800"/>
              </a:spcBef>
              <a:spcAft>
                <a:spcPts val="0"/>
              </a:spcAft>
              <a:buNone/>
            </a:pPr>
            <a:r>
              <a:rPr lang="en-IE" sz="1100">
                <a:solidFill>
                  <a:srgbClr val="7F7F7F"/>
                </a:solidFill>
                <a:latin typeface="Helvetica Neue"/>
                <a:ea typeface="Helvetica Neue"/>
                <a:cs typeface="Helvetica Neue"/>
                <a:sym typeface="Helvetica Neue"/>
              </a:rPr>
              <a:t>The shoebox appeal is based on children/families filling a shoebox with 4 W's- something to Wear(hat, scarf, hairbands etc) something to Write with (crayons, pencils, notebooks etc) something to Wash with(toothbrush, facecloth etc) and something to WOW (teddy, small toy, sunglasses etc). Follow the link to see how to fill a shoebox – </a:t>
            </a:r>
            <a:r>
              <a:rPr b="1" lang="en-IE" sz="1100" u="sng">
                <a:solidFill>
                  <a:srgbClr val="2A4EA2"/>
                </a:solidFill>
                <a:latin typeface="Helvetica Neue"/>
                <a:ea typeface="Helvetica Neue"/>
                <a:cs typeface="Helvetica Neue"/>
                <a:sym typeface="Helvetica Neue"/>
                <a:hlinkClick r:id="rId4">
                  <a:extLst>
                    <a:ext uri="{A12FA001-AC4F-418D-AE19-62706E023703}">
                      <ahyp:hlinkClr val="tx"/>
                    </a:ext>
                  </a:extLst>
                </a:hlinkClick>
              </a:rPr>
              <a:t>click here</a:t>
            </a:r>
            <a:r>
              <a:rPr lang="en-IE" sz="1100">
                <a:solidFill>
                  <a:srgbClr val="7F7F7F"/>
                </a:solidFill>
                <a:latin typeface="Helvetica Neue"/>
                <a:ea typeface="Helvetica Neue"/>
                <a:cs typeface="Helvetica Neue"/>
                <a:sym typeface="Helvetica Neue"/>
              </a:rPr>
              <a:t>.</a:t>
            </a:r>
            <a:endParaRPr/>
          </a:p>
          <a:p>
            <a:pPr indent="0" lvl="0" marL="0" rtl="0" algn="l">
              <a:lnSpc>
                <a:spcPct val="107000"/>
              </a:lnSpc>
              <a:spcBef>
                <a:spcPts val="800"/>
              </a:spcBef>
              <a:spcAft>
                <a:spcPts val="0"/>
              </a:spcAft>
              <a:buNone/>
            </a:pPr>
            <a:r>
              <a:rPr lang="en-IE" sz="1100">
                <a:solidFill>
                  <a:srgbClr val="7F7F7F"/>
                </a:solidFill>
                <a:latin typeface="Helvetica Neue"/>
                <a:ea typeface="Helvetica Neue"/>
                <a:cs typeface="Helvetica Neue"/>
                <a:sym typeface="Helvetica Neue"/>
              </a:rPr>
              <a:t>The appeal also asks for a small donation of €5 to cover the transport cost of the gifts. It is a lovely way for children in our school to share with less fortunate children in another country.</a:t>
            </a:r>
            <a:endParaRPr/>
          </a:p>
          <a:p>
            <a:pPr indent="0" lvl="0" marL="0" rtl="0" algn="l">
              <a:lnSpc>
                <a:spcPct val="107000"/>
              </a:lnSpc>
              <a:spcBef>
                <a:spcPts val="800"/>
              </a:spcBef>
              <a:spcAft>
                <a:spcPts val="0"/>
              </a:spcAft>
              <a:buNone/>
            </a:pPr>
            <a:r>
              <a:rPr lang="en-IE" sz="1100">
                <a:solidFill>
                  <a:srgbClr val="7F7F7F"/>
                </a:solidFill>
                <a:latin typeface="Helvetica Neue"/>
                <a:ea typeface="Helvetica Neue"/>
                <a:cs typeface="Helvetica Neue"/>
                <a:sym typeface="Helvetica Neue"/>
              </a:rPr>
              <a:t>As previously, it is optional for the children of St Mary’s to get involved with the Shoebox Appeal. Families or friends can pool together gifts to fill one box if they prefer. </a:t>
            </a:r>
            <a:endParaRPr/>
          </a:p>
          <a:p>
            <a:pPr indent="0" lvl="0" marL="0" rtl="0" algn="l">
              <a:lnSpc>
                <a:spcPct val="107000"/>
              </a:lnSpc>
              <a:spcBef>
                <a:spcPts val="800"/>
              </a:spcBef>
              <a:spcAft>
                <a:spcPts val="0"/>
              </a:spcAft>
              <a:buNone/>
            </a:pPr>
            <a:r>
              <a:rPr lang="en-IE" sz="1100">
                <a:solidFill>
                  <a:srgbClr val="7F7F7F"/>
                </a:solidFill>
                <a:latin typeface="Helvetica Neue"/>
                <a:ea typeface="Helvetica Neue"/>
                <a:cs typeface="Helvetica Neue"/>
                <a:sym typeface="Helvetica Neue"/>
              </a:rPr>
              <a:t>Children will get a leaflet today with more information.</a:t>
            </a:r>
            <a:endParaRPr/>
          </a:p>
          <a:p>
            <a:pPr indent="0" lvl="0" marL="0" rtl="0" algn="just">
              <a:lnSpc>
                <a:spcPct val="107000"/>
              </a:lnSpc>
              <a:spcBef>
                <a:spcPts val="800"/>
              </a:spcBef>
              <a:spcAft>
                <a:spcPts val="0"/>
              </a:spcAft>
              <a:buNone/>
            </a:pPr>
            <a:r>
              <a:rPr lang="en-IE" sz="1100">
                <a:solidFill>
                  <a:srgbClr val="7F7F7F"/>
                </a:solidFill>
                <a:latin typeface="Helvetica Neue"/>
                <a:ea typeface="Helvetica Neue"/>
                <a:cs typeface="Helvetica Neue"/>
                <a:sym typeface="Helvetica Neue"/>
              </a:rPr>
              <a:t> </a:t>
            </a:r>
            <a:endParaRPr/>
          </a:p>
        </p:txBody>
      </p:sp>
      <p:sp>
        <p:nvSpPr>
          <p:cNvPr id="113" name="Google Shape;113;p3"/>
          <p:cNvSpPr txBox="1"/>
          <p:nvPr/>
        </p:nvSpPr>
        <p:spPr>
          <a:xfrm>
            <a:off x="433222" y="8787169"/>
            <a:ext cx="3889512" cy="543354"/>
          </a:xfrm>
          <a:prstGeom prst="rect">
            <a:avLst/>
          </a:prstGeom>
          <a:noFill/>
          <a:ln>
            <a:noFill/>
          </a:ln>
        </p:spPr>
        <p:txBody>
          <a:bodyPr anchorCtr="0" anchor="t" bIns="45700" lIns="91425" spcFirstLastPara="1" rIns="91425" wrap="square" tIns="45700">
            <a:spAutoFit/>
          </a:bodyPr>
          <a:lstStyle/>
          <a:p>
            <a:pPr indent="0" lvl="0" marL="0" rtl="0" algn="l">
              <a:lnSpc>
                <a:spcPct val="107000"/>
              </a:lnSpc>
              <a:spcBef>
                <a:spcPts val="0"/>
              </a:spcBef>
              <a:spcAft>
                <a:spcPts val="0"/>
              </a:spcAft>
              <a:buNone/>
            </a:pPr>
            <a:r>
              <a:rPr i="1" lang="en-IE" sz="1100">
                <a:solidFill>
                  <a:srgbClr val="7F7F7F"/>
                </a:solidFill>
                <a:latin typeface="Helvetica Neue"/>
                <a:ea typeface="Helvetica Neue"/>
                <a:cs typeface="Helvetica Neue"/>
                <a:sym typeface="Helvetica Neue"/>
              </a:rPr>
              <a:t>Mise le meas,</a:t>
            </a:r>
            <a:endParaRPr/>
          </a:p>
          <a:p>
            <a:pPr indent="0" lvl="0" marL="0" rtl="0" algn="l">
              <a:lnSpc>
                <a:spcPct val="107000"/>
              </a:lnSpc>
              <a:spcBef>
                <a:spcPts val="800"/>
              </a:spcBef>
              <a:spcAft>
                <a:spcPts val="0"/>
              </a:spcAft>
              <a:buNone/>
            </a:pPr>
            <a:r>
              <a:rPr i="1" lang="en-IE" sz="1100">
                <a:solidFill>
                  <a:srgbClr val="7F7F7F"/>
                </a:solidFill>
                <a:latin typeface="Helvetica Neue"/>
                <a:ea typeface="Helvetica Neue"/>
                <a:cs typeface="Helvetica Neue"/>
                <a:sym typeface="Helvetica Neue"/>
              </a:rPr>
              <a:t>Cóilín Ó Coigligh P.O</a:t>
            </a:r>
            <a:r>
              <a:rPr lang="en-IE" sz="1100">
                <a:solidFill>
                  <a:srgbClr val="7F7F7F"/>
                </a:solidFill>
                <a:latin typeface="Helvetica Neue"/>
                <a:ea typeface="Helvetica Neue"/>
                <a:cs typeface="Helvetica Neue"/>
                <a:sym typeface="Helvetica Neue"/>
              </a:rPr>
              <a:t>.</a:t>
            </a:r>
            <a:endParaRPr/>
          </a:p>
        </p:txBody>
      </p:sp>
      <p:sp>
        <p:nvSpPr>
          <p:cNvPr id="114" name="Google Shape;114;p3"/>
          <p:cNvSpPr/>
          <p:nvPr/>
        </p:nvSpPr>
        <p:spPr>
          <a:xfrm>
            <a:off x="478612" y="8667690"/>
            <a:ext cx="6912000" cy="45719"/>
          </a:xfrm>
          <a:custGeom>
            <a:rect b="b" l="l" r="r" t="t"/>
            <a:pathLst>
              <a:path extrusionOk="0" h="120000" w="3062604">
                <a:moveTo>
                  <a:pt x="3062516" y="0"/>
                </a:moveTo>
                <a:lnTo>
                  <a:pt x="0" y="0"/>
                </a:lnTo>
              </a:path>
            </a:pathLst>
          </a:custGeom>
          <a:noFill/>
          <a:ln cap="flat" cmpd="sng" w="9525">
            <a:solidFill>
              <a:srgbClr val="CFCECD"/>
            </a:solidFill>
            <a:prstDash val="dashDot"/>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15" name="Google Shape;115;p3"/>
          <p:cNvSpPr txBox="1"/>
          <p:nvPr/>
        </p:nvSpPr>
        <p:spPr>
          <a:xfrm>
            <a:off x="433222" y="6762337"/>
            <a:ext cx="6759300" cy="1475400"/>
          </a:xfrm>
          <a:prstGeom prst="rect">
            <a:avLst/>
          </a:prstGeom>
          <a:noFill/>
          <a:ln>
            <a:noFill/>
          </a:ln>
        </p:spPr>
        <p:txBody>
          <a:bodyPr anchorCtr="0" anchor="t" bIns="45700" lIns="91425" spcFirstLastPara="1" rIns="91425" wrap="square" tIns="45700">
            <a:spAutoFit/>
          </a:bodyPr>
          <a:lstStyle/>
          <a:p>
            <a:pPr indent="0" lvl="0" marL="0" rtl="0" algn="l">
              <a:lnSpc>
                <a:spcPct val="107000"/>
              </a:lnSpc>
              <a:spcBef>
                <a:spcPts val="0"/>
              </a:spcBef>
              <a:spcAft>
                <a:spcPts val="0"/>
              </a:spcAft>
              <a:buNone/>
            </a:pPr>
            <a:r>
              <a:rPr lang="en-IE" sz="1100">
                <a:solidFill>
                  <a:srgbClr val="7F7F7F"/>
                </a:solidFill>
                <a:latin typeface="Helvetica Neue"/>
                <a:ea typeface="Helvetica Neue"/>
                <a:cs typeface="Helvetica Neue"/>
                <a:sym typeface="Helvetica Neue"/>
              </a:rPr>
              <a:t>The shoeboxes will be collected from the school after the Halloween holidays. We will begin collecting them the week after Halloween holidays 6th Nov -13th Nov. Shoeboxes can be dropped into the school/Room 2.</a:t>
            </a:r>
            <a:endParaRPr/>
          </a:p>
          <a:p>
            <a:pPr indent="0" lvl="0" marL="0" rtl="0" algn="l">
              <a:lnSpc>
                <a:spcPct val="107000"/>
              </a:lnSpc>
              <a:spcBef>
                <a:spcPts val="800"/>
              </a:spcBef>
              <a:spcAft>
                <a:spcPts val="0"/>
              </a:spcAft>
              <a:buNone/>
            </a:pPr>
            <a:r>
              <a:rPr lang="en-IE" sz="1100">
                <a:solidFill>
                  <a:srgbClr val="7F7F7F"/>
                </a:solidFill>
                <a:latin typeface="Helvetica Neue"/>
                <a:ea typeface="Helvetica Neue"/>
                <a:cs typeface="Helvetica Neue"/>
                <a:sym typeface="Helvetica Neue"/>
              </a:rPr>
              <a:t>Míle buíochas for always being so generous with these appeals for very worthy causes.</a:t>
            </a:r>
            <a:endParaRPr/>
          </a:p>
          <a:p>
            <a:pPr indent="0" lvl="0" marL="0" rtl="0" algn="l">
              <a:lnSpc>
                <a:spcPct val="107000"/>
              </a:lnSpc>
              <a:spcBef>
                <a:spcPts val="800"/>
              </a:spcBef>
              <a:spcAft>
                <a:spcPts val="0"/>
              </a:spcAft>
              <a:buNone/>
            </a:pPr>
            <a:r>
              <a:rPr lang="en-IE" sz="1100">
                <a:solidFill>
                  <a:srgbClr val="7F7F7F"/>
                </a:solidFill>
                <a:latin typeface="Helvetica Neue"/>
                <a:ea typeface="Helvetica Neue"/>
                <a:cs typeface="Helvetica Neue"/>
                <a:sym typeface="Helvetica Neue"/>
              </a:rPr>
              <a:t>Thank you for your kindness.</a:t>
            </a:r>
            <a:endParaRPr/>
          </a:p>
          <a:p>
            <a:pPr indent="0" lvl="0" marL="0" rtl="0" algn="l">
              <a:lnSpc>
                <a:spcPct val="107000"/>
              </a:lnSpc>
              <a:spcBef>
                <a:spcPts val="800"/>
              </a:spcBef>
              <a:spcAft>
                <a:spcPts val="0"/>
              </a:spcAft>
              <a:buNone/>
            </a:pPr>
            <a:r>
              <a:rPr i="1" lang="en-IE" sz="1100">
                <a:solidFill>
                  <a:srgbClr val="7F7F7F"/>
                </a:solidFill>
                <a:latin typeface="Helvetica Neue"/>
                <a:ea typeface="Helvetica Neue"/>
                <a:cs typeface="Helvetica Neue"/>
                <a:sym typeface="Helvetica Neue"/>
              </a:rPr>
              <a:t>Ms. Dalton</a:t>
            </a:r>
            <a:endParaRPr i="1"/>
          </a:p>
        </p:txBody>
      </p:sp>
      <p:pic>
        <p:nvPicPr>
          <p:cNvPr descr="A box full of toys&#10;&#10;Description automatically generated" id="116" name="Google Shape;116;p3"/>
          <p:cNvPicPr preferRelativeResize="0"/>
          <p:nvPr/>
        </p:nvPicPr>
        <p:blipFill rotWithShape="1">
          <a:blip r:embed="rId5">
            <a:alphaModFix/>
          </a:blip>
          <a:srcRect b="0" l="0" r="0" t="0"/>
          <a:stretch/>
        </p:blipFill>
        <p:spPr>
          <a:xfrm flipH="1">
            <a:off x="5681724" y="7000352"/>
            <a:ext cx="1838720" cy="15109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4"/>
          <p:cNvPicPr preferRelativeResize="0"/>
          <p:nvPr/>
        </p:nvPicPr>
        <p:blipFill rotWithShape="1">
          <a:blip r:embed="rId3">
            <a:alphaModFix/>
          </a:blip>
          <a:srcRect b="0" l="138" r="138" t="0"/>
          <a:stretch/>
        </p:blipFill>
        <p:spPr>
          <a:xfrm>
            <a:off x="4803366" y="5870935"/>
            <a:ext cx="2519134" cy="3483377"/>
          </a:xfrm>
          <a:prstGeom prst="rect">
            <a:avLst/>
          </a:prstGeom>
          <a:noFill/>
          <a:ln>
            <a:noFill/>
          </a:ln>
        </p:spPr>
      </p:pic>
      <p:sp>
        <p:nvSpPr>
          <p:cNvPr id="122" name="Google Shape;122;p4"/>
          <p:cNvSpPr/>
          <p:nvPr/>
        </p:nvSpPr>
        <p:spPr>
          <a:xfrm>
            <a:off x="519114" y="3531502"/>
            <a:ext cx="6861473" cy="708753"/>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23" name="Google Shape;123;p4"/>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IE"/>
              <a:t>‹#›</a:t>
            </a:fld>
            <a:endParaRPr/>
          </a:p>
        </p:txBody>
      </p:sp>
      <p:sp>
        <p:nvSpPr>
          <p:cNvPr id="124" name="Google Shape;124;p4"/>
          <p:cNvSpPr txBox="1"/>
          <p:nvPr/>
        </p:nvSpPr>
        <p:spPr>
          <a:xfrm>
            <a:off x="637583" y="3601702"/>
            <a:ext cx="6497233" cy="877741"/>
          </a:xfrm>
          <a:prstGeom prst="rect">
            <a:avLst/>
          </a:prstGeom>
          <a:noFill/>
          <a:ln>
            <a:noFill/>
          </a:ln>
        </p:spPr>
        <p:txBody>
          <a:bodyPr anchorCtr="0" anchor="t" bIns="45700" lIns="91425" spcFirstLastPara="1" rIns="91425" wrap="square" tIns="45700">
            <a:spAutoFit/>
          </a:bodyPr>
          <a:lstStyle/>
          <a:p>
            <a:pPr indent="0" lvl="0" marL="0" rtl="0" algn="l">
              <a:lnSpc>
                <a:spcPct val="107000"/>
              </a:lnSpc>
              <a:spcBef>
                <a:spcPts val="0"/>
              </a:spcBef>
              <a:spcAft>
                <a:spcPts val="0"/>
              </a:spcAft>
              <a:buNone/>
            </a:pPr>
            <a:r>
              <a:rPr i="1" lang="en-IE" sz="1200">
                <a:solidFill>
                  <a:srgbClr val="2A4EA2"/>
                </a:solidFill>
                <a:latin typeface="Play"/>
                <a:ea typeface="Play"/>
                <a:cs typeface="Play"/>
                <a:sym typeface="Play"/>
              </a:rPr>
              <a:t>Nathanna na Seachtaine:         </a:t>
            </a:r>
            <a:r>
              <a:rPr lang="en-IE" sz="1100">
                <a:solidFill>
                  <a:srgbClr val="7F7F7F"/>
                </a:solidFill>
                <a:latin typeface="Helvetica Neue"/>
                <a:ea typeface="Helvetica Neue"/>
                <a:cs typeface="Helvetica Neue"/>
                <a:sym typeface="Helvetica Neue"/>
              </a:rPr>
              <a:t>Is maith liom /Ní maith liom (I like/I don’t like)</a:t>
            </a:r>
            <a:endParaRPr/>
          </a:p>
          <a:p>
            <a:pPr indent="0" lvl="0" marL="0" rtl="0" algn="l">
              <a:lnSpc>
                <a:spcPct val="107000"/>
              </a:lnSpc>
              <a:spcBef>
                <a:spcPts val="800"/>
              </a:spcBef>
              <a:spcAft>
                <a:spcPts val="0"/>
              </a:spcAft>
              <a:buNone/>
            </a:pPr>
            <a:r>
              <a:rPr i="1" lang="en-IE" sz="1200">
                <a:solidFill>
                  <a:srgbClr val="2A4EA2"/>
                </a:solidFill>
                <a:latin typeface="Play"/>
                <a:ea typeface="Play"/>
                <a:cs typeface="Play"/>
                <a:sym typeface="Play"/>
              </a:rPr>
              <a:t>Seanfhocal na Míosa:</a:t>
            </a:r>
            <a:r>
              <a:rPr lang="en-IE" sz="1200">
                <a:solidFill>
                  <a:srgbClr val="2A4EA2"/>
                </a:solidFill>
                <a:latin typeface="Play"/>
                <a:ea typeface="Play"/>
                <a:cs typeface="Play"/>
                <a:sym typeface="Play"/>
              </a:rPr>
              <a:t>	         </a:t>
            </a:r>
            <a:r>
              <a:rPr lang="en-IE" sz="1100">
                <a:solidFill>
                  <a:srgbClr val="7F7F7F"/>
                </a:solidFill>
                <a:latin typeface="Helvetica Neue"/>
                <a:ea typeface="Helvetica Neue"/>
                <a:cs typeface="Helvetica Neue"/>
                <a:sym typeface="Helvetica Neue"/>
              </a:rPr>
              <a:t>Ní neart go cur le chéile (there is no strength without unity)</a:t>
            </a:r>
            <a:endParaRPr/>
          </a:p>
          <a:p>
            <a:pPr indent="0" lvl="0" marL="0" rtl="0" algn="l">
              <a:lnSpc>
                <a:spcPct val="107000"/>
              </a:lnSpc>
              <a:spcBef>
                <a:spcPts val="800"/>
              </a:spcBef>
              <a:spcAft>
                <a:spcPts val="0"/>
              </a:spcAft>
              <a:buNone/>
            </a:pPr>
            <a:r>
              <a:t/>
            </a:r>
            <a:endParaRPr sz="1200">
              <a:solidFill>
                <a:srgbClr val="2A4EA2"/>
              </a:solidFill>
              <a:latin typeface="Play"/>
              <a:ea typeface="Play"/>
              <a:cs typeface="Play"/>
              <a:sym typeface="Play"/>
            </a:endParaRPr>
          </a:p>
        </p:txBody>
      </p:sp>
      <p:sp>
        <p:nvSpPr>
          <p:cNvPr id="125" name="Google Shape;125;p4"/>
          <p:cNvSpPr txBox="1"/>
          <p:nvPr/>
        </p:nvSpPr>
        <p:spPr>
          <a:xfrm>
            <a:off x="425648" y="4040572"/>
            <a:ext cx="4959855" cy="209288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IE" sz="1800"/>
              <a:t> </a:t>
            </a:r>
            <a:endParaRPr/>
          </a:p>
          <a:p>
            <a:pPr indent="0" lvl="0" marL="0" rtl="0" algn="l">
              <a:spcBef>
                <a:spcPts val="0"/>
              </a:spcBef>
              <a:spcAft>
                <a:spcPts val="0"/>
              </a:spcAft>
              <a:buNone/>
            </a:pPr>
            <a:r>
              <a:rPr lang="en-IE" sz="1200">
                <a:solidFill>
                  <a:srgbClr val="2A4EA2"/>
                </a:solidFill>
                <a:latin typeface="Play"/>
                <a:ea typeface="Play"/>
                <a:cs typeface="Play"/>
                <a:sym typeface="Play"/>
              </a:rPr>
              <a:t>Walking to School</a:t>
            </a:r>
            <a:endParaRPr/>
          </a:p>
          <a:p>
            <a:pPr indent="0" lvl="0" marL="0" rtl="0" algn="l">
              <a:spcBef>
                <a:spcPts val="0"/>
              </a:spcBef>
              <a:spcAft>
                <a:spcPts val="0"/>
              </a:spcAft>
              <a:buNone/>
            </a:pPr>
            <a:r>
              <a:rPr lang="en-IE" sz="1100">
                <a:solidFill>
                  <a:srgbClr val="7F7F7F"/>
                </a:solidFill>
                <a:latin typeface="Helvetica Neue"/>
                <a:ea typeface="Helvetica Neue"/>
                <a:cs typeface="Helvetica Neue"/>
                <a:sym typeface="Helvetica Neue"/>
              </a:rPr>
              <a:t>Well done to all who participated in National Walk to School Week. It was great to see the numbers increasing again. Let’s keep it up while the weather is still conducive to walking to school.</a:t>
            </a:r>
            <a:endParaRPr/>
          </a:p>
          <a:p>
            <a:pPr indent="0" lvl="0" marL="0" rtl="0" algn="l">
              <a:spcBef>
                <a:spcPts val="0"/>
              </a:spcBef>
              <a:spcAft>
                <a:spcPts val="0"/>
              </a:spcAft>
              <a:buNone/>
            </a:pPr>
            <a:r>
              <a:t/>
            </a:r>
            <a:endParaRPr sz="1100">
              <a:solidFill>
                <a:srgbClr val="7F7F7F"/>
              </a:solidFill>
              <a:latin typeface="Helvetica Neue"/>
              <a:ea typeface="Helvetica Neue"/>
              <a:cs typeface="Helvetica Neue"/>
              <a:sym typeface="Helvetica Neue"/>
            </a:endParaRPr>
          </a:p>
          <a:p>
            <a:pPr indent="0" lvl="0" marL="0" rtl="0" algn="l">
              <a:spcBef>
                <a:spcPts val="0"/>
              </a:spcBef>
              <a:spcAft>
                <a:spcPts val="0"/>
              </a:spcAft>
              <a:buNone/>
            </a:pPr>
            <a:r>
              <a:rPr lang="en-IE" sz="1200">
                <a:solidFill>
                  <a:srgbClr val="2A4EA2"/>
                </a:solidFill>
                <a:latin typeface="Play"/>
                <a:ea typeface="Play"/>
                <a:cs typeface="Play"/>
                <a:sym typeface="Play"/>
              </a:rPr>
              <a:t>Walking Bus</a:t>
            </a:r>
            <a:endParaRPr/>
          </a:p>
          <a:p>
            <a:pPr indent="0" lvl="0" marL="0" rtl="0" algn="l">
              <a:spcBef>
                <a:spcPts val="0"/>
              </a:spcBef>
              <a:spcAft>
                <a:spcPts val="0"/>
              </a:spcAft>
              <a:buNone/>
            </a:pPr>
            <a:r>
              <a:rPr lang="en-IE" sz="1100">
                <a:solidFill>
                  <a:srgbClr val="7F7F7F"/>
                </a:solidFill>
                <a:latin typeface="Helvetica Neue"/>
                <a:ea typeface="Helvetica Neue"/>
                <a:cs typeface="Helvetica Neue"/>
                <a:sym typeface="Helvetica Neue"/>
              </a:rPr>
              <a:t>If the weather is good next Thursday, we would like to start up our walking bus again from the three meeting points: Knightsbrook (beside Muse), the car park up near Lidl and The Gallops. </a:t>
            </a:r>
            <a:endParaRPr/>
          </a:p>
          <a:p>
            <a:pPr indent="0" lvl="0" marL="0" rtl="0" algn="l">
              <a:spcBef>
                <a:spcPts val="0"/>
              </a:spcBef>
              <a:spcAft>
                <a:spcPts val="0"/>
              </a:spcAft>
              <a:buNone/>
            </a:pPr>
            <a:r>
              <a:t/>
            </a:r>
            <a:endParaRPr sz="1100">
              <a:solidFill>
                <a:srgbClr val="7F7F7F"/>
              </a:solidFill>
              <a:latin typeface="Helvetica Neue"/>
              <a:ea typeface="Helvetica Neue"/>
              <a:cs typeface="Helvetica Neue"/>
              <a:sym typeface="Helvetica Neue"/>
            </a:endParaRPr>
          </a:p>
        </p:txBody>
      </p:sp>
      <p:sp>
        <p:nvSpPr>
          <p:cNvPr id="126" name="Google Shape;126;p4"/>
          <p:cNvSpPr txBox="1"/>
          <p:nvPr/>
        </p:nvSpPr>
        <p:spPr>
          <a:xfrm>
            <a:off x="429441" y="6023058"/>
            <a:ext cx="4357685" cy="31547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F7F7F"/>
              </a:buClr>
              <a:buSzPts val="1100"/>
              <a:buFont typeface="Helvetica Neue"/>
              <a:buNone/>
            </a:pPr>
            <a:r>
              <a:rPr b="0" i="0" lang="en-IE" sz="1100" u="none" cap="none" strike="noStrike">
                <a:solidFill>
                  <a:srgbClr val="7F7F7F"/>
                </a:solidFill>
                <a:latin typeface="Helvetica Neue"/>
                <a:ea typeface="Helvetica Neue"/>
                <a:cs typeface="Helvetica Neue"/>
                <a:sym typeface="Helvetica Neue"/>
              </a:rPr>
              <a:t>If your child is going to participate, please complete the consent form saved </a:t>
            </a:r>
            <a:r>
              <a:rPr b="1" lang="en-IE" sz="1100" u="sng">
                <a:solidFill>
                  <a:srgbClr val="2A4EA2"/>
                </a:solidFill>
                <a:latin typeface="Helvetica Neue"/>
                <a:ea typeface="Helvetica Neue"/>
                <a:cs typeface="Helvetica Neue"/>
                <a:sym typeface="Helvetica Neue"/>
                <a:hlinkClick r:id="rId4">
                  <a:extLst>
                    <a:ext uri="{A12FA001-AC4F-418D-AE19-62706E023703}">
                      <ahyp:hlinkClr val="tx"/>
                    </a:ext>
                  </a:extLst>
                </a:hlinkClick>
              </a:rPr>
              <a:t>here</a:t>
            </a:r>
            <a:r>
              <a:rPr b="1" lang="en-IE" sz="1100">
                <a:solidFill>
                  <a:srgbClr val="2A4EA2"/>
                </a:solidFill>
                <a:latin typeface="Helvetica Neue"/>
                <a:ea typeface="Helvetica Neue"/>
                <a:cs typeface="Helvetica Neue"/>
                <a:sym typeface="Helvetica Neue"/>
              </a:rPr>
              <a:t>.</a:t>
            </a:r>
            <a:endParaRPr/>
          </a:p>
          <a:p>
            <a:pPr indent="0" lvl="0" marL="0" marR="0" rtl="0" algn="l">
              <a:lnSpc>
                <a:spcPct val="100000"/>
              </a:lnSpc>
              <a:spcBef>
                <a:spcPts val="0"/>
              </a:spcBef>
              <a:spcAft>
                <a:spcPts val="0"/>
              </a:spcAft>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7F7F7F"/>
              </a:buClr>
              <a:buSzPts val="1100"/>
              <a:buFont typeface="Helvetica Neue"/>
              <a:buNone/>
            </a:pPr>
            <a:r>
              <a:rPr b="0" i="0" lang="en-IE" sz="1100" u="none" cap="none" strike="noStrike">
                <a:solidFill>
                  <a:srgbClr val="7F7F7F"/>
                </a:solidFill>
                <a:latin typeface="Helvetica Neue"/>
                <a:ea typeface="Helvetica Neue"/>
                <a:cs typeface="Helvetica Neue"/>
                <a:sym typeface="Helvetica Neue"/>
              </a:rPr>
              <a:t>If anyone would like to volunteer, please contact the school. An initiative like this requires parental involvement. Huge thanks to the parents who kept the campaign going last year. Our travel officer is visiting us very soon. He will advise us about other ways in which we will be able to work with our Travel theme this year. </a:t>
            </a:r>
            <a:endParaRPr/>
          </a:p>
          <a:p>
            <a:pPr indent="0" lvl="0" marL="0" marR="0" rtl="0" algn="l">
              <a:lnSpc>
                <a:spcPct val="100000"/>
              </a:lnSpc>
              <a:spcBef>
                <a:spcPts val="0"/>
              </a:spcBef>
              <a:spcAft>
                <a:spcPts val="0"/>
              </a:spcAft>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2A4EA2"/>
              </a:buClr>
              <a:buSzPts val="1200"/>
              <a:buFont typeface="Play"/>
              <a:buNone/>
            </a:pPr>
            <a:r>
              <a:rPr lang="en-IE" sz="1200">
                <a:solidFill>
                  <a:srgbClr val="2A4EA2"/>
                </a:solidFill>
                <a:latin typeface="Play"/>
                <a:ea typeface="Play"/>
                <a:cs typeface="Play"/>
                <a:sym typeface="Play"/>
              </a:rPr>
              <a:t>Cycling to School</a:t>
            </a:r>
            <a:endParaRPr/>
          </a:p>
          <a:p>
            <a:pPr indent="0" lvl="0" marL="0" marR="0" rtl="0" algn="l">
              <a:lnSpc>
                <a:spcPct val="100000"/>
              </a:lnSpc>
              <a:spcBef>
                <a:spcPts val="0"/>
              </a:spcBef>
              <a:spcAft>
                <a:spcPts val="0"/>
              </a:spcAft>
              <a:buClr>
                <a:srgbClr val="7F7F7F"/>
              </a:buClr>
              <a:buSzPts val="1100"/>
              <a:buFont typeface="Helvetica Neue"/>
              <a:buNone/>
            </a:pPr>
            <a:r>
              <a:rPr b="0" i="0" lang="en-IE" sz="1100" u="none" cap="none" strike="noStrike">
                <a:solidFill>
                  <a:srgbClr val="7F7F7F"/>
                </a:solidFill>
                <a:latin typeface="Helvetica Neue"/>
                <a:ea typeface="Helvetica Neue"/>
                <a:cs typeface="Helvetica Neue"/>
                <a:sym typeface="Helvetica Neue"/>
              </a:rPr>
              <a:t>Cycling on Wednesdays will start next week also. Anyone interested in cycling with the school must be in fourth class up or must have a parent or guardian with them. </a:t>
            </a:r>
            <a:endParaRPr/>
          </a:p>
          <a:p>
            <a:pPr indent="0" lvl="0" marL="0" marR="0" rtl="0" algn="l">
              <a:lnSpc>
                <a:spcPct val="100000"/>
              </a:lnSpc>
              <a:spcBef>
                <a:spcPts val="0"/>
              </a:spcBef>
              <a:spcAft>
                <a:spcPts val="0"/>
              </a:spcAft>
              <a:buClr>
                <a:srgbClr val="7F7F7F"/>
              </a:buClr>
              <a:buSzPts val="1100"/>
              <a:buFont typeface="Helvetica Neue"/>
              <a:buNone/>
            </a:pPr>
            <a:r>
              <a:rPr b="0" i="0" lang="en-IE" sz="1100" u="none" cap="none" strike="noStrike">
                <a:solidFill>
                  <a:srgbClr val="7F7F7F"/>
                </a:solidFill>
                <a:latin typeface="Helvetica Neue"/>
                <a:ea typeface="Helvetica Neue"/>
                <a:cs typeface="Helvetica Neue"/>
                <a:sym typeface="Helvetica Neue"/>
              </a:rPr>
              <a:t>Hi-viz vests and helmets are essential.</a:t>
            </a:r>
            <a:endParaRPr/>
          </a:p>
          <a:p>
            <a:pPr indent="0" lvl="0" marL="0" marR="0" rtl="0" algn="l">
              <a:lnSpc>
                <a:spcPct val="100000"/>
              </a:lnSpc>
              <a:spcBef>
                <a:spcPts val="0"/>
              </a:spcBef>
              <a:spcAft>
                <a:spcPts val="0"/>
              </a:spcAft>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7F7F7F"/>
              </a:buClr>
              <a:buSzPts val="1100"/>
              <a:buFont typeface="Helvetica Neue"/>
              <a:buNone/>
            </a:pPr>
            <a:r>
              <a:rPr b="0" i="0" lang="en-IE" sz="1100" u="none" cap="none" strike="noStrike">
                <a:solidFill>
                  <a:srgbClr val="7F7F7F"/>
                </a:solidFill>
                <a:latin typeface="Helvetica Neue"/>
                <a:ea typeface="Helvetica Neue"/>
                <a:cs typeface="Helvetica Neue"/>
                <a:sym typeface="Helvetica Neue"/>
              </a:rPr>
              <a:t>Recycling continues at school. We accept ink cartridges, small plastic bottles, postage stamps, cans and batteries. Well done to everyone for managing their waste in a sustainable way. </a:t>
            </a:r>
            <a:endParaRPr/>
          </a:p>
        </p:txBody>
      </p:sp>
      <p:grpSp>
        <p:nvGrpSpPr>
          <p:cNvPr id="127" name="Google Shape;127;p4"/>
          <p:cNvGrpSpPr/>
          <p:nvPr/>
        </p:nvGrpSpPr>
        <p:grpSpPr>
          <a:xfrm>
            <a:off x="5074377" y="3962400"/>
            <a:ext cx="2448230" cy="2435142"/>
            <a:chOff x="353149" y="4948970"/>
            <a:chExt cx="2448230" cy="2435142"/>
          </a:xfrm>
        </p:grpSpPr>
        <p:pic>
          <p:nvPicPr>
            <p:cNvPr descr="A green and blue circles and lines&#10;&#10;Description automatically generated" id="128" name="Google Shape;128;p4"/>
            <p:cNvPicPr preferRelativeResize="0"/>
            <p:nvPr/>
          </p:nvPicPr>
          <p:blipFill rotWithShape="1">
            <a:blip r:embed="rId5">
              <a:alphaModFix/>
            </a:blip>
            <a:srcRect b="0" l="0" r="0" t="0"/>
            <a:stretch/>
          </p:blipFill>
          <p:spPr>
            <a:xfrm>
              <a:off x="353149" y="4948970"/>
              <a:ext cx="2448230" cy="2435142"/>
            </a:xfrm>
            <a:prstGeom prst="rect">
              <a:avLst/>
            </a:prstGeom>
            <a:noFill/>
            <a:ln>
              <a:noFill/>
            </a:ln>
          </p:spPr>
        </p:pic>
        <p:sp>
          <p:nvSpPr>
            <p:cNvPr id="129" name="Google Shape;129;p4"/>
            <p:cNvSpPr txBox="1"/>
            <p:nvPr/>
          </p:nvSpPr>
          <p:spPr>
            <a:xfrm>
              <a:off x="1022669" y="5751042"/>
              <a:ext cx="1190800" cy="830997"/>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None/>
              </a:pPr>
              <a:r>
                <a:rPr lang="en-IE" sz="2400">
                  <a:solidFill>
                    <a:schemeClr val="lt1"/>
                  </a:solidFill>
                  <a:latin typeface="Play"/>
                  <a:ea typeface="Play"/>
                  <a:cs typeface="Play"/>
                  <a:sym typeface="Play"/>
                </a:rPr>
                <a:t>GREEN </a:t>
              </a:r>
              <a:endParaRPr/>
            </a:p>
            <a:p>
              <a:pPr indent="0" lvl="0" marL="0" rtl="0" algn="ctr">
                <a:spcBef>
                  <a:spcPts val="0"/>
                </a:spcBef>
                <a:spcAft>
                  <a:spcPts val="0"/>
                </a:spcAft>
                <a:buNone/>
              </a:pPr>
              <a:r>
                <a:rPr lang="en-IE" sz="2400">
                  <a:solidFill>
                    <a:schemeClr val="lt1"/>
                  </a:solidFill>
                  <a:latin typeface="Play"/>
                  <a:ea typeface="Play"/>
                  <a:cs typeface="Play"/>
                  <a:sym typeface="Play"/>
                </a:rPr>
                <a:t>NEWS</a:t>
              </a:r>
              <a:endParaRPr sz="2400">
                <a:solidFill>
                  <a:schemeClr val="lt1"/>
                </a:solidFill>
              </a:endParaRPr>
            </a:p>
          </p:txBody>
        </p:sp>
      </p:grpSp>
      <p:sp>
        <p:nvSpPr>
          <p:cNvPr id="130" name="Google Shape;130;p4"/>
          <p:cNvSpPr/>
          <p:nvPr/>
        </p:nvSpPr>
        <p:spPr>
          <a:xfrm>
            <a:off x="1827899" y="710275"/>
            <a:ext cx="5812126" cy="2313175"/>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1"/>
          </a:solidFill>
          <a:ln cap="flat" cmpd="sng" w="28575">
            <a:solidFill>
              <a:srgbClr val="2A4EA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0" lIns="252000" spcFirstLastPara="1" rIns="0" wrap="square" tIns="0">
            <a:noAutofit/>
          </a:bodyPr>
          <a:lstStyle/>
          <a:p>
            <a:pPr indent="0" lvl="0" marL="0" rtl="0" algn="l">
              <a:lnSpc>
                <a:spcPct val="107000"/>
              </a:lnSpc>
              <a:spcBef>
                <a:spcPts val="0"/>
              </a:spcBef>
              <a:spcAft>
                <a:spcPts val="0"/>
              </a:spcAft>
              <a:buNone/>
            </a:pPr>
            <a:r>
              <a:rPr b="1" lang="en-IE" sz="1100">
                <a:solidFill>
                  <a:srgbClr val="7F7F7F"/>
                </a:solidFill>
                <a:latin typeface="Helvetica Neue"/>
                <a:ea typeface="Helvetica Neue"/>
                <a:cs typeface="Helvetica Neue"/>
                <a:sym typeface="Helvetica Neue"/>
              </a:rPr>
              <a:t>Banna (School Band):</a:t>
            </a:r>
            <a:r>
              <a:rPr lang="en-IE" sz="1100">
                <a:solidFill>
                  <a:srgbClr val="7F7F7F"/>
                </a:solidFill>
                <a:latin typeface="Helvetica Neue"/>
                <a:ea typeface="Helvetica Neue"/>
                <a:cs typeface="Helvetica Neue"/>
                <a:sym typeface="Helvetica Neue"/>
              </a:rPr>
              <a:t>	Rehearsal for 3rd - 6th Class 2:50 - 3:30pm</a:t>
            </a:r>
            <a:endParaRPr/>
          </a:p>
          <a:p>
            <a:pPr indent="0" lvl="0" marL="0" rtl="0" algn="l">
              <a:lnSpc>
                <a:spcPct val="107000"/>
              </a:lnSpc>
              <a:spcBef>
                <a:spcPts val="800"/>
              </a:spcBef>
              <a:spcAft>
                <a:spcPts val="0"/>
              </a:spcAft>
              <a:buNone/>
            </a:pPr>
            <a:r>
              <a:rPr b="1" lang="en-IE" sz="1100">
                <a:solidFill>
                  <a:srgbClr val="7F7F7F"/>
                </a:solidFill>
                <a:latin typeface="Helvetica Neue"/>
                <a:ea typeface="Helvetica Neue"/>
                <a:cs typeface="Helvetica Neue"/>
                <a:sym typeface="Helvetica Neue"/>
              </a:rPr>
              <a:t>Football:                            </a:t>
            </a:r>
            <a:r>
              <a:rPr lang="en-IE" sz="1100">
                <a:solidFill>
                  <a:srgbClr val="7F7F7F"/>
                </a:solidFill>
                <a:latin typeface="Helvetica Neue"/>
                <a:ea typeface="Helvetica Neue"/>
                <a:cs typeface="Helvetica Neue"/>
                <a:sym typeface="Helvetica Neue"/>
              </a:rPr>
              <a:t>	Wednesdays  2.50 - 3.50 for 4th - 6th Class </a:t>
            </a:r>
            <a:endParaRPr/>
          </a:p>
          <a:p>
            <a:pPr indent="0" lvl="0" marL="0" rtl="0" algn="l">
              <a:lnSpc>
                <a:spcPct val="107000"/>
              </a:lnSpc>
              <a:spcBef>
                <a:spcPts val="800"/>
              </a:spcBef>
              <a:spcAft>
                <a:spcPts val="0"/>
              </a:spcAft>
              <a:buNone/>
            </a:pPr>
            <a:r>
              <a:rPr b="1" lang="en-IE" sz="1100">
                <a:solidFill>
                  <a:srgbClr val="7F7F7F"/>
                </a:solidFill>
                <a:latin typeface="Helvetica Neue"/>
                <a:ea typeface="Helvetica Neue"/>
                <a:cs typeface="Helvetica Neue"/>
                <a:sym typeface="Helvetica Neue"/>
              </a:rPr>
              <a:t>Camogie:</a:t>
            </a:r>
            <a:r>
              <a:rPr lang="en-IE" sz="1100">
                <a:solidFill>
                  <a:srgbClr val="7F7F7F"/>
                </a:solidFill>
                <a:latin typeface="Helvetica Neue"/>
                <a:ea typeface="Helvetica Neue"/>
                <a:cs typeface="Helvetica Neue"/>
                <a:sym typeface="Helvetica Neue"/>
              </a:rPr>
              <a:t>			Date TBC – will start later in the year</a:t>
            </a:r>
            <a:endParaRPr/>
          </a:p>
          <a:p>
            <a:pPr indent="0" lvl="0" marL="0" rtl="0" algn="l">
              <a:lnSpc>
                <a:spcPct val="107000"/>
              </a:lnSpc>
              <a:spcBef>
                <a:spcPts val="800"/>
              </a:spcBef>
              <a:spcAft>
                <a:spcPts val="0"/>
              </a:spcAft>
              <a:buNone/>
            </a:pPr>
            <a:r>
              <a:rPr b="1" lang="en-IE" sz="1100">
                <a:solidFill>
                  <a:srgbClr val="7F7F7F"/>
                </a:solidFill>
                <a:latin typeface="Helvetica Neue"/>
                <a:ea typeface="Helvetica Neue"/>
                <a:cs typeface="Helvetica Neue"/>
                <a:sym typeface="Helvetica Neue"/>
              </a:rPr>
              <a:t>Rounders:                         </a:t>
            </a:r>
            <a:r>
              <a:rPr lang="en-IE" sz="1100">
                <a:solidFill>
                  <a:srgbClr val="7F7F7F"/>
                </a:solidFill>
                <a:latin typeface="Helvetica Neue"/>
                <a:ea typeface="Helvetica Neue"/>
                <a:cs typeface="Helvetica Neue"/>
                <a:sym typeface="Helvetica Neue"/>
              </a:rPr>
              <a:t>	Mondays 3.00 - 4.00 for 5th &amp; 6th Class weather permitting</a:t>
            </a:r>
            <a:endParaRPr/>
          </a:p>
          <a:p>
            <a:pPr indent="0" lvl="0" marL="0" rtl="0" algn="l">
              <a:lnSpc>
                <a:spcPct val="107000"/>
              </a:lnSpc>
              <a:spcBef>
                <a:spcPts val="800"/>
              </a:spcBef>
              <a:spcAft>
                <a:spcPts val="0"/>
              </a:spcAft>
              <a:buNone/>
            </a:pPr>
            <a:r>
              <a:rPr b="1" lang="en-IE" sz="1100">
                <a:solidFill>
                  <a:srgbClr val="7F7F7F"/>
                </a:solidFill>
                <a:latin typeface="Helvetica Neue"/>
                <a:ea typeface="Helvetica Neue"/>
                <a:cs typeface="Helvetica Neue"/>
                <a:sym typeface="Helvetica Neue"/>
              </a:rPr>
              <a:t>Assembly:                         </a:t>
            </a:r>
            <a:r>
              <a:rPr lang="en-IE" sz="1100">
                <a:solidFill>
                  <a:srgbClr val="7F7F7F"/>
                </a:solidFill>
                <a:latin typeface="Helvetica Neue"/>
                <a:ea typeface="Helvetica Neue"/>
                <a:cs typeface="Helvetica Neue"/>
                <a:sym typeface="Helvetica Neue"/>
              </a:rPr>
              <a:t>	Launch of Maths Week</a:t>
            </a:r>
            <a:endParaRPr/>
          </a:p>
          <a:p>
            <a:pPr indent="0" lvl="0" marL="0" rtl="0" algn="l">
              <a:lnSpc>
                <a:spcPct val="107000"/>
              </a:lnSpc>
              <a:spcBef>
                <a:spcPts val="800"/>
              </a:spcBef>
              <a:spcAft>
                <a:spcPts val="0"/>
              </a:spcAft>
              <a:buNone/>
            </a:pPr>
            <a:r>
              <a:rPr b="1" lang="en-IE" sz="1100">
                <a:solidFill>
                  <a:srgbClr val="7F7F7F"/>
                </a:solidFill>
                <a:latin typeface="Helvetica Neue"/>
                <a:ea typeface="Helvetica Neue"/>
                <a:cs typeface="Helvetica Neue"/>
                <a:sym typeface="Helvetica Neue"/>
              </a:rPr>
              <a:t>Confirmation:                    </a:t>
            </a:r>
            <a:r>
              <a:rPr lang="en-IE" sz="1100">
                <a:solidFill>
                  <a:srgbClr val="7F7F7F"/>
                </a:solidFill>
                <a:latin typeface="Helvetica Neue"/>
                <a:ea typeface="Helvetica Neue"/>
                <a:cs typeface="Helvetica Neue"/>
                <a:sym typeface="Helvetica Neue"/>
              </a:rPr>
              <a:t>	Friday Jan 26th @ 2pm        </a:t>
            </a:r>
            <a:endParaRPr/>
          </a:p>
          <a:p>
            <a:pPr indent="0" lvl="0" marL="0" rtl="0" algn="l">
              <a:lnSpc>
                <a:spcPct val="107000"/>
              </a:lnSpc>
              <a:spcBef>
                <a:spcPts val="800"/>
              </a:spcBef>
              <a:spcAft>
                <a:spcPts val="0"/>
              </a:spcAft>
              <a:buNone/>
            </a:pPr>
            <a:r>
              <a:rPr b="1" lang="en-IE" sz="1100">
                <a:solidFill>
                  <a:srgbClr val="7F7F7F"/>
                </a:solidFill>
                <a:latin typeface="Helvetica Neue"/>
                <a:ea typeface="Helvetica Neue"/>
                <a:cs typeface="Helvetica Neue"/>
                <a:sym typeface="Helvetica Neue"/>
              </a:rPr>
              <a:t>Communion:                      </a:t>
            </a:r>
            <a:r>
              <a:rPr lang="en-IE" sz="1100">
                <a:solidFill>
                  <a:srgbClr val="7F7F7F"/>
                </a:solidFill>
                <a:latin typeface="Helvetica Neue"/>
                <a:ea typeface="Helvetica Neue"/>
                <a:cs typeface="Helvetica Neue"/>
                <a:sym typeface="Helvetica Neue"/>
              </a:rPr>
              <a:t>	Saturday 11th May @ 2pm </a:t>
            </a:r>
            <a:endParaRPr sz="1100">
              <a:solidFill>
                <a:srgbClr val="7F7F7F"/>
              </a:solidFill>
              <a:latin typeface="Helvetica Neue"/>
              <a:ea typeface="Helvetica Neue"/>
              <a:cs typeface="Helvetica Neue"/>
              <a:sym typeface="Helvetica Neue"/>
            </a:endParaRPr>
          </a:p>
        </p:txBody>
      </p:sp>
      <p:pic>
        <p:nvPicPr>
          <p:cNvPr id="131" name="Google Shape;131;p4"/>
          <p:cNvPicPr preferRelativeResize="0"/>
          <p:nvPr/>
        </p:nvPicPr>
        <p:blipFill rotWithShape="1">
          <a:blip r:embed="rId6">
            <a:alphaModFix/>
          </a:blip>
          <a:srcRect b="0" l="0" r="0" t="0"/>
          <a:stretch/>
        </p:blipFill>
        <p:spPr>
          <a:xfrm>
            <a:off x="-455050" y="-344274"/>
            <a:ext cx="2895599" cy="214664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5"/>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IE"/>
              <a:t>‹#›</a:t>
            </a:fld>
            <a:endParaRPr/>
          </a:p>
        </p:txBody>
      </p:sp>
      <p:sp>
        <p:nvSpPr>
          <p:cNvPr id="137" name="Google Shape;137;p5"/>
          <p:cNvSpPr txBox="1"/>
          <p:nvPr/>
        </p:nvSpPr>
        <p:spPr>
          <a:xfrm>
            <a:off x="419100" y="590875"/>
            <a:ext cx="5334000" cy="3140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IE" sz="1100">
                <a:solidFill>
                  <a:srgbClr val="7F7F7F"/>
                </a:solidFill>
                <a:latin typeface="Helvetica Neue"/>
                <a:ea typeface="Helvetica Neue"/>
                <a:cs typeface="Helvetica Neue"/>
                <a:sym typeface="Helvetica Neue"/>
              </a:rPr>
              <a:t>Our Green Flag theme is </a:t>
            </a:r>
            <a:r>
              <a:rPr b="1" i="1" lang="en-IE" sz="1100">
                <a:solidFill>
                  <a:srgbClr val="7F7F7F"/>
                </a:solidFill>
                <a:latin typeface="Helvetica Neue"/>
                <a:ea typeface="Helvetica Neue"/>
                <a:cs typeface="Helvetica Neue"/>
                <a:sym typeface="Helvetica Neue"/>
              </a:rPr>
              <a:t>Global Citizenship - Travel</a:t>
            </a:r>
            <a:r>
              <a:rPr lang="en-IE" sz="1100">
                <a:solidFill>
                  <a:srgbClr val="7F7F7F"/>
                </a:solidFill>
                <a:latin typeface="Helvetica Neue"/>
                <a:ea typeface="Helvetica Neue"/>
                <a:cs typeface="Helvetica Neue"/>
                <a:sym typeface="Helvetica Neue"/>
              </a:rPr>
              <a:t>. This is National Walk to school week. Of course our Walking on Wednesday, WOW will go ahead on Wednesday but we are asking that everyone try to walk to school even more this week.  Let’s walk, cycle and scoot more to reduce carbon emissions and keep our air clean.</a:t>
            </a:r>
            <a:endParaRPr/>
          </a:p>
          <a:p>
            <a:pPr indent="0" lvl="0" marL="0" rtl="0" algn="l">
              <a:spcBef>
                <a:spcPts val="0"/>
              </a:spcBef>
              <a:spcAft>
                <a:spcPts val="0"/>
              </a:spcAft>
              <a:buNone/>
            </a:pPr>
            <a:r>
              <a:t/>
            </a:r>
            <a:endParaRPr sz="1100">
              <a:solidFill>
                <a:srgbClr val="7F7F7F"/>
              </a:solidFill>
              <a:latin typeface="Helvetica Neue"/>
              <a:ea typeface="Helvetica Neue"/>
              <a:cs typeface="Helvetica Neue"/>
              <a:sym typeface="Helvetica Neue"/>
            </a:endParaRPr>
          </a:p>
          <a:p>
            <a:pPr indent="0" lvl="0" marL="0" rtl="0" algn="l">
              <a:spcBef>
                <a:spcPts val="0"/>
              </a:spcBef>
              <a:spcAft>
                <a:spcPts val="0"/>
              </a:spcAft>
              <a:buNone/>
            </a:pPr>
            <a:r>
              <a:rPr lang="en-IE" sz="1100">
                <a:solidFill>
                  <a:srgbClr val="7F7F7F"/>
                </a:solidFill>
                <a:latin typeface="Helvetica Neue"/>
                <a:ea typeface="Helvetica Neue"/>
                <a:cs typeface="Helvetica Neue"/>
                <a:sym typeface="Helvetica Neue"/>
              </a:rPr>
              <a:t>Unfortunately the weather has made it challenging to get our WOW and COW campaigns started.  WOW will resume on Wednesday if it is dry. Meet up at Gullivers at 8:50 am. We will also resume On Foot Friday on Friday (Walking to school from Gullivers down at the castle car park). </a:t>
            </a:r>
            <a:endParaRPr/>
          </a:p>
          <a:p>
            <a:pPr indent="0" lvl="0" marL="0" rtl="0" algn="l">
              <a:spcBef>
                <a:spcPts val="0"/>
              </a:spcBef>
              <a:spcAft>
                <a:spcPts val="0"/>
              </a:spcAft>
              <a:buNone/>
            </a:pPr>
            <a:r>
              <a:t/>
            </a:r>
            <a:endParaRPr sz="1100">
              <a:solidFill>
                <a:srgbClr val="7F7F7F"/>
              </a:solidFill>
              <a:latin typeface="Helvetica Neue"/>
              <a:ea typeface="Helvetica Neue"/>
              <a:cs typeface="Helvetica Neue"/>
              <a:sym typeface="Helvetica Neue"/>
            </a:endParaRPr>
          </a:p>
          <a:p>
            <a:pPr indent="0" lvl="0" marL="0" rtl="0" algn="l">
              <a:spcBef>
                <a:spcPts val="0"/>
              </a:spcBef>
              <a:spcAft>
                <a:spcPts val="0"/>
              </a:spcAft>
              <a:buNone/>
            </a:pPr>
            <a:r>
              <a:rPr lang="en-IE" sz="1100">
                <a:solidFill>
                  <a:srgbClr val="7F7F7F"/>
                </a:solidFill>
                <a:latin typeface="Helvetica Neue"/>
                <a:ea typeface="Helvetica Neue"/>
                <a:cs typeface="Helvetica Neue"/>
                <a:sym typeface="Helvetica Neue"/>
              </a:rPr>
              <a:t>Walking is such a mindful activity. We miss so much when we are travelling in a vehicle. As we walk to school this week let us take note of all we see, hear and smell along the way.  Autumn offers many lovely sights.  </a:t>
            </a:r>
            <a:endParaRPr/>
          </a:p>
          <a:p>
            <a:pPr indent="0" lvl="0" marL="0" rtl="0" algn="l">
              <a:spcBef>
                <a:spcPts val="0"/>
              </a:spcBef>
              <a:spcAft>
                <a:spcPts val="0"/>
              </a:spcAft>
              <a:buNone/>
            </a:pPr>
            <a:r>
              <a:rPr lang="en-IE" sz="1100">
                <a:solidFill>
                  <a:srgbClr val="7F7F7F"/>
                </a:solidFill>
                <a:latin typeface="Helvetica Neue"/>
                <a:ea typeface="Helvetica Neue"/>
                <a:cs typeface="Helvetica Neue"/>
                <a:sym typeface="Helvetica Neue"/>
              </a:rPr>
              <a:t> </a:t>
            </a:r>
            <a:endParaRPr/>
          </a:p>
          <a:p>
            <a:pPr indent="0" lvl="0" marL="0" rtl="0" algn="l">
              <a:spcBef>
                <a:spcPts val="0"/>
              </a:spcBef>
              <a:spcAft>
                <a:spcPts val="0"/>
              </a:spcAft>
              <a:buNone/>
            </a:pPr>
            <a:r>
              <a:rPr lang="en-IE" sz="1100">
                <a:solidFill>
                  <a:srgbClr val="7F7F7F"/>
                </a:solidFill>
                <a:latin typeface="Helvetica Neue"/>
                <a:ea typeface="Helvetica Neue"/>
                <a:cs typeface="Helvetica Neue"/>
                <a:sym typeface="Helvetica Neue"/>
              </a:rPr>
              <a:t>Next week we will concentrate on Cycling. We have a lovely new Bike shed so let’s put it to good use when the weather picks up and it is safer to cycle.</a:t>
            </a:r>
            <a:endParaRPr sz="1100">
              <a:solidFill>
                <a:srgbClr val="7F7F7F"/>
              </a:solidFill>
              <a:latin typeface="Helvetica Neue"/>
              <a:ea typeface="Helvetica Neue"/>
              <a:cs typeface="Helvetica Neue"/>
              <a:sym typeface="Helvetica Neue"/>
            </a:endParaRPr>
          </a:p>
          <a:p>
            <a:pPr indent="0" lvl="0" marL="0" rtl="0" algn="l">
              <a:spcBef>
                <a:spcPts val="0"/>
              </a:spcBef>
              <a:spcAft>
                <a:spcPts val="0"/>
              </a:spcAft>
              <a:buNone/>
            </a:pPr>
            <a:r>
              <a:rPr lang="en-IE" sz="1100">
                <a:solidFill>
                  <a:srgbClr val="7F7F7F"/>
                </a:solidFill>
                <a:latin typeface="Helvetica Neue"/>
                <a:ea typeface="Helvetica Neue"/>
                <a:cs typeface="Helvetica Neue"/>
                <a:sym typeface="Helvetica Neue"/>
              </a:rPr>
              <a:t>Ms Nally</a:t>
            </a:r>
            <a:endParaRPr sz="1100">
              <a:solidFill>
                <a:srgbClr val="7F7F7F"/>
              </a:solidFill>
              <a:latin typeface="Helvetica Neue"/>
              <a:ea typeface="Helvetica Neue"/>
              <a:cs typeface="Helvetica Neue"/>
              <a:sym typeface="Helvetica Neue"/>
            </a:endParaRPr>
          </a:p>
        </p:txBody>
      </p:sp>
      <p:pic>
        <p:nvPicPr>
          <p:cNvPr descr="A colorful square with icons&#10;&#10;Description automatically generated with medium confidence" id="138" name="Google Shape;138;p5"/>
          <p:cNvPicPr preferRelativeResize="0"/>
          <p:nvPr/>
        </p:nvPicPr>
        <p:blipFill rotWithShape="1">
          <a:blip r:embed="rId3">
            <a:alphaModFix/>
          </a:blip>
          <a:srcRect b="7575" l="5613" r="0" t="19697"/>
          <a:stretch/>
        </p:blipFill>
        <p:spPr>
          <a:xfrm>
            <a:off x="907639" y="3721625"/>
            <a:ext cx="5957110" cy="2970051"/>
          </a:xfrm>
          <a:prstGeom prst="rect">
            <a:avLst/>
          </a:prstGeom>
          <a:noFill/>
          <a:ln>
            <a:noFill/>
          </a:ln>
        </p:spPr>
      </p:pic>
      <p:pic>
        <p:nvPicPr>
          <p:cNvPr descr="A cartoon of a child with a speech bubble&#10;&#10;Description automatically generated" id="139" name="Google Shape;139;p5"/>
          <p:cNvPicPr preferRelativeResize="0"/>
          <p:nvPr/>
        </p:nvPicPr>
        <p:blipFill rotWithShape="1">
          <a:blip r:embed="rId4">
            <a:alphaModFix/>
          </a:blip>
          <a:srcRect b="0" l="0" r="0" t="0"/>
          <a:stretch/>
        </p:blipFill>
        <p:spPr>
          <a:xfrm>
            <a:off x="5596128" y="409957"/>
            <a:ext cx="1607820" cy="3237405"/>
          </a:xfrm>
          <a:prstGeom prst="rect">
            <a:avLst/>
          </a:prstGeom>
          <a:noFill/>
          <a:ln>
            <a:noFill/>
          </a:ln>
        </p:spPr>
      </p:pic>
      <p:sp>
        <p:nvSpPr>
          <p:cNvPr id="140" name="Google Shape;140;p5"/>
          <p:cNvSpPr txBox="1"/>
          <p:nvPr/>
        </p:nvSpPr>
        <p:spPr>
          <a:xfrm>
            <a:off x="5867400" y="1066800"/>
            <a:ext cx="3887734" cy="46166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IE" sz="2400">
                <a:solidFill>
                  <a:schemeClr val="lt1"/>
                </a:solidFill>
                <a:latin typeface="Play"/>
                <a:ea typeface="Play"/>
                <a:cs typeface="Play"/>
                <a:sym typeface="Play"/>
              </a:rPr>
              <a:t>WOW</a:t>
            </a:r>
            <a:endParaRPr/>
          </a:p>
        </p:txBody>
      </p:sp>
      <p:pic>
        <p:nvPicPr>
          <p:cNvPr descr="A group of kids walking&#10;&#10;Description automatically generated" id="141" name="Google Shape;141;p5"/>
          <p:cNvPicPr preferRelativeResize="0"/>
          <p:nvPr/>
        </p:nvPicPr>
        <p:blipFill rotWithShape="1">
          <a:blip r:embed="rId5">
            <a:alphaModFix/>
          </a:blip>
          <a:srcRect b="0" l="19005" r="4489" t="0"/>
          <a:stretch/>
        </p:blipFill>
        <p:spPr>
          <a:xfrm>
            <a:off x="534700" y="6691687"/>
            <a:ext cx="6703004" cy="2532616"/>
          </a:xfrm>
          <a:prstGeom prst="rect">
            <a:avLst/>
          </a:prstGeom>
          <a:noFill/>
          <a:ln>
            <a:noFill/>
          </a:ln>
        </p:spPr>
      </p:pic>
      <p:sp>
        <p:nvSpPr>
          <p:cNvPr id="142" name="Google Shape;142;p5"/>
          <p:cNvSpPr txBox="1"/>
          <p:nvPr/>
        </p:nvSpPr>
        <p:spPr>
          <a:xfrm>
            <a:off x="1388748" y="9224298"/>
            <a:ext cx="5815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92D050"/>
              </a:buClr>
              <a:buSzPts val="1400"/>
              <a:buFont typeface="Helvetica Neue"/>
              <a:buNone/>
            </a:pPr>
            <a:r>
              <a:rPr b="1" i="0" lang="en-IE" sz="1400" u="none" cap="none" strike="noStrike">
                <a:solidFill>
                  <a:srgbClr val="92D050"/>
                </a:solidFill>
                <a:latin typeface="Helvetica Neue"/>
                <a:ea typeface="Helvetica Neue"/>
                <a:cs typeface="Helvetica Neue"/>
                <a:sym typeface="Helvetica Neue"/>
              </a:rPr>
              <a:t>Remember green is cool at home and at school</a:t>
            </a:r>
            <a:r>
              <a:rPr b="1" i="0" lang="en-IE" sz="1800" u="none" cap="none" strike="noStrike">
                <a:solidFill>
                  <a:srgbClr val="92D050"/>
                </a:solidFill>
                <a:latin typeface="Helvetica Neue"/>
                <a:ea typeface="Helvetica Neue"/>
                <a:cs typeface="Helvetica Neue"/>
                <a:sym typeface="Helvetica Neue"/>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6"/>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IE"/>
              <a:t>‹#›</a:t>
            </a:fld>
            <a:endParaRPr/>
          </a:p>
        </p:txBody>
      </p:sp>
      <p:sp>
        <p:nvSpPr>
          <p:cNvPr id="148" name="Google Shape;148;p6"/>
          <p:cNvSpPr/>
          <p:nvPr/>
        </p:nvSpPr>
        <p:spPr>
          <a:xfrm>
            <a:off x="480863" y="533400"/>
            <a:ext cx="6902916" cy="1879096"/>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descr="A colorful text on a black background&#10;&#10;Description automatically generated" id="149" name="Google Shape;149;p6"/>
          <p:cNvPicPr preferRelativeResize="0"/>
          <p:nvPr/>
        </p:nvPicPr>
        <p:blipFill rotWithShape="1">
          <a:blip r:embed="rId3">
            <a:alphaModFix/>
          </a:blip>
          <a:srcRect b="0" l="0" r="0" t="0"/>
          <a:stretch/>
        </p:blipFill>
        <p:spPr>
          <a:xfrm>
            <a:off x="1165377" y="647384"/>
            <a:ext cx="5880012" cy="1739648"/>
          </a:xfrm>
          <a:prstGeom prst="rect">
            <a:avLst/>
          </a:prstGeom>
          <a:noFill/>
          <a:ln>
            <a:noFill/>
          </a:ln>
        </p:spPr>
      </p:pic>
      <p:sp>
        <p:nvSpPr>
          <p:cNvPr id="150" name="Google Shape;150;p6"/>
          <p:cNvSpPr txBox="1"/>
          <p:nvPr/>
        </p:nvSpPr>
        <p:spPr>
          <a:xfrm>
            <a:off x="427126" y="3188795"/>
            <a:ext cx="3505195" cy="263149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IE" sz="1100">
                <a:solidFill>
                  <a:srgbClr val="7F7F7F"/>
                </a:solidFill>
                <a:latin typeface="Helvetica Neue"/>
                <a:ea typeface="Helvetica Neue"/>
                <a:cs typeface="Helvetica Neue"/>
                <a:sym typeface="Helvetica Neue"/>
              </a:rPr>
              <a:t>Yes, it’s that time of year again when the children have the opportunity to show off their artistic talents and design their own personalised Christmas cards!</a:t>
            </a:r>
            <a:endParaRPr/>
          </a:p>
          <a:p>
            <a:pPr indent="0" lvl="0" marL="0" rtl="0" algn="l">
              <a:spcBef>
                <a:spcPts val="0"/>
              </a:spcBef>
              <a:spcAft>
                <a:spcPts val="0"/>
              </a:spcAft>
              <a:buNone/>
            </a:pPr>
            <a:r>
              <a:rPr lang="en-IE" sz="1100">
                <a:solidFill>
                  <a:srgbClr val="7F7F7F"/>
                </a:solidFill>
                <a:latin typeface="Helvetica Neue"/>
                <a:ea typeface="Helvetica Neue"/>
                <a:cs typeface="Helvetica Neue"/>
                <a:sym typeface="Helvetica Neue"/>
              </a:rPr>
              <a:t>A blank Christmas card template will be sent home with your child this week, so please check school bags!</a:t>
            </a:r>
            <a:endParaRPr/>
          </a:p>
          <a:p>
            <a:pPr indent="0" lvl="0" marL="0" rtl="0" algn="l">
              <a:spcBef>
                <a:spcPts val="0"/>
              </a:spcBef>
              <a:spcAft>
                <a:spcPts val="0"/>
              </a:spcAft>
              <a:buNone/>
            </a:pPr>
            <a:r>
              <a:t/>
            </a:r>
            <a:endParaRPr sz="1100">
              <a:solidFill>
                <a:srgbClr val="7F7F7F"/>
              </a:solidFill>
              <a:latin typeface="Helvetica Neue"/>
              <a:ea typeface="Helvetica Neue"/>
              <a:cs typeface="Helvetica Neue"/>
              <a:sym typeface="Helvetica Neue"/>
            </a:endParaRPr>
          </a:p>
          <a:p>
            <a:pPr indent="0" lvl="0" marL="0" rtl="0" algn="l">
              <a:spcBef>
                <a:spcPts val="0"/>
              </a:spcBef>
              <a:spcAft>
                <a:spcPts val="0"/>
              </a:spcAft>
              <a:buNone/>
            </a:pPr>
            <a:r>
              <a:rPr lang="en-IE" sz="1100">
                <a:solidFill>
                  <a:srgbClr val="7F7F7F"/>
                </a:solidFill>
                <a:latin typeface="Helvetica Neue"/>
                <a:ea typeface="Helvetica Neue"/>
                <a:cs typeface="Helvetica Neue"/>
                <a:sym typeface="Helvetica Neue"/>
              </a:rPr>
              <a:t>An accompanying email will be sent to all with further details about the Christmas cards.</a:t>
            </a:r>
            <a:endParaRPr/>
          </a:p>
          <a:p>
            <a:pPr indent="0" lvl="0" marL="0" rtl="0" algn="l">
              <a:spcBef>
                <a:spcPts val="0"/>
              </a:spcBef>
              <a:spcAft>
                <a:spcPts val="0"/>
              </a:spcAft>
              <a:buNone/>
            </a:pPr>
            <a:r>
              <a:t/>
            </a:r>
            <a:endParaRPr sz="1100">
              <a:solidFill>
                <a:srgbClr val="7F7F7F"/>
              </a:solidFill>
              <a:latin typeface="Helvetica Neue"/>
              <a:ea typeface="Helvetica Neue"/>
              <a:cs typeface="Helvetica Neue"/>
              <a:sym typeface="Helvetica Neue"/>
            </a:endParaRPr>
          </a:p>
          <a:p>
            <a:pPr indent="0" lvl="0" marL="0" rtl="0" algn="l">
              <a:spcBef>
                <a:spcPts val="0"/>
              </a:spcBef>
              <a:spcAft>
                <a:spcPts val="0"/>
              </a:spcAft>
              <a:buNone/>
            </a:pPr>
            <a:r>
              <a:rPr lang="en-IE" sz="1100">
                <a:solidFill>
                  <a:srgbClr val="7F7F7F"/>
                </a:solidFill>
                <a:latin typeface="Helvetica Neue"/>
                <a:ea typeface="Helvetica Neue"/>
                <a:cs typeface="Helvetica Neue"/>
                <a:sym typeface="Helvetica Neue"/>
              </a:rPr>
              <a:t>Please ensure all completed templates are returned to the school by </a:t>
            </a:r>
            <a:r>
              <a:rPr b="1" lang="en-IE" sz="1100">
                <a:solidFill>
                  <a:srgbClr val="7F7F7F"/>
                </a:solidFill>
                <a:latin typeface="Helvetica Neue"/>
                <a:ea typeface="Helvetica Neue"/>
                <a:cs typeface="Helvetica Neue"/>
                <a:sym typeface="Helvetica Neue"/>
              </a:rPr>
              <a:t>Friday 20th October </a:t>
            </a:r>
            <a:r>
              <a:rPr lang="en-IE" sz="1100">
                <a:solidFill>
                  <a:srgbClr val="7F7F7F"/>
                </a:solidFill>
                <a:latin typeface="Helvetica Neue"/>
                <a:ea typeface="Helvetica Neue"/>
                <a:cs typeface="Helvetica Neue"/>
                <a:sym typeface="Helvetica Neue"/>
              </a:rPr>
              <a:t>in order for us to meet the deadline set by the printing company.</a:t>
            </a:r>
            <a:endParaRPr/>
          </a:p>
          <a:p>
            <a:pPr indent="0" lvl="0" marL="0" rtl="0" algn="l">
              <a:spcBef>
                <a:spcPts val="0"/>
              </a:spcBef>
              <a:spcAft>
                <a:spcPts val="0"/>
              </a:spcAft>
              <a:buNone/>
            </a:pPr>
            <a:r>
              <a:t/>
            </a:r>
            <a:endParaRPr sz="1100">
              <a:solidFill>
                <a:srgbClr val="7F7F7F"/>
              </a:solidFill>
              <a:latin typeface="Helvetica Neue"/>
              <a:ea typeface="Helvetica Neue"/>
              <a:cs typeface="Helvetica Neue"/>
              <a:sym typeface="Helvetica Neue"/>
            </a:endParaRPr>
          </a:p>
          <a:p>
            <a:pPr indent="0" lvl="0" marL="0" rtl="0" algn="l">
              <a:spcBef>
                <a:spcPts val="0"/>
              </a:spcBef>
              <a:spcAft>
                <a:spcPts val="0"/>
              </a:spcAft>
              <a:buNone/>
            </a:pPr>
            <a:r>
              <a:rPr lang="en-IE" sz="1100">
                <a:solidFill>
                  <a:srgbClr val="7F7F7F"/>
                </a:solidFill>
                <a:latin typeface="Helvetica Neue"/>
                <a:ea typeface="Helvetica Neue"/>
                <a:cs typeface="Helvetica Neue"/>
                <a:sym typeface="Helvetica Neue"/>
              </a:rPr>
              <a:t>No payment is required at this stage.</a:t>
            </a:r>
            <a:endParaRPr/>
          </a:p>
        </p:txBody>
      </p:sp>
      <p:sp>
        <p:nvSpPr>
          <p:cNvPr id="151" name="Google Shape;151;p6"/>
          <p:cNvSpPr txBox="1"/>
          <p:nvPr/>
        </p:nvSpPr>
        <p:spPr>
          <a:xfrm>
            <a:off x="4338829" y="3188795"/>
            <a:ext cx="3143100" cy="2462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IE" sz="1100">
                <a:solidFill>
                  <a:srgbClr val="7F7F7F"/>
                </a:solidFill>
                <a:latin typeface="Helvetica Neue"/>
                <a:ea typeface="Helvetica Neue"/>
                <a:cs typeface="Helvetica Neue"/>
                <a:sym typeface="Helvetica Neue"/>
              </a:rPr>
              <a:t>T</a:t>
            </a:r>
            <a:r>
              <a:rPr lang="en-IE" sz="1100">
                <a:solidFill>
                  <a:srgbClr val="7F7F7F"/>
                </a:solidFill>
                <a:latin typeface="Helvetica Neue"/>
                <a:ea typeface="Helvetica Neue"/>
                <a:cs typeface="Helvetica Neue"/>
                <a:sym typeface="Helvetica Neue"/>
              </a:rPr>
              <a:t>a</a:t>
            </a:r>
            <a:r>
              <a:rPr lang="en-IE" sz="1100">
                <a:solidFill>
                  <a:srgbClr val="7F7F7F"/>
                </a:solidFill>
                <a:latin typeface="Helvetica Neue"/>
                <a:ea typeface="Helvetica Neue"/>
                <a:cs typeface="Helvetica Neue"/>
                <a:sym typeface="Helvetica Neue"/>
              </a:rPr>
              <a:t>sty buns and treats on 20th October</a:t>
            </a:r>
            <a:endParaRPr sz="1100">
              <a:solidFill>
                <a:srgbClr val="7F7F7F"/>
              </a:solidFill>
              <a:latin typeface="Helvetica Neue"/>
              <a:ea typeface="Helvetica Neue"/>
              <a:cs typeface="Helvetica Neue"/>
              <a:sym typeface="Helvetica Neue"/>
            </a:endParaRPr>
          </a:p>
          <a:p>
            <a:pPr indent="0" lvl="0" marL="0" rtl="0" algn="l">
              <a:spcBef>
                <a:spcPts val="0"/>
              </a:spcBef>
              <a:spcAft>
                <a:spcPts val="0"/>
              </a:spcAft>
              <a:buNone/>
            </a:pPr>
            <a:r>
              <a:t/>
            </a:r>
            <a:endParaRPr sz="1100">
              <a:solidFill>
                <a:srgbClr val="7F7F7F"/>
              </a:solidFill>
              <a:latin typeface="Helvetica Neue"/>
              <a:ea typeface="Helvetica Neue"/>
              <a:cs typeface="Helvetica Neue"/>
              <a:sym typeface="Helvetica Neue"/>
            </a:endParaRPr>
          </a:p>
          <a:p>
            <a:pPr indent="0" lvl="0" marL="0" rtl="0" algn="l">
              <a:spcBef>
                <a:spcPts val="0"/>
              </a:spcBef>
              <a:spcAft>
                <a:spcPts val="0"/>
              </a:spcAft>
              <a:buNone/>
            </a:pPr>
            <a:r>
              <a:rPr lang="en-IE" sz="1100">
                <a:solidFill>
                  <a:srgbClr val="7F7F7F"/>
                </a:solidFill>
                <a:latin typeface="Helvetica Neue"/>
                <a:ea typeface="Helvetica Neue"/>
                <a:cs typeface="Helvetica Neue"/>
                <a:sym typeface="Helvetica Neue"/>
              </a:rPr>
              <a:t>We are having our Bun Sale on </a:t>
            </a:r>
            <a:r>
              <a:rPr b="1" lang="en-IE" sz="1100">
                <a:solidFill>
                  <a:srgbClr val="7F7F7F"/>
                </a:solidFill>
                <a:latin typeface="Helvetica Neue"/>
                <a:ea typeface="Helvetica Neue"/>
                <a:cs typeface="Helvetica Neue"/>
                <a:sym typeface="Helvetica Neue"/>
              </a:rPr>
              <a:t>Friday 20</a:t>
            </a:r>
            <a:r>
              <a:rPr b="1" baseline="30000" lang="en-IE" sz="1100">
                <a:solidFill>
                  <a:srgbClr val="7F7F7F"/>
                </a:solidFill>
                <a:latin typeface="Helvetica Neue"/>
                <a:ea typeface="Helvetica Neue"/>
                <a:cs typeface="Helvetica Neue"/>
                <a:sym typeface="Helvetica Neue"/>
              </a:rPr>
              <a:t>th</a:t>
            </a:r>
            <a:r>
              <a:rPr b="1" lang="en-IE" sz="1100">
                <a:solidFill>
                  <a:srgbClr val="7F7F7F"/>
                </a:solidFill>
                <a:latin typeface="Helvetica Neue"/>
                <a:ea typeface="Helvetica Neue"/>
                <a:cs typeface="Helvetica Neue"/>
                <a:sym typeface="Helvetica Neue"/>
              </a:rPr>
              <a:t> October </a:t>
            </a:r>
            <a:r>
              <a:rPr lang="en-IE" sz="1100">
                <a:solidFill>
                  <a:srgbClr val="7F7F7F"/>
                </a:solidFill>
                <a:latin typeface="Helvetica Neue"/>
                <a:ea typeface="Helvetica Neue"/>
                <a:cs typeface="Helvetica Neue"/>
                <a:sym typeface="Helvetica Neue"/>
              </a:rPr>
              <a:t>as we will be saying goodbye to Mr. O’Coigligh on the last Friday of the school term. More details to follow.</a:t>
            </a:r>
            <a:endParaRPr/>
          </a:p>
          <a:p>
            <a:pPr indent="0" lvl="0" marL="0" rtl="0" algn="l">
              <a:spcBef>
                <a:spcPts val="0"/>
              </a:spcBef>
              <a:spcAft>
                <a:spcPts val="0"/>
              </a:spcAft>
              <a:buNone/>
            </a:pPr>
            <a:r>
              <a:t/>
            </a:r>
            <a:endParaRPr sz="1100">
              <a:solidFill>
                <a:srgbClr val="7F7F7F"/>
              </a:solidFill>
              <a:latin typeface="Helvetica Neue"/>
              <a:ea typeface="Helvetica Neue"/>
              <a:cs typeface="Helvetica Neue"/>
              <a:sym typeface="Helvetica Neue"/>
            </a:endParaRPr>
          </a:p>
          <a:p>
            <a:pPr indent="0" lvl="0" marL="0" rtl="0" algn="l">
              <a:spcBef>
                <a:spcPts val="0"/>
              </a:spcBef>
              <a:spcAft>
                <a:spcPts val="0"/>
              </a:spcAft>
              <a:buNone/>
            </a:pPr>
            <a:r>
              <a:rPr lang="en-IE" sz="1100">
                <a:solidFill>
                  <a:srgbClr val="7F7F7F"/>
                </a:solidFill>
                <a:latin typeface="Helvetica Neue"/>
                <a:ea typeface="Helvetica Neue"/>
                <a:cs typeface="Helvetica Neue"/>
                <a:sym typeface="Helvetica Neue"/>
              </a:rPr>
              <a:t>It is children in Senior Infants and 6th class who will be our handy bakers this time.</a:t>
            </a:r>
            <a:endParaRPr/>
          </a:p>
          <a:p>
            <a:pPr indent="0" lvl="0" marL="0" rtl="0" algn="l">
              <a:spcBef>
                <a:spcPts val="0"/>
              </a:spcBef>
              <a:spcAft>
                <a:spcPts val="0"/>
              </a:spcAft>
              <a:buNone/>
            </a:pPr>
            <a:r>
              <a:t/>
            </a:r>
            <a:endParaRPr sz="1100">
              <a:solidFill>
                <a:srgbClr val="7F7F7F"/>
              </a:solidFill>
              <a:latin typeface="Helvetica Neue"/>
              <a:ea typeface="Helvetica Neue"/>
              <a:cs typeface="Helvetica Neue"/>
              <a:sym typeface="Helvetica Neue"/>
            </a:endParaRPr>
          </a:p>
          <a:p>
            <a:pPr indent="0" lvl="0" marL="0" rtl="0" algn="l">
              <a:spcBef>
                <a:spcPts val="0"/>
              </a:spcBef>
              <a:spcAft>
                <a:spcPts val="0"/>
              </a:spcAft>
              <a:buNone/>
            </a:pPr>
            <a:r>
              <a:rPr lang="en-IE" sz="1100">
                <a:solidFill>
                  <a:srgbClr val="7F7F7F"/>
                </a:solidFill>
                <a:latin typeface="Helvetica Neue"/>
                <a:ea typeface="Helvetica Neue"/>
                <a:cs typeface="Helvetica Neue"/>
                <a:sym typeface="Helvetica Neue"/>
              </a:rPr>
              <a:t>Please drop off buns and biscuits to the school hall for 9am. Please do not use nuts as an ingredient when baking.</a:t>
            </a:r>
            <a:endParaRPr/>
          </a:p>
          <a:p>
            <a:pPr indent="0" lvl="0" marL="0" rtl="0" algn="l">
              <a:spcBef>
                <a:spcPts val="0"/>
              </a:spcBef>
              <a:spcAft>
                <a:spcPts val="0"/>
              </a:spcAft>
              <a:buNone/>
            </a:pPr>
            <a:r>
              <a:t/>
            </a:r>
            <a:endParaRPr sz="1100">
              <a:solidFill>
                <a:srgbClr val="7F7F7F"/>
              </a:solidFill>
              <a:latin typeface="Helvetica Neue"/>
              <a:ea typeface="Helvetica Neue"/>
              <a:cs typeface="Helvetica Neue"/>
              <a:sym typeface="Helvetica Neue"/>
            </a:endParaRPr>
          </a:p>
        </p:txBody>
      </p:sp>
      <p:sp>
        <p:nvSpPr>
          <p:cNvPr id="152" name="Google Shape;152;p6"/>
          <p:cNvSpPr txBox="1"/>
          <p:nvPr/>
        </p:nvSpPr>
        <p:spPr>
          <a:xfrm>
            <a:off x="5131656" y="6044761"/>
            <a:ext cx="6070600" cy="46166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IE" sz="1200" u="sng">
                <a:solidFill>
                  <a:srgbClr val="2A4EA2"/>
                </a:solidFill>
                <a:latin typeface="Helvetica Neue"/>
                <a:ea typeface="Helvetica Neue"/>
                <a:cs typeface="Helvetica Neue"/>
                <a:sym typeface="Helvetica Neue"/>
                <a:hlinkClick r:id="rId4">
                  <a:extLst>
                    <a:ext uri="{A12FA001-AC4F-418D-AE19-62706E023703}">
                      <ahyp:hlinkClr val="tx"/>
                    </a:ext>
                  </a:extLst>
                </a:hlinkClick>
              </a:rPr>
              <a:t>Parents Association </a:t>
            </a:r>
            <a:endParaRPr/>
          </a:p>
          <a:p>
            <a:pPr indent="0" lvl="0" marL="0" rtl="0" algn="l">
              <a:spcBef>
                <a:spcPts val="0"/>
              </a:spcBef>
              <a:spcAft>
                <a:spcPts val="0"/>
              </a:spcAft>
              <a:buNone/>
            </a:pPr>
            <a:r>
              <a:rPr b="1" lang="en-IE" sz="1200" u="sng">
                <a:solidFill>
                  <a:srgbClr val="2A4EA2"/>
                </a:solidFill>
                <a:latin typeface="Helvetica Neue"/>
                <a:ea typeface="Helvetica Neue"/>
                <a:cs typeface="Helvetica Neue"/>
                <a:sym typeface="Helvetica Neue"/>
                <a:hlinkClick r:id="rId5">
                  <a:extLst>
                    <a:ext uri="{A12FA001-AC4F-418D-AE19-62706E023703}">
                      <ahyp:hlinkClr val="tx"/>
                    </a:ext>
                  </a:extLst>
                </a:hlinkClick>
              </a:rPr>
              <a:t>Facebook Page</a:t>
            </a:r>
            <a:endParaRPr b="1" sz="1200">
              <a:solidFill>
                <a:srgbClr val="2A4EA2"/>
              </a:solidFill>
              <a:latin typeface="Helvetica Neue"/>
              <a:ea typeface="Helvetica Neue"/>
              <a:cs typeface="Helvetica Neue"/>
              <a:sym typeface="Helvetica Neue"/>
            </a:endParaRPr>
          </a:p>
        </p:txBody>
      </p:sp>
      <p:sp>
        <p:nvSpPr>
          <p:cNvPr id="153" name="Google Shape;153;p6"/>
          <p:cNvSpPr txBox="1"/>
          <p:nvPr/>
        </p:nvSpPr>
        <p:spPr>
          <a:xfrm>
            <a:off x="423213" y="5981422"/>
            <a:ext cx="2781300" cy="769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IE" sz="1100">
                <a:solidFill>
                  <a:srgbClr val="7F7F7F"/>
                </a:solidFill>
                <a:latin typeface="Helvetica Neue"/>
                <a:ea typeface="Helvetica Neue"/>
                <a:cs typeface="Helvetica Neue"/>
                <a:sym typeface="Helvetica Neue"/>
              </a:rPr>
              <a:t>Many thanks,</a:t>
            </a:r>
            <a:endParaRPr sz="1100">
              <a:solidFill>
                <a:srgbClr val="7F7F7F"/>
              </a:solidFill>
              <a:latin typeface="Helvetica Neue"/>
              <a:ea typeface="Helvetica Neue"/>
              <a:cs typeface="Helvetica Neue"/>
              <a:sym typeface="Helvetica Neue"/>
            </a:endParaRPr>
          </a:p>
          <a:p>
            <a:pPr indent="0" lvl="0" marL="0" rtl="0" algn="l">
              <a:spcBef>
                <a:spcPts val="0"/>
              </a:spcBef>
              <a:spcAft>
                <a:spcPts val="0"/>
              </a:spcAft>
              <a:buNone/>
            </a:pPr>
            <a:r>
              <a:rPr i="1" lang="en-IE" sz="1100">
                <a:solidFill>
                  <a:srgbClr val="7F7F7F"/>
                </a:solidFill>
                <a:latin typeface="Helvetica Neue"/>
                <a:ea typeface="Helvetica Neue"/>
                <a:cs typeface="Helvetica Neue"/>
                <a:sym typeface="Helvetica Neue"/>
              </a:rPr>
              <a:t>Adri O’Dea</a:t>
            </a:r>
            <a:endParaRPr sz="1100">
              <a:solidFill>
                <a:srgbClr val="7F7F7F"/>
              </a:solidFill>
              <a:latin typeface="Helvetica Neue"/>
              <a:ea typeface="Helvetica Neue"/>
              <a:cs typeface="Helvetica Neue"/>
              <a:sym typeface="Helvetica Neue"/>
            </a:endParaRPr>
          </a:p>
          <a:p>
            <a:pPr indent="0" lvl="0" marL="0" rtl="0" algn="l">
              <a:spcBef>
                <a:spcPts val="0"/>
              </a:spcBef>
              <a:spcAft>
                <a:spcPts val="0"/>
              </a:spcAft>
              <a:buNone/>
            </a:pPr>
            <a:r>
              <a:rPr lang="en-IE" sz="1100">
                <a:solidFill>
                  <a:srgbClr val="7F7F7F"/>
                </a:solidFill>
                <a:latin typeface="Helvetica Neue"/>
                <a:ea typeface="Helvetica Neue"/>
                <a:cs typeface="Helvetica Neue"/>
                <a:sym typeface="Helvetica Neue"/>
              </a:rPr>
              <a:t>Chairperson</a:t>
            </a:r>
            <a:endParaRPr/>
          </a:p>
          <a:p>
            <a:pPr indent="0" lvl="0" marL="0" rtl="0" algn="l">
              <a:spcBef>
                <a:spcPts val="0"/>
              </a:spcBef>
              <a:spcAft>
                <a:spcPts val="0"/>
              </a:spcAft>
              <a:buNone/>
            </a:pPr>
            <a:r>
              <a:rPr b="1" lang="en-IE" sz="1100">
                <a:solidFill>
                  <a:srgbClr val="7F7F7F"/>
                </a:solidFill>
                <a:latin typeface="Helvetica Neue"/>
                <a:ea typeface="Helvetica Neue"/>
                <a:cs typeface="Helvetica Neue"/>
                <a:sym typeface="Helvetica Neue"/>
              </a:rPr>
              <a:t>E. </a:t>
            </a:r>
            <a:r>
              <a:rPr lang="en-IE" sz="1100">
                <a:solidFill>
                  <a:srgbClr val="7F7F7F"/>
                </a:solidFill>
                <a:latin typeface="Helvetica Neue"/>
                <a:ea typeface="Helvetica Neue"/>
                <a:cs typeface="Helvetica Neue"/>
                <a:sym typeface="Helvetica Neue"/>
              </a:rPr>
              <a:t>pa@stmarystrim.ie</a:t>
            </a:r>
            <a:endParaRPr/>
          </a:p>
        </p:txBody>
      </p:sp>
      <p:sp>
        <p:nvSpPr>
          <p:cNvPr id="154" name="Google Shape;154;p6"/>
          <p:cNvSpPr txBox="1"/>
          <p:nvPr/>
        </p:nvSpPr>
        <p:spPr>
          <a:xfrm>
            <a:off x="4338829" y="2655074"/>
            <a:ext cx="3488690" cy="36933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IE" sz="1800">
                <a:solidFill>
                  <a:srgbClr val="2A4EA2"/>
                </a:solidFill>
                <a:latin typeface="Play"/>
                <a:ea typeface="Play"/>
                <a:cs typeface="Play"/>
                <a:sym typeface="Play"/>
              </a:rPr>
              <a:t>Bun Sale</a:t>
            </a:r>
            <a:endParaRPr/>
          </a:p>
        </p:txBody>
      </p:sp>
      <p:sp>
        <p:nvSpPr>
          <p:cNvPr id="155" name="Google Shape;155;p6"/>
          <p:cNvSpPr txBox="1"/>
          <p:nvPr/>
        </p:nvSpPr>
        <p:spPr>
          <a:xfrm>
            <a:off x="399063" y="2655074"/>
            <a:ext cx="3776640" cy="36933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IE" sz="1800">
                <a:solidFill>
                  <a:srgbClr val="2A4EA2"/>
                </a:solidFill>
                <a:latin typeface="Play"/>
                <a:ea typeface="Play"/>
                <a:cs typeface="Play"/>
                <a:sym typeface="Play"/>
              </a:rPr>
              <a:t>Christmas Cards 2023</a:t>
            </a:r>
            <a:endParaRPr/>
          </a:p>
        </p:txBody>
      </p:sp>
      <p:sp>
        <p:nvSpPr>
          <p:cNvPr id="156" name="Google Shape;156;p6"/>
          <p:cNvSpPr/>
          <p:nvPr/>
        </p:nvSpPr>
        <p:spPr>
          <a:xfrm>
            <a:off x="4129659" y="2652600"/>
            <a:ext cx="0" cy="4284000"/>
          </a:xfrm>
          <a:custGeom>
            <a:rect b="b" l="l" r="r" t="t"/>
            <a:pathLst>
              <a:path extrusionOk="0" h="7200900" w="120000">
                <a:moveTo>
                  <a:pt x="0" y="0"/>
                </a:moveTo>
                <a:lnTo>
                  <a:pt x="0" y="7200900"/>
                </a:lnTo>
              </a:path>
            </a:pathLst>
          </a:custGeom>
          <a:noFill/>
          <a:ln cap="flat" cmpd="sng" w="298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descr="A blue circle with a white letter f in it&#10;&#10;Description automatically generated" id="157" name="Google Shape;157;p6"/>
          <p:cNvPicPr preferRelativeResize="0"/>
          <p:nvPr/>
        </p:nvPicPr>
        <p:blipFill rotWithShape="1">
          <a:blip r:embed="rId6">
            <a:alphaModFix/>
          </a:blip>
          <a:srcRect b="0" l="0" r="0" t="0"/>
          <a:stretch/>
        </p:blipFill>
        <p:spPr>
          <a:xfrm>
            <a:off x="4406982" y="5971203"/>
            <a:ext cx="622001" cy="622001"/>
          </a:xfrm>
          <a:prstGeom prst="rect">
            <a:avLst/>
          </a:prstGeom>
          <a:noFill/>
          <a:ln>
            <a:noFill/>
          </a:ln>
        </p:spPr>
      </p:pic>
      <p:sp>
        <p:nvSpPr>
          <p:cNvPr id="158" name="Google Shape;158;p6"/>
          <p:cNvSpPr txBox="1"/>
          <p:nvPr/>
        </p:nvSpPr>
        <p:spPr>
          <a:xfrm>
            <a:off x="2736888" y="7284137"/>
            <a:ext cx="4525800" cy="369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IE" sz="1800">
                <a:solidFill>
                  <a:srgbClr val="2A4EA2"/>
                </a:solidFill>
                <a:latin typeface="Play"/>
                <a:ea typeface="Play"/>
                <a:cs typeface="Play"/>
                <a:sym typeface="Play"/>
              </a:rPr>
              <a:t>Children's Book Festival Family Day</a:t>
            </a:r>
            <a:endParaRPr/>
          </a:p>
        </p:txBody>
      </p:sp>
      <p:sp>
        <p:nvSpPr>
          <p:cNvPr id="159" name="Google Shape;159;p6"/>
          <p:cNvSpPr txBox="1"/>
          <p:nvPr/>
        </p:nvSpPr>
        <p:spPr>
          <a:xfrm>
            <a:off x="2663813" y="7523955"/>
            <a:ext cx="6078000" cy="477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IE" sz="1400">
                <a:solidFill>
                  <a:srgbClr val="FF0000"/>
                </a:solidFill>
                <a:latin typeface="Play"/>
                <a:ea typeface="Play"/>
                <a:cs typeface="Play"/>
                <a:sym typeface="Play"/>
              </a:rPr>
              <a:t>Trim Library - Saturday 14th October. </a:t>
            </a:r>
            <a:endParaRPr/>
          </a:p>
          <a:p>
            <a:pPr indent="0" lvl="0" marL="0" rtl="0" algn="l">
              <a:spcBef>
                <a:spcPts val="0"/>
              </a:spcBef>
              <a:spcAft>
                <a:spcPts val="0"/>
              </a:spcAft>
              <a:buNone/>
            </a:pPr>
            <a:r>
              <a:rPr lang="en-IE" sz="1100">
                <a:solidFill>
                  <a:srgbClr val="7F7F7F"/>
                </a:solidFill>
                <a:latin typeface="Helvetica Neue"/>
                <a:ea typeface="Helvetica Neue"/>
                <a:cs typeface="Helvetica Neue"/>
                <a:sym typeface="Helvetica Neue"/>
              </a:rPr>
              <a:t>Booking is essential for most of these events.</a:t>
            </a:r>
            <a:endParaRPr/>
          </a:p>
        </p:txBody>
      </p:sp>
      <p:grpSp>
        <p:nvGrpSpPr>
          <p:cNvPr id="160" name="Google Shape;160;p6"/>
          <p:cNvGrpSpPr/>
          <p:nvPr/>
        </p:nvGrpSpPr>
        <p:grpSpPr>
          <a:xfrm>
            <a:off x="517496" y="8001000"/>
            <a:ext cx="6416704" cy="1433810"/>
            <a:chOff x="480863" y="8343440"/>
            <a:chExt cx="6416704" cy="1433810"/>
          </a:xfrm>
        </p:grpSpPr>
        <p:pic>
          <p:nvPicPr>
            <p:cNvPr descr="A poster for a book festival&#10;&#10;Description automatically generated" id="161" name="Google Shape;161;p6"/>
            <p:cNvPicPr preferRelativeResize="0"/>
            <p:nvPr/>
          </p:nvPicPr>
          <p:blipFill rotWithShape="1">
            <a:blip r:embed="rId7">
              <a:alphaModFix/>
            </a:blip>
            <a:srcRect b="0" l="0" r="0" t="0"/>
            <a:stretch/>
          </p:blipFill>
          <p:spPr>
            <a:xfrm>
              <a:off x="2133596" y="8355129"/>
              <a:ext cx="1422121" cy="1422121"/>
            </a:xfrm>
            <a:prstGeom prst="rect">
              <a:avLst/>
            </a:prstGeom>
            <a:noFill/>
            <a:ln>
              <a:noFill/>
            </a:ln>
          </p:spPr>
        </p:pic>
        <p:pic>
          <p:nvPicPr>
            <p:cNvPr descr="A poster for a puppet show&#10;&#10;Description automatically generated" id="162" name="Google Shape;162;p6"/>
            <p:cNvPicPr preferRelativeResize="0"/>
            <p:nvPr/>
          </p:nvPicPr>
          <p:blipFill rotWithShape="1">
            <a:blip r:embed="rId8">
              <a:alphaModFix/>
            </a:blip>
            <a:srcRect b="0" l="0" r="0" t="0"/>
            <a:stretch/>
          </p:blipFill>
          <p:spPr>
            <a:xfrm>
              <a:off x="3796950" y="8343440"/>
              <a:ext cx="1422122" cy="1422122"/>
            </a:xfrm>
            <a:prstGeom prst="rect">
              <a:avLst/>
            </a:prstGeom>
            <a:noFill/>
            <a:ln>
              <a:noFill/>
            </a:ln>
          </p:spPr>
        </p:pic>
        <p:pic>
          <p:nvPicPr>
            <p:cNvPr descr="A poster for a children's book festival&#10;&#10;Description automatically generated" id="163" name="Google Shape;163;p6"/>
            <p:cNvPicPr preferRelativeResize="0"/>
            <p:nvPr/>
          </p:nvPicPr>
          <p:blipFill rotWithShape="1">
            <a:blip r:embed="rId9">
              <a:alphaModFix/>
            </a:blip>
            <a:srcRect b="0" l="0" r="0" t="0"/>
            <a:stretch/>
          </p:blipFill>
          <p:spPr>
            <a:xfrm>
              <a:off x="480863" y="8355129"/>
              <a:ext cx="1411500" cy="1411500"/>
            </a:xfrm>
            <a:prstGeom prst="rect">
              <a:avLst/>
            </a:prstGeom>
            <a:noFill/>
            <a:ln>
              <a:noFill/>
            </a:ln>
          </p:spPr>
        </p:pic>
        <p:pic>
          <p:nvPicPr>
            <p:cNvPr descr="A poster for a book festival&#10;&#10;Description automatically generated" id="164" name="Google Shape;164;p6"/>
            <p:cNvPicPr preferRelativeResize="0"/>
            <p:nvPr/>
          </p:nvPicPr>
          <p:blipFill rotWithShape="1">
            <a:blip r:embed="rId10">
              <a:alphaModFix/>
            </a:blip>
            <a:srcRect b="0" l="0" r="0" t="0"/>
            <a:stretch/>
          </p:blipFill>
          <p:spPr>
            <a:xfrm>
              <a:off x="5475445" y="8349818"/>
              <a:ext cx="1422122" cy="1422122"/>
            </a:xfrm>
            <a:prstGeom prst="rect">
              <a:avLst/>
            </a:prstGeom>
            <a:noFill/>
            <a:ln>
              <a:noFill/>
            </a:ln>
          </p:spPr>
        </p:pic>
      </p:grpSp>
      <p:pic>
        <p:nvPicPr>
          <p:cNvPr id="165" name="Google Shape;165;p6"/>
          <p:cNvPicPr preferRelativeResize="0"/>
          <p:nvPr/>
        </p:nvPicPr>
        <p:blipFill rotWithShape="1">
          <a:blip r:embed="rId11">
            <a:alphaModFix/>
          </a:blip>
          <a:srcRect b="0" l="0" r="0" t="0"/>
          <a:stretch/>
        </p:blipFill>
        <p:spPr>
          <a:xfrm>
            <a:off x="-121764" y="6596568"/>
            <a:ext cx="2515032" cy="1676690"/>
          </a:xfrm>
          <a:prstGeom prst="rect">
            <a:avLst/>
          </a:prstGeom>
          <a:noFill/>
          <a:ln>
            <a:noFill/>
          </a:ln>
        </p:spPr>
      </p:pic>
      <p:sp>
        <p:nvSpPr>
          <p:cNvPr id="166" name="Google Shape;166;p6"/>
          <p:cNvSpPr txBox="1"/>
          <p:nvPr/>
        </p:nvSpPr>
        <p:spPr>
          <a:xfrm>
            <a:off x="394274" y="2924247"/>
            <a:ext cx="3062601" cy="276999"/>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IE" sz="1200">
                <a:solidFill>
                  <a:srgbClr val="FF0000"/>
                </a:solidFill>
                <a:latin typeface="Play"/>
                <a:ea typeface="Play"/>
                <a:cs typeface="Play"/>
                <a:sym typeface="Play"/>
              </a:rPr>
              <a:t>Friday 20th October 2023</a:t>
            </a:r>
            <a:endParaRPr sz="1200">
              <a:solidFill>
                <a:srgbClr val="FF0000"/>
              </a:solidFill>
              <a:latin typeface="Play"/>
              <a:ea typeface="Play"/>
              <a:cs typeface="Play"/>
              <a:sym typeface="Play"/>
            </a:endParaRPr>
          </a:p>
        </p:txBody>
      </p:sp>
      <p:sp>
        <p:nvSpPr>
          <p:cNvPr id="167" name="Google Shape;167;p6"/>
          <p:cNvSpPr txBox="1"/>
          <p:nvPr/>
        </p:nvSpPr>
        <p:spPr>
          <a:xfrm>
            <a:off x="4341329" y="2916636"/>
            <a:ext cx="3062601" cy="276999"/>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IE" sz="1200">
                <a:solidFill>
                  <a:srgbClr val="FF0000"/>
                </a:solidFill>
                <a:latin typeface="Play"/>
                <a:ea typeface="Play"/>
                <a:cs typeface="Play"/>
                <a:sym typeface="Play"/>
              </a:rPr>
              <a:t>Friday 20th October 2023</a:t>
            </a:r>
            <a:endParaRPr sz="1200">
              <a:solidFill>
                <a:srgbClr val="FF0000"/>
              </a:solidFill>
              <a:latin typeface="Play"/>
              <a:ea typeface="Play"/>
              <a:cs typeface="Play"/>
              <a:sym typeface="Play"/>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2023-10-06T16:02:16Z</dcterms:created>
  <dc:creator>Bernie O'Hanlon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2023-10-06T00:00:00Z</vt:filetime>
  </property>
  <property fmtid="{D5CDD505-2E9C-101B-9397-08002B2CF9AE}" pid="3" name="Creator">
    <vt:lpwstr>Adobe Illustrator CS5</vt:lpwstr>
  </property>
  <property fmtid="{D5CDD505-2E9C-101B-9397-08002B2CF9AE}" pid="4" name="LastSaved">
    <vt:filetime>2023-10-06T00:00:00Z</vt:filetime>
  </property>
  <property fmtid="{D5CDD505-2E9C-101B-9397-08002B2CF9AE}" pid="5" name="Producer">
    <vt:lpwstr>Acrobat Distiller 23.0 (Windows)</vt:lpwstr>
  </property>
</Properties>
</file>