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058400" cx="7772400"/>
  <p:notesSz cx="7772400" cy="10058400"/>
  <p:embeddedFontLst>
    <p:embeddedFont>
      <p:font typeface="Play"/>
      <p:regular r:id="rId13"/>
      <p:bold r:id="rId14"/>
    </p:embeddedFon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9" roundtripDataSignature="AMtx7mhtYfhzF7RtrLGECgOiFtTnszs/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font" Target="fonts/Play-bold.fntdata"/><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c69c1a021_0_12: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8c69c1a021_0_12: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5: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6: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hyperlink" Target="http://www.mathsweek.ie/" TargetMode="External"/><Relationship Id="rId7" Type="http://schemas.openxmlformats.org/officeDocument/2006/relationships/image" Target="../media/image8.jpg"/><Relationship Id="rId8"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stmarystrim.ie/?page_id=18510" TargetMode="External"/><Relationship Id="rId4" Type="http://schemas.openxmlformats.org/officeDocument/2006/relationships/image" Target="../media/image5.jp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hyperlink" Target="https://www.teamhope.ie/christmas-shoebox-appeal/how-to-fill-a-shoebox/" TargetMode="External"/><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1_rkCLdFz0Q02QUaK9IwoT7HouwMLOsW2/edit" TargetMode="Externa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hyperlink" Target="https://forms.gle/gvXKtZYbUKPF1k6QA" TargetMode="External"/><Relationship Id="rId5" Type="http://schemas.openxmlformats.org/officeDocument/2006/relationships/image" Target="../media/image13.png"/><Relationship Id="rId6"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s://www.facebook.com/stmarysparentsassoc/" TargetMode="External"/><Relationship Id="rId9" Type="http://schemas.openxmlformats.org/officeDocument/2006/relationships/image" Target="../media/image20.jpg"/><Relationship Id="rId5" Type="http://schemas.openxmlformats.org/officeDocument/2006/relationships/hyperlink" Target="https://www.facebook.com/stmarysparentsassoc/" TargetMode="External"/><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4129659" y="2438400"/>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1"/>
          <p:cNvSpPr/>
          <p:nvPr/>
        </p:nvSpPr>
        <p:spPr>
          <a:xfrm>
            <a:off x="4387148" y="2438400"/>
            <a:ext cx="3388995" cy="1191894"/>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1"/>
          <p:cNvSpPr/>
          <p:nvPr/>
        </p:nvSpPr>
        <p:spPr>
          <a:xfrm>
            <a:off x="4129646" y="5974081"/>
            <a:ext cx="3200398" cy="45719"/>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4" name="Google Shape;54;p1"/>
          <p:cNvPicPr preferRelativeResize="0"/>
          <p:nvPr/>
        </p:nvPicPr>
        <p:blipFill rotWithShape="1">
          <a:blip r:embed="rId3">
            <a:alphaModFix/>
          </a:blip>
          <a:srcRect b="0" l="0" r="0" t="0"/>
          <a:stretch/>
        </p:blipFill>
        <p:spPr>
          <a:xfrm>
            <a:off x="356571" y="239917"/>
            <a:ext cx="1511643" cy="1515610"/>
          </a:xfrm>
          <a:prstGeom prst="rect">
            <a:avLst/>
          </a:prstGeom>
          <a:noFill/>
          <a:ln>
            <a:noFill/>
          </a:ln>
        </p:spPr>
      </p:pic>
      <p:pic>
        <p:nvPicPr>
          <p:cNvPr id="55" name="Google Shape;55;p1"/>
          <p:cNvPicPr preferRelativeResize="0"/>
          <p:nvPr/>
        </p:nvPicPr>
        <p:blipFill rotWithShape="1">
          <a:blip r:embed="rId4">
            <a:alphaModFix/>
          </a:blip>
          <a:srcRect b="0" l="27184" r="4608" t="0"/>
          <a:stretch/>
        </p:blipFill>
        <p:spPr>
          <a:xfrm>
            <a:off x="1973202" y="442592"/>
            <a:ext cx="3992812" cy="1226521"/>
          </a:xfrm>
          <a:prstGeom prst="rect">
            <a:avLst/>
          </a:prstGeom>
          <a:noFill/>
          <a:ln>
            <a:noFill/>
          </a:ln>
        </p:spPr>
      </p:pic>
      <p:sp>
        <p:nvSpPr>
          <p:cNvPr id="56" name="Google Shape;56;p1"/>
          <p:cNvSpPr txBox="1"/>
          <p:nvPr/>
        </p:nvSpPr>
        <p:spPr>
          <a:xfrm>
            <a:off x="284775" y="4802325"/>
            <a:ext cx="3628800" cy="4701000"/>
          </a:xfrm>
          <a:prstGeom prst="rect">
            <a:avLst/>
          </a:prstGeom>
          <a:noFill/>
          <a:ln>
            <a:noFill/>
          </a:ln>
        </p:spPr>
        <p:txBody>
          <a:bodyPr anchorCtr="0" anchor="t" bIns="45700" lIns="0" spcFirstLastPara="1" rIns="91425" wrap="square" tIns="45700">
            <a:spAutoFit/>
          </a:bodyPr>
          <a:lstStyle/>
          <a:p>
            <a:pPr indent="0" lvl="0" marL="0" rtl="0" algn="just">
              <a:lnSpc>
                <a:spcPct val="138000"/>
              </a:lnSpc>
              <a:spcBef>
                <a:spcPts val="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Assemblies: </a:t>
            </a:r>
            <a:r>
              <a:rPr lang="en-IE" sz="1100">
                <a:solidFill>
                  <a:srgbClr val="7F7F7F"/>
                </a:solidFill>
                <a:latin typeface="Helvetica Neue"/>
                <a:ea typeface="Helvetica Neue"/>
                <a:cs typeface="Helvetica Neue"/>
                <a:sym typeface="Helvetica Neue"/>
              </a:rPr>
              <a:t>There will be no assembly on Friday of this week, due to the Bunsale. We will have a “Welcome Blessing Assembly” @ 9.20 on Wednesday morning for the new Junior Infants (Rooms 1,2,3 and 4.) Rooms 30 and 31 will welcome them to our school. You are welcome to attend. On Thursday we will have a “Sing Song Assembly” for Second to Sixth Classes. We will be singing our anti-bullying song “Brave” our Green Flag song “Do It Now-Sing For The Climate” and Ireland’s Call. The two sixth classes will be performing the famous Saw Doctors song “N17” on the Ukuleles. They were unable to get the Saw Doctors to join them but they will have another Galwayman instead. That song does not sound the same without a good Galway accent! There is great work going on with the Ukulele classes every Monday, many thanks to Stephen for his enthusiasm and knowledge. We will get to see the fruits of his and the pupils' labours on Thursday. This assembly will also be at 9.20 and all (particularly parents/guardians of the Sixth Classes) are welcome.</a:t>
            </a:r>
            <a:endParaRPr i="1" sz="1100">
              <a:solidFill>
                <a:srgbClr val="7F7F7F"/>
              </a:solidFill>
              <a:highlight>
                <a:srgbClr val="FFFFFF"/>
              </a:highlight>
              <a:latin typeface="Helvetica Neue"/>
              <a:ea typeface="Helvetica Neue"/>
              <a:cs typeface="Helvetica Neue"/>
              <a:sym typeface="Helvetica Neue"/>
            </a:endParaRPr>
          </a:p>
        </p:txBody>
      </p:sp>
      <p:sp>
        <p:nvSpPr>
          <p:cNvPr id="57" name="Google Shape;57;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a:t>
            </a:r>
            <a:r>
              <a:rPr lang="en-IE" sz="1800">
                <a:solidFill>
                  <a:srgbClr val="2A4EA2"/>
                </a:solidFill>
                <a:latin typeface="Play"/>
                <a:ea typeface="Play"/>
                <a:cs typeface="Play"/>
                <a:sym typeface="Play"/>
              </a:rPr>
              <a:t>8</a:t>
            </a:r>
            <a:endParaRPr b="0" i="0" sz="1800" u="none" cap="none" strike="noStrike">
              <a:solidFill>
                <a:srgbClr val="2A4EA2"/>
              </a:solidFill>
              <a:latin typeface="Play"/>
              <a:ea typeface="Play"/>
              <a:cs typeface="Play"/>
              <a:sym typeface="Play"/>
            </a:endParaRPr>
          </a:p>
        </p:txBody>
      </p:sp>
      <p:sp>
        <p:nvSpPr>
          <p:cNvPr id="58" name="Google Shape;58;p1"/>
          <p:cNvSpPr txBox="1"/>
          <p:nvPr/>
        </p:nvSpPr>
        <p:spPr>
          <a:xfrm>
            <a:off x="6127299" y="793263"/>
            <a:ext cx="464294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16</a:t>
            </a:r>
            <a:r>
              <a:rPr b="0" i="0" lang="en-IE" sz="1200" u="none" cap="none" strike="noStrike">
                <a:solidFill>
                  <a:srgbClr val="2A4EA2"/>
                </a:solidFill>
                <a:latin typeface="Helvetica Neue"/>
                <a:ea typeface="Helvetica Neue"/>
                <a:cs typeface="Helvetica Neue"/>
                <a:sym typeface="Helvetica Neue"/>
              </a:rPr>
              <a:t> October 2023</a:t>
            </a:r>
            <a:endParaRPr b="0" i="0" sz="1400" u="none" cap="none" strike="noStrike">
              <a:solidFill>
                <a:srgbClr val="000000"/>
              </a:solidFill>
              <a:latin typeface="Arial"/>
              <a:ea typeface="Arial"/>
              <a:cs typeface="Arial"/>
              <a:sym typeface="Arial"/>
            </a:endParaRPr>
          </a:p>
        </p:txBody>
      </p:sp>
      <p:sp>
        <p:nvSpPr>
          <p:cNvPr id="59" name="Google Shape;59;p1"/>
          <p:cNvSpPr txBox="1"/>
          <p:nvPr/>
        </p:nvSpPr>
        <p:spPr>
          <a:xfrm>
            <a:off x="356574" y="3686711"/>
            <a:ext cx="3062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IE" sz="1200">
                <a:solidFill>
                  <a:srgbClr val="0000FF"/>
                </a:solidFill>
                <a:latin typeface="Times New Roman"/>
                <a:ea typeface="Times New Roman"/>
                <a:cs typeface="Times New Roman"/>
                <a:sym typeface="Times New Roman"/>
              </a:rPr>
              <a:t>.</a:t>
            </a:r>
            <a:endParaRPr b="0" i="0" sz="1400" u="none" cap="none" strike="noStrike">
              <a:solidFill>
                <a:srgbClr val="FF0000"/>
              </a:solidFill>
              <a:latin typeface="Play"/>
              <a:ea typeface="Play"/>
              <a:cs typeface="Play"/>
              <a:sym typeface="Play"/>
            </a:endParaRPr>
          </a:p>
        </p:txBody>
      </p:sp>
      <p:sp>
        <p:nvSpPr>
          <p:cNvPr id="60" name="Google Shape;60;p1"/>
          <p:cNvSpPr txBox="1"/>
          <p:nvPr/>
        </p:nvSpPr>
        <p:spPr>
          <a:xfrm>
            <a:off x="4278684" y="3686692"/>
            <a:ext cx="31050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choir will begin rehearsals on Thursdays after school in the New Year.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Choir will be voluntary and will be made up of girls from 5th &amp; 6th Class.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We will be rehearsing for “The Big Sing” a large choir concert in Dublin in April.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We will be in touch over the coming months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Ms. O’Connor &amp; Ms. Austin</a:t>
            </a:r>
            <a:endParaRPr b="0" i="0" sz="1400" u="none" cap="none" strike="noStrike">
              <a:solidFill>
                <a:srgbClr val="000000"/>
              </a:solidFill>
              <a:latin typeface="Arial"/>
              <a:ea typeface="Arial"/>
              <a:cs typeface="Arial"/>
              <a:sym typeface="Arial"/>
            </a:endParaRPr>
          </a:p>
        </p:txBody>
      </p:sp>
      <p:pic>
        <p:nvPicPr>
          <p:cNvPr id="61" name="Google Shape;61;p1"/>
          <p:cNvPicPr preferRelativeResize="0"/>
          <p:nvPr/>
        </p:nvPicPr>
        <p:blipFill rotWithShape="1">
          <a:blip r:embed="rId5">
            <a:alphaModFix/>
          </a:blip>
          <a:srcRect b="4570" l="0" r="0" t="4561"/>
          <a:stretch/>
        </p:blipFill>
        <p:spPr>
          <a:xfrm>
            <a:off x="4353554" y="2508563"/>
            <a:ext cx="3432081" cy="1299491"/>
          </a:xfrm>
          <a:prstGeom prst="rect">
            <a:avLst/>
          </a:prstGeom>
          <a:noFill/>
          <a:ln>
            <a:noFill/>
          </a:ln>
        </p:spPr>
      </p:pic>
      <p:sp>
        <p:nvSpPr>
          <p:cNvPr id="62" name="Google Shape;62;p1"/>
          <p:cNvSpPr txBox="1"/>
          <p:nvPr/>
        </p:nvSpPr>
        <p:spPr>
          <a:xfrm>
            <a:off x="5479086" y="2857375"/>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School Choir 2023</a:t>
            </a:r>
            <a:endParaRPr b="0" i="0" sz="1700" u="none" cap="none" strike="noStrike">
              <a:solidFill>
                <a:srgbClr val="2A4EA2"/>
              </a:solidFill>
              <a:latin typeface="Play"/>
              <a:ea typeface="Play"/>
              <a:cs typeface="Play"/>
              <a:sym typeface="Play"/>
            </a:endParaRPr>
          </a:p>
        </p:txBody>
      </p:sp>
      <p:grpSp>
        <p:nvGrpSpPr>
          <p:cNvPr id="63" name="Google Shape;63;p1"/>
          <p:cNvGrpSpPr/>
          <p:nvPr/>
        </p:nvGrpSpPr>
        <p:grpSpPr>
          <a:xfrm>
            <a:off x="356575" y="2470925"/>
            <a:ext cx="7158409" cy="7200751"/>
            <a:chOff x="678723" y="2442974"/>
            <a:chExt cx="7158409" cy="7200751"/>
          </a:xfrm>
        </p:grpSpPr>
        <p:sp>
          <p:nvSpPr>
            <p:cNvPr id="64" name="Google Shape;64;p1"/>
            <p:cNvSpPr txBox="1"/>
            <p:nvPr/>
          </p:nvSpPr>
          <p:spPr>
            <a:xfrm>
              <a:off x="678723" y="2442974"/>
              <a:ext cx="3242400" cy="1154400"/>
            </a:xfrm>
            <a:prstGeom prst="rect">
              <a:avLst/>
            </a:prstGeom>
            <a:noFill/>
            <a:ln>
              <a:noFill/>
            </a:ln>
          </p:spPr>
          <p:txBody>
            <a:bodyPr anchorCtr="0" anchor="t" bIns="45700" lIns="0"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A Chairde,</a:t>
              </a:r>
              <a:endParaRPr b="0" i="0" sz="1100" u="none" cap="none" strike="noStrike">
                <a:solidFill>
                  <a:srgbClr val="7F7F7F"/>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rPr lang="en-IE" sz="1100">
                  <a:solidFill>
                    <a:srgbClr val="7F7F7F"/>
                  </a:solidFill>
                  <a:highlight>
                    <a:srgbClr val="FFFFFF"/>
                  </a:highlight>
                  <a:latin typeface="Helvetica Neue"/>
                  <a:ea typeface="Helvetica Neue"/>
                  <a:cs typeface="Helvetica Neue"/>
                  <a:sym typeface="Helvetica Neue"/>
                </a:rPr>
                <a:t>There has been a very positive response to our new Imlitir format. Thanks again to Bernie for her assistance. It’s smashing!</a:t>
              </a:r>
              <a:endParaRPr sz="1100">
                <a:solidFill>
                  <a:srgbClr val="7F7F7F"/>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txBox="1"/>
            <p:nvPr/>
          </p:nvSpPr>
          <p:spPr>
            <a:xfrm>
              <a:off x="4469573" y="6876225"/>
              <a:ext cx="3367500" cy="2767500"/>
            </a:xfrm>
            <a:prstGeom prst="rect">
              <a:avLst/>
            </a:prstGeom>
            <a:no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0"/>
                </a:spcAft>
                <a:buClr>
                  <a:schemeClr val="dk1"/>
                </a:buClr>
                <a:buSzPts val="1100"/>
                <a:buFont typeface="Arial"/>
                <a:buNone/>
              </a:pPr>
              <a:r>
                <a:t/>
              </a:r>
              <a:endParaRPr sz="1100">
                <a:solidFill>
                  <a:srgbClr val="7F7F7F"/>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7F7F7F"/>
                  </a:solidFill>
                  <a:highlight>
                    <a:srgbClr val="FFFFFF"/>
                  </a:highlight>
                  <a:latin typeface="Helvetica Neue"/>
                  <a:ea typeface="Helvetica Neue"/>
                  <a:cs typeface="Helvetica Neue"/>
                  <a:sym typeface="Helvetica Neue"/>
                </a:rPr>
                <a:t>This week is </a:t>
              </a:r>
              <a:r>
                <a:rPr b="1" lang="en-IE" sz="1100">
                  <a:solidFill>
                    <a:srgbClr val="7F7F7F"/>
                  </a:solidFill>
                  <a:highlight>
                    <a:srgbClr val="FFFFFF"/>
                  </a:highlight>
                  <a:latin typeface="Helvetica Neue"/>
                  <a:ea typeface="Helvetica Neue"/>
                  <a:cs typeface="Helvetica Neue"/>
                  <a:sym typeface="Helvetica Neue"/>
                </a:rPr>
                <a:t>Maths Week.</a:t>
              </a:r>
              <a:r>
                <a:rPr lang="en-IE" sz="1100">
                  <a:solidFill>
                    <a:srgbClr val="7F7F7F"/>
                  </a:solidFill>
                  <a:highlight>
                    <a:srgbClr val="FFFFFF"/>
                  </a:highlight>
                  <a:latin typeface="Helvetica Neue"/>
                  <a:ea typeface="Helvetica Neue"/>
                  <a:cs typeface="Helvetica Neue"/>
                  <a:sym typeface="Helvetica Neue"/>
                </a:rPr>
                <a:t> At school the children will be involved in games and activities which help to promote Maths in a positive and enjoyable manner. We also plan on focusing on Maths in our STEAM Room this week.</a:t>
              </a:r>
              <a:endParaRPr sz="1100">
                <a:solidFill>
                  <a:srgbClr val="7F7F7F"/>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7F7F7F"/>
                  </a:solidFill>
                  <a:highlight>
                    <a:srgbClr val="FFFFFF"/>
                  </a:highlight>
                  <a:latin typeface="Helvetica Neue"/>
                  <a:ea typeface="Helvetica Neue"/>
                  <a:cs typeface="Helvetica Neue"/>
                  <a:sym typeface="Helvetica Neue"/>
                </a:rPr>
                <a:t>At home, we can use this opportunity to focus on Maths in the environment eg shapes of buildings, telling the time, handling money in shops and getting change etc</a:t>
              </a:r>
              <a:endParaRPr sz="1100">
                <a:solidFill>
                  <a:srgbClr val="7F7F7F"/>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7F7F7F"/>
                  </a:solidFill>
                  <a:highlight>
                    <a:srgbClr val="FFFFFF"/>
                  </a:highlight>
                  <a:latin typeface="Helvetica Neue"/>
                  <a:ea typeface="Helvetica Neue"/>
                  <a:cs typeface="Helvetica Neue"/>
                  <a:sym typeface="Helvetica Neue"/>
                </a:rPr>
                <a:t>For more details, information and to check out online events see </a:t>
              </a:r>
              <a:r>
                <a:rPr lang="en-IE" sz="1100" u="sng">
                  <a:solidFill>
                    <a:srgbClr val="7F7F7F"/>
                  </a:solidFill>
                  <a:highlight>
                    <a:srgbClr val="FFFFFF"/>
                  </a:highlight>
                  <a:latin typeface="Helvetica Neue"/>
                  <a:ea typeface="Helvetica Neue"/>
                  <a:cs typeface="Helvetica Neue"/>
                  <a:sym typeface="Helvetica Neue"/>
                  <a:hlinkClick r:id="rId6">
                    <a:extLst>
                      <a:ext uri="{A12FA001-AC4F-418D-AE19-62706E023703}">
                        <ahyp:hlinkClr val="tx"/>
                      </a:ext>
                    </a:extLst>
                  </a:hlinkClick>
                </a:rPr>
                <a:t>www.mathsweek.ie</a:t>
              </a:r>
              <a:endParaRPr sz="1100" u="sng">
                <a:solidFill>
                  <a:srgbClr val="7F7F7F"/>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7F7F7F"/>
                  </a:solidFill>
                  <a:highlight>
                    <a:srgbClr val="FFFFFF"/>
                  </a:highlight>
                  <a:latin typeface="Helvetica Neue"/>
                  <a:ea typeface="Helvetica Neue"/>
                  <a:cs typeface="Helvetica Neue"/>
                  <a:sym typeface="Helvetica Neue"/>
                </a:rPr>
                <a:t>I Hope it will be a fun Maths Week for everybody!</a:t>
              </a:r>
              <a:endParaRPr sz="1100">
                <a:solidFill>
                  <a:srgbClr val="7F7F7F"/>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p:txBody>
        </p:sp>
        <p:pic>
          <p:nvPicPr>
            <p:cNvPr descr="A black and white sign with white text&#10;&#10;Description automatically generated" id="66" name="Google Shape;66;p1"/>
            <p:cNvPicPr preferRelativeResize="0"/>
            <p:nvPr/>
          </p:nvPicPr>
          <p:blipFill rotWithShape="1">
            <a:blip r:embed="rId7">
              <a:alphaModFix/>
            </a:blip>
            <a:srcRect b="0" l="0" r="0" t="0"/>
            <a:stretch/>
          </p:blipFill>
          <p:spPr>
            <a:xfrm>
              <a:off x="4469500" y="6052468"/>
              <a:ext cx="3367633" cy="823759"/>
            </a:xfrm>
            <a:prstGeom prst="rect">
              <a:avLst/>
            </a:prstGeom>
            <a:noFill/>
            <a:ln>
              <a:noFill/>
            </a:ln>
          </p:spPr>
        </p:pic>
      </p:grpSp>
      <p:sp>
        <p:nvSpPr>
          <p:cNvPr id="67" name="Google Shape;67;p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pic>
        <p:nvPicPr>
          <p:cNvPr id="68" name="Google Shape;68;p1"/>
          <p:cNvPicPr preferRelativeResize="0"/>
          <p:nvPr/>
        </p:nvPicPr>
        <p:blipFill>
          <a:blip r:embed="rId8">
            <a:alphaModFix/>
          </a:blip>
          <a:stretch>
            <a:fillRect/>
          </a:stretch>
        </p:blipFill>
        <p:spPr>
          <a:xfrm>
            <a:off x="1153525" y="3630299"/>
            <a:ext cx="1639511" cy="105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p:nvPr/>
        </p:nvSpPr>
        <p:spPr>
          <a:xfrm flipH="1">
            <a:off x="4069081" y="494759"/>
            <a:ext cx="45719" cy="9068881"/>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 name="Google Shape;75;p2"/>
          <p:cNvSpPr/>
          <p:nvPr/>
        </p:nvSpPr>
        <p:spPr>
          <a:xfrm>
            <a:off x="4069085" y="7025488"/>
            <a:ext cx="3269330"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77" name="Google Shape;77;p2"/>
          <p:cNvSpPr txBox="1"/>
          <p:nvPr/>
        </p:nvSpPr>
        <p:spPr>
          <a:xfrm>
            <a:off x="391974" y="2585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txBox="1"/>
          <p:nvPr/>
        </p:nvSpPr>
        <p:spPr>
          <a:xfrm>
            <a:off x="371301" y="5006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txBox="1"/>
          <p:nvPr/>
        </p:nvSpPr>
        <p:spPr>
          <a:xfrm>
            <a:off x="391974" y="7571562"/>
            <a:ext cx="3536362" cy="15491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Our </a:t>
            </a:r>
            <a:r>
              <a:rPr b="0" i="1" lang="en-IE" sz="1100" u="none" cap="none" strike="noStrike">
                <a:solidFill>
                  <a:srgbClr val="7F7F7F"/>
                </a:solidFill>
                <a:latin typeface="Helvetica Neue"/>
                <a:ea typeface="Helvetica Neue"/>
                <a:cs typeface="Helvetica Neue"/>
                <a:sym typeface="Helvetica Neue"/>
              </a:rPr>
              <a:t>Annual Admittance Notice </a:t>
            </a:r>
            <a:r>
              <a:rPr b="0" i="0" lang="en-IE" sz="1100" u="none" cap="none" strike="noStrike">
                <a:solidFill>
                  <a:srgbClr val="7F7F7F"/>
                </a:solidFill>
                <a:latin typeface="Helvetica Neue"/>
                <a:ea typeface="Helvetica Neue"/>
                <a:cs typeface="Helvetica Neue"/>
                <a:sym typeface="Helvetica Neue"/>
              </a:rPr>
              <a:t>has been updated on our website. It lists the various dates associated with enrolling new pupils in our school. Please </a:t>
            </a:r>
            <a:r>
              <a:rPr b="0" i="0" lang="en-IE" sz="1100" u="sng" cap="none" strike="noStrike">
                <a:solidFill>
                  <a:srgbClr val="2A4EA2"/>
                </a:solidFill>
                <a:latin typeface="Helvetica Neue"/>
                <a:ea typeface="Helvetica Neue"/>
                <a:cs typeface="Helvetica Neue"/>
                <a:sym typeface="Helvetica Neue"/>
                <a:hlinkClick r:id="rId3">
                  <a:extLst>
                    <a:ext uri="{A12FA001-AC4F-418D-AE19-62706E023703}">
                      <ahyp:hlinkClr val="tx"/>
                    </a:ext>
                  </a:extLst>
                </a:hlinkClick>
              </a:rPr>
              <a:t>click here</a:t>
            </a:r>
            <a:r>
              <a:rPr b="0" i="0" lang="en-IE" sz="1100" u="none" cap="none" strike="noStrike">
                <a:solidFill>
                  <a:srgbClr val="2A4EA2"/>
                </a:solidFill>
                <a:latin typeface="Helvetica Neue"/>
                <a:ea typeface="Helvetica Neue"/>
                <a:cs typeface="Helvetica Neue"/>
                <a:sym typeface="Helvetica Neue"/>
              </a:rPr>
              <a:t> </a:t>
            </a:r>
            <a:r>
              <a:rPr b="0" i="0" lang="en-IE" sz="1100" u="none" cap="none" strike="noStrike">
                <a:solidFill>
                  <a:srgbClr val="7F7F7F"/>
                </a:solidFill>
                <a:latin typeface="Helvetica Neue"/>
                <a:ea typeface="Helvetica Neue"/>
                <a:cs typeface="Helvetica Neue"/>
                <a:sym typeface="Helvetica Neue"/>
              </a:rPr>
              <a:t>to download an application for enrolment form.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Completed forms together with a birth certificate can be returned to the office. Please phone the office if you need assistance or have any queries on 046/9431919.</a:t>
            </a:r>
            <a:endParaRPr b="0" i="0" sz="1400" u="none" cap="none" strike="noStrike">
              <a:solidFill>
                <a:srgbClr val="000000"/>
              </a:solidFill>
              <a:latin typeface="Arial"/>
              <a:ea typeface="Arial"/>
              <a:cs typeface="Arial"/>
              <a:sym typeface="Arial"/>
            </a:endParaRPr>
          </a:p>
        </p:txBody>
      </p:sp>
      <p:pic>
        <p:nvPicPr>
          <p:cNvPr descr="A clock and pencils on a table&#10;&#10;Description automatically generated" id="80" name="Google Shape;80;p2"/>
          <p:cNvPicPr preferRelativeResize="0"/>
          <p:nvPr/>
        </p:nvPicPr>
        <p:blipFill rotWithShape="1">
          <a:blip r:embed="rId4">
            <a:alphaModFix/>
          </a:blip>
          <a:srcRect b="3547" l="0" r="0" t="11893"/>
          <a:stretch/>
        </p:blipFill>
        <p:spPr>
          <a:xfrm>
            <a:off x="488178" y="6080870"/>
            <a:ext cx="3398022" cy="1231409"/>
          </a:xfrm>
          <a:prstGeom prst="rect">
            <a:avLst/>
          </a:prstGeom>
          <a:noFill/>
          <a:ln>
            <a:noFill/>
          </a:ln>
        </p:spPr>
      </p:pic>
      <p:sp>
        <p:nvSpPr>
          <p:cNvPr id="81" name="Google Shape;81;p2"/>
          <p:cNvSpPr txBox="1"/>
          <p:nvPr/>
        </p:nvSpPr>
        <p:spPr>
          <a:xfrm>
            <a:off x="4336498" y="800839"/>
            <a:ext cx="325483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Please note that you can enter your child’s absence and the reason for it on the Aladdin Connect App. There is no longer a need to phone or email the school. If you are not on Aladdin Connect, please contact Rebecca in the office and she will assist you. Thank you in advance.</a:t>
            </a:r>
            <a:endParaRPr b="0" i="0" sz="1400" u="none" cap="none" strike="noStrike">
              <a:solidFill>
                <a:srgbClr val="000000"/>
              </a:solidFill>
              <a:latin typeface="Arial"/>
              <a:ea typeface="Arial"/>
              <a:cs typeface="Arial"/>
              <a:sym typeface="Arial"/>
            </a:endParaRPr>
          </a:p>
        </p:txBody>
      </p:sp>
      <p:sp>
        <p:nvSpPr>
          <p:cNvPr id="82" name="Google Shape;82;p2"/>
          <p:cNvSpPr txBox="1"/>
          <p:nvPr/>
        </p:nvSpPr>
        <p:spPr>
          <a:xfrm>
            <a:off x="4336498" y="446896"/>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Aladdin Connect:</a:t>
            </a:r>
            <a:endParaRPr b="0" i="0" sz="1700" u="none" cap="none" strike="noStrike">
              <a:solidFill>
                <a:srgbClr val="2A4EA2"/>
              </a:solidFill>
              <a:latin typeface="Play"/>
              <a:ea typeface="Play"/>
              <a:cs typeface="Play"/>
              <a:sym typeface="Play"/>
            </a:endParaRPr>
          </a:p>
        </p:txBody>
      </p:sp>
      <p:sp>
        <p:nvSpPr>
          <p:cNvPr id="83" name="Google Shape;83;p2"/>
          <p:cNvSpPr txBox="1"/>
          <p:nvPr/>
        </p:nvSpPr>
        <p:spPr>
          <a:xfrm>
            <a:off x="4336498" y="2262676"/>
            <a:ext cx="3200398"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Please also check on Aladdin Connect that we have the most up-to-date phone numbers and email address for you. For example, we may need to contact a family when a child has an accident in the yard or we may need to email you if there is Covid in your child’s classroom. Aladdin Connect allows you to make the changes yourself directly.</a:t>
            </a:r>
            <a:endParaRPr b="0" i="0" sz="1400" u="none" cap="none" strike="noStrike">
              <a:solidFill>
                <a:srgbClr val="000000"/>
              </a:solidFill>
              <a:latin typeface="Arial"/>
              <a:ea typeface="Arial"/>
              <a:cs typeface="Arial"/>
              <a:sym typeface="Arial"/>
            </a:endParaRPr>
          </a:p>
        </p:txBody>
      </p:sp>
      <p:sp>
        <p:nvSpPr>
          <p:cNvPr id="84" name="Google Shape;84;p2"/>
          <p:cNvSpPr txBox="1"/>
          <p:nvPr/>
        </p:nvSpPr>
        <p:spPr>
          <a:xfrm>
            <a:off x="4321179" y="1908784"/>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Contact Details:</a:t>
            </a:r>
            <a:endParaRPr b="0" i="0" sz="1700" u="none" cap="none" strike="noStrike">
              <a:solidFill>
                <a:srgbClr val="2A4EA2"/>
              </a:solidFill>
              <a:latin typeface="Play"/>
              <a:ea typeface="Play"/>
              <a:cs typeface="Play"/>
              <a:sym typeface="Play"/>
            </a:endParaRPr>
          </a:p>
        </p:txBody>
      </p:sp>
      <p:sp>
        <p:nvSpPr>
          <p:cNvPr id="85" name="Google Shape;85;p2"/>
          <p:cNvSpPr txBox="1"/>
          <p:nvPr/>
        </p:nvSpPr>
        <p:spPr>
          <a:xfrm>
            <a:off x="4358100" y="4768870"/>
            <a:ext cx="31572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IE" sz="1100">
                <a:solidFill>
                  <a:srgbClr val="7F7F7F"/>
                </a:solidFill>
                <a:latin typeface="Helvetica Neue"/>
                <a:ea typeface="Helvetica Neue"/>
                <a:cs typeface="Helvetica Neue"/>
                <a:sym typeface="Helvetica Neue"/>
              </a:rPr>
              <a:t>I am so proud of Room 30 who have taken on the challenge to create a website from scratch using HTML code.  This is a first for the school and the girls have stepped up and are working hard.  The plan is to host this as an entire combined </a:t>
            </a:r>
            <a:r>
              <a:rPr lang="en-IE" sz="1100">
                <a:solidFill>
                  <a:srgbClr val="7F7F7F"/>
                </a:solidFill>
                <a:latin typeface="Helvetica Neue"/>
                <a:ea typeface="Helvetica Neue"/>
                <a:cs typeface="Helvetica Neue"/>
                <a:sym typeface="Helvetica Neue"/>
              </a:rPr>
              <a:t>website</a:t>
            </a:r>
            <a:r>
              <a:rPr lang="en-IE" sz="1100">
                <a:solidFill>
                  <a:srgbClr val="7F7F7F"/>
                </a:solidFill>
                <a:latin typeface="Helvetica Neue"/>
                <a:ea typeface="Helvetica Neue"/>
                <a:cs typeface="Helvetica Neue"/>
                <a:sym typeface="Helvetica Neue"/>
              </a:rPr>
              <a:t>  for a short while when we are done.  So watch this space!</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lang="en-IE" sz="1100">
                <a:solidFill>
                  <a:srgbClr val="7F7F7F"/>
                </a:solidFill>
                <a:latin typeface="Helvetica Neue"/>
                <a:ea typeface="Helvetica Neue"/>
                <a:cs typeface="Helvetica Neue"/>
                <a:sym typeface="Helvetica Neue"/>
              </a:rPr>
              <a:t>This week is Maths week so we will be doing Mangahigh in our computer classes.</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Debby Walsh</a:t>
            </a:r>
            <a:endParaRPr b="0" i="0" sz="1400" u="none" cap="none" strike="noStrike">
              <a:solidFill>
                <a:srgbClr val="000000"/>
              </a:solidFill>
              <a:latin typeface="Arial"/>
              <a:ea typeface="Arial"/>
              <a:cs typeface="Arial"/>
              <a:sym typeface="Arial"/>
            </a:endParaRPr>
          </a:p>
        </p:txBody>
      </p:sp>
      <p:grpSp>
        <p:nvGrpSpPr>
          <p:cNvPr id="86" name="Google Shape;86;p2"/>
          <p:cNvGrpSpPr/>
          <p:nvPr/>
        </p:nvGrpSpPr>
        <p:grpSpPr>
          <a:xfrm>
            <a:off x="4441581" y="3696176"/>
            <a:ext cx="3102219" cy="1046102"/>
            <a:chOff x="9906000" y="4758352"/>
            <a:chExt cx="3102219" cy="1046102"/>
          </a:xfrm>
        </p:grpSpPr>
        <p:sp>
          <p:nvSpPr>
            <p:cNvPr id="87" name="Google Shape;87;p2"/>
            <p:cNvSpPr/>
            <p:nvPr/>
          </p:nvSpPr>
          <p:spPr>
            <a:xfrm>
              <a:off x="9906000" y="4876801"/>
              <a:ext cx="2568819" cy="816472"/>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logo with text and symbols in a circle&#10;&#10;Description automatically generated" id="88" name="Google Shape;88;p2"/>
            <p:cNvPicPr preferRelativeResize="0"/>
            <p:nvPr/>
          </p:nvPicPr>
          <p:blipFill rotWithShape="1">
            <a:blip r:embed="rId5">
              <a:alphaModFix/>
            </a:blip>
            <a:srcRect b="0" l="0" r="0" t="0"/>
            <a:stretch/>
          </p:blipFill>
          <p:spPr>
            <a:xfrm>
              <a:off x="11962117" y="4758352"/>
              <a:ext cx="1046102" cy="1046102"/>
            </a:xfrm>
            <a:prstGeom prst="rect">
              <a:avLst/>
            </a:prstGeom>
            <a:noFill/>
            <a:ln>
              <a:noFill/>
            </a:ln>
          </p:spPr>
        </p:pic>
      </p:grpSp>
      <p:sp>
        <p:nvSpPr>
          <p:cNvPr id="89" name="Google Shape;89;p2"/>
          <p:cNvSpPr txBox="1"/>
          <p:nvPr/>
        </p:nvSpPr>
        <p:spPr>
          <a:xfrm>
            <a:off x="4557078" y="4045832"/>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DT News:</a:t>
            </a:r>
            <a:endParaRPr b="0" i="0" sz="1700" u="none" cap="none" strike="noStrike">
              <a:solidFill>
                <a:srgbClr val="2A4EA2"/>
              </a:solidFill>
              <a:latin typeface="Play"/>
              <a:ea typeface="Play"/>
              <a:cs typeface="Play"/>
              <a:sym typeface="Play"/>
            </a:endParaRPr>
          </a:p>
        </p:txBody>
      </p:sp>
      <p:sp>
        <p:nvSpPr>
          <p:cNvPr id="90" name="Google Shape;90;p2"/>
          <p:cNvSpPr txBox="1"/>
          <p:nvPr/>
        </p:nvSpPr>
        <p:spPr>
          <a:xfrm>
            <a:off x="4432569" y="67000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lang="en-IE" sz="1700">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91" name="Google Shape;91;p2"/>
          <p:cNvSpPr txBox="1"/>
          <p:nvPr/>
        </p:nvSpPr>
        <p:spPr>
          <a:xfrm>
            <a:off x="4461344" y="7029475"/>
            <a:ext cx="3062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t/>
            </a:r>
            <a:endParaRPr sz="1100">
              <a:solidFill>
                <a:srgbClr val="7F7F7F"/>
              </a:solidFill>
              <a:latin typeface="Helvetica Neue"/>
              <a:ea typeface="Helvetica Neue"/>
              <a:cs typeface="Helvetica Neue"/>
              <a:sym typeface="Helvetica Neue"/>
            </a:endParaRPr>
          </a:p>
        </p:txBody>
      </p:sp>
      <p:pic>
        <p:nvPicPr>
          <p:cNvPr id="92" name="Google Shape;92;p2"/>
          <p:cNvPicPr preferRelativeResize="0"/>
          <p:nvPr/>
        </p:nvPicPr>
        <p:blipFill>
          <a:blip r:embed="rId6">
            <a:alphaModFix/>
          </a:blip>
          <a:stretch>
            <a:fillRect/>
          </a:stretch>
        </p:blipFill>
        <p:spPr>
          <a:xfrm>
            <a:off x="2683725" y="5006688"/>
            <a:ext cx="1077500" cy="959800"/>
          </a:xfrm>
          <a:prstGeom prst="rect">
            <a:avLst/>
          </a:prstGeom>
          <a:noFill/>
          <a:ln>
            <a:noFill/>
          </a:ln>
        </p:spPr>
      </p:pic>
      <p:sp>
        <p:nvSpPr>
          <p:cNvPr id="93" name="Google Shape;93;p2"/>
          <p:cNvSpPr txBox="1"/>
          <p:nvPr/>
        </p:nvSpPr>
        <p:spPr>
          <a:xfrm>
            <a:off x="488175" y="1385250"/>
            <a:ext cx="3000000" cy="3625200"/>
          </a:xfrm>
          <a:prstGeom prst="rect">
            <a:avLst/>
          </a:prstGeom>
          <a:noFill/>
          <a:ln>
            <a:noFill/>
          </a:ln>
        </p:spPr>
        <p:txBody>
          <a:bodyPr anchorCtr="0" anchor="t" bIns="91425" lIns="91425" spcFirstLastPara="1" rIns="91425" wrap="square" tIns="91425">
            <a:spAutoFit/>
          </a:bodyPr>
          <a:lstStyle/>
          <a:p>
            <a:pPr indent="0" lvl="0" marL="0" rtl="0" algn="just">
              <a:lnSpc>
                <a:spcPct val="138000"/>
              </a:lnSpc>
              <a:spcBef>
                <a:spcPts val="0"/>
              </a:spcBef>
              <a:spcAft>
                <a:spcPts val="0"/>
              </a:spcAft>
              <a:buNone/>
            </a:pPr>
            <a:r>
              <a:rPr lang="en-IE" sz="1100">
                <a:solidFill>
                  <a:srgbClr val="7F7F7F"/>
                </a:solidFill>
                <a:highlight>
                  <a:srgbClr val="FFFFFF"/>
                </a:highlight>
                <a:latin typeface="Helvetica Neue"/>
                <a:ea typeface="Helvetica Neue"/>
                <a:cs typeface="Helvetica Neue"/>
                <a:sym typeface="Helvetica Neue"/>
              </a:rPr>
              <a:t>Please support our Parents’ Association Bunsale on Friday Next October 20th. More details below.</a:t>
            </a:r>
            <a:endParaRPr sz="1100">
              <a:solidFill>
                <a:srgbClr val="7F7F7F"/>
              </a:solidFill>
              <a:highlight>
                <a:srgbClr val="FFFFFF"/>
              </a:highlight>
              <a:latin typeface="Helvetica Neue"/>
              <a:ea typeface="Helvetica Neue"/>
              <a:cs typeface="Helvetica Neue"/>
              <a:sym typeface="Helvetica Neue"/>
            </a:endParaRPr>
          </a:p>
          <a:p>
            <a:pPr indent="0" lvl="0" marL="0" rtl="0" algn="just">
              <a:lnSpc>
                <a:spcPct val="138000"/>
              </a:lnSpc>
              <a:spcBef>
                <a:spcPts val="0"/>
              </a:spcBef>
              <a:spcAft>
                <a:spcPts val="0"/>
              </a:spcAft>
              <a:buNone/>
            </a:pPr>
            <a:r>
              <a:rPr lang="en-IE" sz="1100">
                <a:solidFill>
                  <a:srgbClr val="7F7F7F"/>
                </a:solidFill>
                <a:highlight>
                  <a:srgbClr val="FFFFFF"/>
                </a:highlight>
                <a:latin typeface="Helvetica Neue"/>
                <a:ea typeface="Helvetica Neue"/>
                <a:cs typeface="Helvetica Neue"/>
                <a:sym typeface="Helvetica Neue"/>
              </a:rPr>
              <a:t>I would like to wish our new Parents’ Association committee Adri O’ Dea, Natache Sadler,Vicky Clarke and Fiona Ryan every success in the year ahead. We are indebted to our Parents’ Association for all their support and commitment down through the years. I would also like to thank the outgoing committee member Caroline Smith for her great service to our school, especially during Covid. It is amazing to think that they continued through the many challenges they (and we) faced. </a:t>
            </a:r>
            <a:r>
              <a:rPr i="1" lang="en-IE" sz="1100">
                <a:solidFill>
                  <a:srgbClr val="7F7F7F"/>
                </a:solidFill>
                <a:highlight>
                  <a:srgbClr val="FFFFFF"/>
                </a:highlight>
                <a:latin typeface="Helvetica Neue"/>
                <a:ea typeface="Helvetica Neue"/>
                <a:cs typeface="Helvetica Neue"/>
                <a:sym typeface="Helvetica Neue"/>
              </a:rPr>
              <a:t>Nár laige Dia iad ar fad. </a:t>
            </a:r>
            <a:endParaRPr i="1" sz="1100">
              <a:solidFill>
                <a:srgbClr val="7F7F7F"/>
              </a:solidFill>
              <a:highlight>
                <a:srgbClr val="FFFFFF"/>
              </a:highlight>
              <a:latin typeface="Helvetica Neue"/>
              <a:ea typeface="Helvetica Neue"/>
              <a:cs typeface="Helvetica Neue"/>
              <a:sym typeface="Helvetica Neue"/>
            </a:endParaRPr>
          </a:p>
        </p:txBody>
      </p:sp>
      <p:pic>
        <p:nvPicPr>
          <p:cNvPr descr="A colorful text on a black background&#10;&#10;Description automatically generated" id="94" name="Google Shape;94;p2"/>
          <p:cNvPicPr preferRelativeResize="0"/>
          <p:nvPr/>
        </p:nvPicPr>
        <p:blipFill rotWithShape="1">
          <a:blip r:embed="rId7">
            <a:alphaModFix/>
          </a:blip>
          <a:srcRect b="0" l="0" r="0" t="0"/>
          <a:stretch/>
        </p:blipFill>
        <p:spPr>
          <a:xfrm>
            <a:off x="694065" y="446905"/>
            <a:ext cx="2932153" cy="867500"/>
          </a:xfrm>
          <a:prstGeom prst="rect">
            <a:avLst/>
          </a:prstGeom>
          <a:noFill/>
          <a:ln>
            <a:noFill/>
          </a:ln>
        </p:spPr>
      </p:pic>
      <p:sp>
        <p:nvSpPr>
          <p:cNvPr id="95" name="Google Shape;95;p2"/>
          <p:cNvSpPr txBox="1"/>
          <p:nvPr/>
        </p:nvSpPr>
        <p:spPr>
          <a:xfrm>
            <a:off x="4441575" y="7203725"/>
            <a:ext cx="3000000" cy="22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IE" sz="1100">
                <a:solidFill>
                  <a:srgbClr val="58595B"/>
                </a:solidFill>
                <a:highlight>
                  <a:srgbClr val="FFFFFF"/>
                </a:highlight>
                <a:latin typeface="Helvetica Neue"/>
                <a:ea typeface="Helvetica Neue"/>
                <a:cs typeface="Helvetica Neue"/>
                <a:sym typeface="Helvetica Neue"/>
              </a:rPr>
              <a:t>Important Reminders for Parents/Guardians of 6th Class Pupils</a:t>
            </a:r>
            <a:endParaRPr b="1" sz="1100">
              <a:solidFill>
                <a:srgbClr val="58595B"/>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i="1" lang="en-IE" sz="1100">
                <a:solidFill>
                  <a:srgbClr val="58595B"/>
                </a:solidFill>
                <a:highlight>
                  <a:srgbClr val="FFFFFF"/>
                </a:highlight>
                <a:latin typeface="Helvetica Neue"/>
                <a:ea typeface="Helvetica Neue"/>
                <a:cs typeface="Helvetica Neue"/>
                <a:sym typeface="Helvetica Neue"/>
              </a:rPr>
              <a:t>Closing dates for secondary school enrolments are fast approaching: </a:t>
            </a:r>
            <a:endParaRPr i="1" sz="1100">
              <a:solidFill>
                <a:srgbClr val="58595B"/>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IE" sz="1100" u="sng">
                <a:solidFill>
                  <a:srgbClr val="58595B"/>
                </a:solidFill>
                <a:highlight>
                  <a:srgbClr val="FFFFFF"/>
                </a:highlight>
                <a:latin typeface="Helvetica Neue"/>
                <a:ea typeface="Helvetica Neue"/>
                <a:cs typeface="Helvetica Neue"/>
                <a:sym typeface="Helvetica Neue"/>
              </a:rPr>
              <a:t>Boyne Community School </a:t>
            </a:r>
            <a:r>
              <a:rPr lang="en-IE" sz="1100">
                <a:solidFill>
                  <a:srgbClr val="58595B"/>
                </a:solidFill>
                <a:highlight>
                  <a:srgbClr val="FFFFFF"/>
                </a:highlight>
                <a:latin typeface="Helvetica Neue"/>
                <a:ea typeface="Helvetica Neue"/>
                <a:cs typeface="Helvetica Neue"/>
                <a:sym typeface="Helvetica Neue"/>
              </a:rPr>
              <a:t>- Friday 20th October 2023 at </a:t>
            </a:r>
            <a:r>
              <a:rPr lang="en-IE" sz="1100" u="sng">
                <a:solidFill>
                  <a:srgbClr val="58595B"/>
                </a:solidFill>
                <a:highlight>
                  <a:srgbClr val="FFFFFF"/>
                </a:highlight>
                <a:latin typeface="Helvetica Neue"/>
                <a:ea typeface="Helvetica Neue"/>
                <a:cs typeface="Helvetica Neue"/>
                <a:sym typeface="Helvetica Neue"/>
              </a:rPr>
              <a:t>1pm</a:t>
            </a:r>
            <a:endParaRPr sz="1100" u="sng">
              <a:solidFill>
                <a:srgbClr val="58595B"/>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IE" sz="1100" u="sng">
                <a:solidFill>
                  <a:srgbClr val="58595B"/>
                </a:solidFill>
                <a:highlight>
                  <a:srgbClr val="FFFFFF"/>
                </a:highlight>
                <a:latin typeface="Helvetica Neue"/>
                <a:ea typeface="Helvetica Neue"/>
                <a:cs typeface="Helvetica Neue"/>
                <a:sym typeface="Helvetica Neue"/>
              </a:rPr>
              <a:t>Scoil Mhuire</a:t>
            </a:r>
            <a:r>
              <a:rPr lang="en-IE" sz="1100">
                <a:solidFill>
                  <a:srgbClr val="58595B"/>
                </a:solidFill>
                <a:highlight>
                  <a:srgbClr val="FFFFFF"/>
                </a:highlight>
                <a:latin typeface="Helvetica Neue"/>
                <a:ea typeface="Helvetica Neue"/>
                <a:cs typeface="Helvetica Neue"/>
                <a:sym typeface="Helvetica Neue"/>
              </a:rPr>
              <a:t> - Thursday 26th October 2023 at </a:t>
            </a:r>
            <a:r>
              <a:rPr lang="en-IE" sz="1100" u="sng">
                <a:solidFill>
                  <a:srgbClr val="58595B"/>
                </a:solidFill>
                <a:highlight>
                  <a:srgbClr val="FFFFFF"/>
                </a:highlight>
                <a:latin typeface="Helvetica Neue"/>
                <a:ea typeface="Helvetica Neue"/>
                <a:cs typeface="Helvetica Neue"/>
                <a:sym typeface="Helvetica Neue"/>
              </a:rPr>
              <a:t>4pm</a:t>
            </a:r>
            <a:r>
              <a:rPr lang="en-IE" sz="1100">
                <a:solidFill>
                  <a:srgbClr val="58595B"/>
                </a:solidFill>
                <a:highlight>
                  <a:srgbClr val="FFFFFF"/>
                </a:highlight>
                <a:latin typeface="Helvetica Neue"/>
                <a:ea typeface="Helvetica Neue"/>
                <a:cs typeface="Helvetica Neue"/>
                <a:sym typeface="Helvetica Neue"/>
              </a:rPr>
              <a:t> </a:t>
            </a:r>
            <a:endParaRPr sz="1100">
              <a:solidFill>
                <a:srgbClr val="58595B"/>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01" name="Google Shape;101;p3"/>
          <p:cNvSpPr/>
          <p:nvPr/>
        </p:nvSpPr>
        <p:spPr>
          <a:xfrm>
            <a:off x="524002" y="533400"/>
            <a:ext cx="6859778" cy="18790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logo with a person in the middle&#10;&#10;Description automatically generated" id="102" name="Google Shape;102;p3"/>
          <p:cNvPicPr preferRelativeResize="0"/>
          <p:nvPr/>
        </p:nvPicPr>
        <p:blipFill rotWithShape="1">
          <a:blip r:embed="rId3">
            <a:alphaModFix/>
          </a:blip>
          <a:srcRect b="0" l="0" r="0" t="0"/>
          <a:stretch/>
        </p:blipFill>
        <p:spPr>
          <a:xfrm>
            <a:off x="1306697" y="621168"/>
            <a:ext cx="5294387" cy="1840996"/>
          </a:xfrm>
          <a:prstGeom prst="rect">
            <a:avLst/>
          </a:prstGeom>
          <a:noFill/>
          <a:ln>
            <a:noFill/>
          </a:ln>
        </p:spPr>
      </p:pic>
      <p:sp>
        <p:nvSpPr>
          <p:cNvPr id="103" name="Google Shape;103;p3"/>
          <p:cNvSpPr txBox="1"/>
          <p:nvPr/>
        </p:nvSpPr>
        <p:spPr>
          <a:xfrm>
            <a:off x="433225" y="2471550"/>
            <a:ext cx="7002900" cy="46236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Christmas Shoebox Appeal 2023 | St. Mary’s Primary School, Trim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It is that time of year again and the families in St Mary’s are once again invited to join in the shoebox appeal sharing Christmas with children who may not receive gifts otherwise.</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Last year our 175 shoeboxes were delivered to children in Transnistria who were delighted to open up the beautiful gifts. Thank you!</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Good things come in small parcels and there are few parcels shared that are as small as a shoebox. Through the Christmas Shoebox Appeal children in Africa and Eastern Europe can enjoy this special time of year. Children in St Mary’s and in Ireland are lucky to have lovely things at home and at school and we have an opportunity to share some kindness with these children who have little and will be so grateful and excited to receive the gift.</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shoebox appeal is based on children/families filling a shoebox with 4 W's- something to Wear(hat, scarf, hairbands etc) something to Write with (crayons, pencils, notebooks etc) something to Wash with(toothbrush, facecloth etc) and something to WOW (teddy, small toy, sunglasses etc). Follow the link to see how to fill a shoebox – </a:t>
            </a:r>
            <a:r>
              <a:rPr b="1" i="0" lang="en-IE" sz="11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click here</a:t>
            </a:r>
            <a:r>
              <a:rPr b="0" i="0" lang="en-IE" sz="1100" u="none" cap="none" strike="noStrike">
                <a:solidFill>
                  <a:srgbClr val="7F7F7F"/>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appeal also asks for a small donation of €5 to cover the transport cost of the gifts. It is a lovely way for children in our school to share with less fortunate children in another country.</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As previously, it is optional for the children of St Mary’s to get involved with the Shoebox Appeal. Families or friends can pool together gifts to fill one box if they prefer.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Children will get a leaflet today with more information.</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433222" y="8787169"/>
            <a:ext cx="388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433222" y="6762337"/>
            <a:ext cx="6759316" cy="147309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shoeboxes will be collected from the school after the Halloween holidays. We will begin collecting them the week after Halloween holidays 6th Nov -13th Nov. Shoeboxes can be dropped into the school/Room 2.</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Míle buíochas for always being so generous with these appeals for very worthy causes.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Thank you for your kindness.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Ms. Dalton</a:t>
            </a:r>
            <a:endParaRPr b="0" i="0" sz="1400" u="none" cap="none" strike="noStrike">
              <a:solidFill>
                <a:srgbClr val="000000"/>
              </a:solidFill>
              <a:latin typeface="Arial"/>
              <a:ea typeface="Arial"/>
              <a:cs typeface="Arial"/>
              <a:sym typeface="Arial"/>
            </a:endParaRPr>
          </a:p>
        </p:txBody>
      </p:sp>
      <p:pic>
        <p:nvPicPr>
          <p:cNvPr descr="A box full of toys&#10;&#10;Description automatically generated" id="106" name="Google Shape;106;p3"/>
          <p:cNvPicPr preferRelativeResize="0"/>
          <p:nvPr/>
        </p:nvPicPr>
        <p:blipFill rotWithShape="1">
          <a:blip r:embed="rId5">
            <a:alphaModFix/>
          </a:blip>
          <a:srcRect b="0" l="0" r="0" t="0"/>
          <a:stretch/>
        </p:blipFill>
        <p:spPr>
          <a:xfrm flipH="1">
            <a:off x="5681724" y="7000352"/>
            <a:ext cx="1838720" cy="1510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8c69c1a021_0_12"/>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12" name="Google Shape;112;g28c69c1a021_0_12"/>
          <p:cNvSpPr/>
          <p:nvPr/>
        </p:nvSpPr>
        <p:spPr>
          <a:xfrm>
            <a:off x="524002" y="533400"/>
            <a:ext cx="6862715" cy="187974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 name="Google Shape;113;g28c69c1a021_0_12"/>
          <p:cNvSpPr txBox="1"/>
          <p:nvPr/>
        </p:nvSpPr>
        <p:spPr>
          <a:xfrm>
            <a:off x="433225" y="2471550"/>
            <a:ext cx="7002900" cy="2553900"/>
          </a:xfrm>
          <a:prstGeom prst="rect">
            <a:avLst/>
          </a:prstGeom>
          <a:noFill/>
          <a:ln>
            <a:noFill/>
          </a:ln>
        </p:spPr>
        <p:txBody>
          <a:bodyPr anchorCtr="0" anchor="t" bIns="45700" lIns="91425" spcFirstLastPara="1" rIns="91425" wrap="square" tIns="45700">
            <a:spAutoFit/>
          </a:bodyPr>
          <a:lstStyle/>
          <a:p>
            <a:pPr indent="0" lvl="0" marL="0" rtl="0" algn="l">
              <a:lnSpc>
                <a:spcPct val="185454"/>
              </a:lnSpc>
              <a:spcBef>
                <a:spcPts val="1200"/>
              </a:spcBef>
              <a:spcAft>
                <a:spcPts val="0"/>
              </a:spcAft>
              <a:buClr>
                <a:schemeClr val="dk1"/>
              </a:buClr>
              <a:buSzPts val="1100"/>
              <a:buFont typeface="Arial"/>
              <a:buNone/>
            </a:pPr>
            <a:r>
              <a:rPr lang="en-IE" sz="1100">
                <a:solidFill>
                  <a:srgbClr val="7F7F7F"/>
                </a:solidFill>
                <a:highlight>
                  <a:srgbClr val="FFFFFF"/>
                </a:highlight>
                <a:latin typeface="Helvetica Neue"/>
                <a:ea typeface="Helvetica Neue"/>
                <a:cs typeface="Helvetica Neue"/>
                <a:sym typeface="Helvetica Neue"/>
              </a:rPr>
              <a:t>On Thursday, 19th October, 2023, as a school we will be celebrating DLD Awareness Day. On the parents’ association notice board, just inside the school front door, there will be information leaflets about Developmental Language Disorder (D.L.D) and useful tips/ activities how to encourage children’s speech and language development.</a:t>
            </a:r>
            <a:endParaRPr sz="1100">
              <a:solidFill>
                <a:srgbClr val="7F7F7F"/>
              </a:solidFill>
              <a:highlight>
                <a:srgbClr val="FFFFFF"/>
              </a:highlight>
              <a:latin typeface="Helvetica Neue"/>
              <a:ea typeface="Helvetica Neue"/>
              <a:cs typeface="Helvetica Neue"/>
              <a:sym typeface="Helvetica Neue"/>
            </a:endParaRPr>
          </a:p>
          <a:p>
            <a:pPr indent="0" lvl="0" marL="0" rtl="0" algn="l">
              <a:lnSpc>
                <a:spcPct val="185454"/>
              </a:lnSpc>
              <a:spcBef>
                <a:spcPts val="1300"/>
              </a:spcBef>
              <a:spcAft>
                <a:spcPts val="0"/>
              </a:spcAft>
              <a:buClr>
                <a:schemeClr val="dk1"/>
              </a:buClr>
              <a:buSzPts val="1100"/>
              <a:buFont typeface="Arial"/>
              <a:buNone/>
            </a:pPr>
            <a:r>
              <a:rPr b="1" lang="en-IE" sz="1100">
                <a:solidFill>
                  <a:srgbClr val="7F7F7F"/>
                </a:solidFill>
                <a:highlight>
                  <a:srgbClr val="FFFFFF"/>
                </a:highlight>
                <a:latin typeface="Helvetica Neue"/>
                <a:ea typeface="Helvetica Neue"/>
                <a:cs typeface="Helvetica Neue"/>
                <a:sym typeface="Helvetica Neue"/>
              </a:rPr>
              <a:t>Please see </a:t>
            </a:r>
            <a:r>
              <a:rPr b="1" lang="en-IE" sz="1200" u="sng">
                <a:solidFill>
                  <a:schemeClr val="hlink"/>
                </a:solidFill>
                <a:highlight>
                  <a:srgbClr val="FFFFFF"/>
                </a:highlight>
                <a:hlinkClick r:id="rId3"/>
              </a:rPr>
              <a:t>https://docs.google.com/document/d/1_rkCLdFz0Q02QUaK9IwoT7HouwMLOsW2/edit</a:t>
            </a:r>
            <a:endParaRPr b="1" sz="1200" u="sng">
              <a:solidFill>
                <a:srgbClr val="7030A0"/>
              </a:solidFill>
              <a:highlight>
                <a:srgbClr val="FFFFFF"/>
              </a:highlight>
            </a:endParaRPr>
          </a:p>
          <a:p>
            <a:pPr indent="0" lvl="0" marL="0" rtl="0" algn="l">
              <a:lnSpc>
                <a:spcPct val="185454"/>
              </a:lnSpc>
              <a:spcBef>
                <a:spcPts val="1300"/>
              </a:spcBef>
              <a:spcAft>
                <a:spcPts val="1300"/>
              </a:spcAft>
              <a:buClr>
                <a:schemeClr val="dk1"/>
              </a:buClr>
              <a:buSzPts val="1100"/>
              <a:buFont typeface="Arial"/>
              <a:buNone/>
            </a:pPr>
            <a:r>
              <a:rPr b="1" lang="en-IE" sz="1200">
                <a:solidFill>
                  <a:srgbClr val="7F7F7F"/>
                </a:solidFill>
                <a:highlight>
                  <a:srgbClr val="FFFFFF"/>
                </a:highlight>
                <a:latin typeface="Helvetica Neue"/>
                <a:ea typeface="Helvetica Neue"/>
                <a:cs typeface="Helvetica Neue"/>
                <a:sym typeface="Helvetica Neue"/>
              </a:rPr>
              <a:t>For more information</a:t>
            </a:r>
            <a:r>
              <a:rPr b="1" lang="en-IE">
                <a:solidFill>
                  <a:srgbClr val="7030A0"/>
                </a:solidFill>
                <a:highlight>
                  <a:srgbClr val="FFFFFF"/>
                </a:highlight>
              </a:rPr>
              <a:t> </a:t>
            </a:r>
            <a:r>
              <a:rPr lang="en-IE" sz="1050">
                <a:solidFill>
                  <a:srgbClr val="4F5E62"/>
                </a:solidFill>
                <a:highlight>
                  <a:srgbClr val="FFFFFF"/>
                </a:highlight>
              </a:rPr>
              <a:t> </a:t>
            </a:r>
            <a:endParaRPr/>
          </a:p>
        </p:txBody>
      </p:sp>
      <p:sp>
        <p:nvSpPr>
          <p:cNvPr id="114" name="Google Shape;114;g28c69c1a021_0_12"/>
          <p:cNvSpPr txBox="1"/>
          <p:nvPr/>
        </p:nvSpPr>
        <p:spPr>
          <a:xfrm>
            <a:off x="433222" y="8202644"/>
            <a:ext cx="3889500" cy="545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100"/>
              <a:buFont typeface="Arial"/>
              <a:buNone/>
            </a:pPr>
            <a:r>
              <a:rPr b="0" i="1" lang="en-IE" sz="1100" u="none" cap="none" strike="noStrike">
                <a:solidFill>
                  <a:srgbClr val="7F7F7F"/>
                </a:solidFill>
                <a:latin typeface="Helvetica Neue"/>
                <a:ea typeface="Helvetica Neue"/>
                <a:cs typeface="Helvetica Neue"/>
                <a:sym typeface="Helvetica Neue"/>
              </a:rPr>
              <a:t>Mise le meas,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1" lang="en-IE" sz="1100" u="none" cap="none" strike="noStrike">
                <a:solidFill>
                  <a:srgbClr val="7F7F7F"/>
                </a:solidFill>
                <a:latin typeface="Helvetica Neue"/>
                <a:ea typeface="Helvetica Neue"/>
                <a:cs typeface="Helvetica Neue"/>
                <a:sym typeface="Helvetica Neue"/>
              </a:rPr>
              <a:t>Cóilín Ó Coigligh P.O</a:t>
            </a:r>
            <a:r>
              <a:rPr b="0" i="0" lang="en-IE" sz="1100" u="none" cap="none" strike="noStrike">
                <a:solidFill>
                  <a:srgbClr val="7F7F7F"/>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p:txBody>
      </p:sp>
      <p:sp>
        <p:nvSpPr>
          <p:cNvPr id="115" name="Google Shape;115;g28c69c1a021_0_12"/>
          <p:cNvSpPr/>
          <p:nvPr/>
        </p:nvSpPr>
        <p:spPr>
          <a:xfrm>
            <a:off x="498450" y="5362340"/>
            <a:ext cx="6913829" cy="45600"/>
          </a:xfrm>
          <a:custGeom>
            <a:rect b="b" l="l" r="r" t="t"/>
            <a:pathLst>
              <a:path extrusionOk="0" h="120000" w="3062604">
                <a:moveTo>
                  <a:pt x="3062516" y="0"/>
                </a:moveTo>
                <a:lnTo>
                  <a:pt x="0" y="0"/>
                </a:lnTo>
              </a:path>
            </a:pathLst>
          </a:custGeom>
          <a:noFill/>
          <a:ln cap="flat" cmpd="sng" w="9525">
            <a:solidFill>
              <a:srgbClr val="CFCECD"/>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 name="Google Shape;116;g28c69c1a021_0_12"/>
          <p:cNvSpPr txBox="1"/>
          <p:nvPr/>
        </p:nvSpPr>
        <p:spPr>
          <a:xfrm>
            <a:off x="433225" y="5807647"/>
            <a:ext cx="6759300" cy="1251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chemeClr val="dk1"/>
              </a:buClr>
              <a:buSzPts val="1100"/>
              <a:buFont typeface="Arial"/>
              <a:buNone/>
            </a:pPr>
            <a:r>
              <a:rPr b="1" lang="en-IE" sz="1300">
                <a:solidFill>
                  <a:srgbClr val="7F7F7F"/>
                </a:solidFill>
                <a:highlight>
                  <a:srgbClr val="FFFFFF"/>
                </a:highlight>
                <a:latin typeface="Helvetica Neue"/>
                <a:ea typeface="Helvetica Neue"/>
                <a:cs typeface="Helvetica Neue"/>
                <a:sym typeface="Helvetica Neue"/>
              </a:rPr>
              <a:t>Bo</a:t>
            </a:r>
            <a:r>
              <a:rPr b="1" lang="en-IE" sz="1300">
                <a:solidFill>
                  <a:srgbClr val="7F7F7F"/>
                </a:solidFill>
                <a:highlight>
                  <a:srgbClr val="FFFFFF"/>
                </a:highlight>
                <a:latin typeface="Helvetica Neue"/>
                <a:ea typeface="Helvetica Neue"/>
                <a:cs typeface="Helvetica Neue"/>
                <a:sym typeface="Helvetica Neue"/>
              </a:rPr>
              <a:t>ard of Management Elections</a:t>
            </a:r>
            <a:endParaRPr b="1" sz="1300">
              <a:solidFill>
                <a:srgbClr val="7F7F7F"/>
              </a:solidFill>
              <a:highlight>
                <a:srgbClr val="FFFFFF"/>
              </a:highlight>
              <a:latin typeface="Helvetica Neue"/>
              <a:ea typeface="Helvetica Neue"/>
              <a:cs typeface="Helvetica Neue"/>
              <a:sym typeface="Helvetica Neue"/>
            </a:endParaRPr>
          </a:p>
          <a:p>
            <a:pPr indent="0" lvl="0" marL="0" marR="0" rtl="0" algn="l">
              <a:lnSpc>
                <a:spcPct val="107000"/>
              </a:lnSpc>
              <a:spcBef>
                <a:spcPts val="800"/>
              </a:spcBef>
              <a:spcAft>
                <a:spcPts val="0"/>
              </a:spcAft>
              <a:buClr>
                <a:schemeClr val="dk1"/>
              </a:buClr>
              <a:buSzPts val="1100"/>
              <a:buFont typeface="Arial"/>
              <a:buNone/>
            </a:pPr>
            <a:r>
              <a:rPr lang="en-IE" sz="1300">
                <a:solidFill>
                  <a:srgbClr val="7F7F7F"/>
                </a:solidFill>
                <a:highlight>
                  <a:srgbClr val="FFFFFF"/>
                </a:highlight>
                <a:latin typeface="Helvetica Neue"/>
                <a:ea typeface="Helvetica Neue"/>
                <a:cs typeface="Helvetica Neue"/>
                <a:sym typeface="Helvetica Neue"/>
              </a:rPr>
              <a:t>A new Board will start their four year term at the end of November. All families were emailed last week asking fathers and mothers if they were willing to stand for nomination in that election. Forms indicating your willingness were to be returned to the school by tomorrow October 17th. Please contact the school if you need clarification or assistance.</a:t>
            </a:r>
            <a:endParaRPr sz="1300">
              <a:solidFill>
                <a:srgbClr val="7F7F7F"/>
              </a:solidFill>
              <a:highlight>
                <a:srgbClr val="FFFFFF"/>
              </a:highlight>
              <a:latin typeface="Helvetica Neue"/>
              <a:ea typeface="Helvetica Neue"/>
              <a:cs typeface="Helvetica Neue"/>
              <a:sym typeface="Helvetica Neue"/>
            </a:endParaRPr>
          </a:p>
        </p:txBody>
      </p:sp>
      <p:pic>
        <p:nvPicPr>
          <p:cNvPr id="117" name="Google Shape;117;g28c69c1a021_0_12"/>
          <p:cNvPicPr preferRelativeResize="0"/>
          <p:nvPr/>
        </p:nvPicPr>
        <p:blipFill>
          <a:blip r:embed="rId4">
            <a:alphaModFix/>
          </a:blip>
          <a:stretch>
            <a:fillRect/>
          </a:stretch>
        </p:blipFill>
        <p:spPr>
          <a:xfrm>
            <a:off x="1358688" y="742000"/>
            <a:ext cx="5055025" cy="130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519114" y="3531502"/>
            <a:ext cx="6861473" cy="708753"/>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24" name="Google Shape;124;p4"/>
          <p:cNvSpPr/>
          <p:nvPr/>
        </p:nvSpPr>
        <p:spPr>
          <a:xfrm>
            <a:off x="1661649" y="783375"/>
            <a:ext cx="5718929" cy="2313175"/>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Rehearsal for 3rd - 6th Class 2:50 - 3:30pm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Football:                            </a:t>
            </a:r>
            <a:r>
              <a:rPr b="0" i="0" lang="en-IE" sz="1100" u="none" cap="none" strike="noStrike">
                <a:solidFill>
                  <a:srgbClr val="7F7F7F"/>
                </a:solidFill>
                <a:latin typeface="Helvetica Neue"/>
                <a:ea typeface="Helvetica Neue"/>
                <a:cs typeface="Helvetica Neue"/>
                <a:sym typeface="Helvetica Neue"/>
              </a:rPr>
              <a:t>	Wednesdays  2.50 - 3.50 for 4th - 6th Class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Date TBC – will start later in the year</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Rounders:                         </a:t>
            </a:r>
            <a:r>
              <a:rPr b="0" i="0" lang="en-IE" sz="1100" u="none" cap="none" strike="noStrike">
                <a:solidFill>
                  <a:srgbClr val="7F7F7F"/>
                </a:solidFill>
                <a:latin typeface="Helvetica Neue"/>
                <a:ea typeface="Helvetica Neue"/>
                <a:cs typeface="Helvetica Neue"/>
                <a:sym typeface="Helvetica Neue"/>
              </a:rPr>
              <a:t>	Mondays 3.00 - 4.00 for 5th &amp; 6th Class weather permitting</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Assembly:                         </a:t>
            </a:r>
            <a:r>
              <a:rPr b="0" i="0" lang="en-IE" sz="1100" u="none" cap="none" strike="noStrike">
                <a:solidFill>
                  <a:srgbClr val="7F7F7F"/>
                </a:solidFill>
                <a:latin typeface="Helvetica Neue"/>
                <a:ea typeface="Helvetica Neue"/>
                <a:cs typeface="Helvetica Neue"/>
                <a:sym typeface="Helvetica Neue"/>
              </a:rPr>
              <a:t>	Launch of Maths Week</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p:txBody>
      </p:sp>
      <p:pic>
        <p:nvPicPr>
          <p:cNvPr id="125" name="Google Shape;125;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26" name="Google Shape;126;p4"/>
          <p:cNvSpPr txBox="1"/>
          <p:nvPr/>
        </p:nvSpPr>
        <p:spPr>
          <a:xfrm>
            <a:off x="637583" y="3601702"/>
            <a:ext cx="6497100" cy="877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lang="en-IE" sz="1100">
                <a:solidFill>
                  <a:srgbClr val="7F7F7F"/>
                </a:solidFill>
                <a:latin typeface="Helvetica Neue"/>
                <a:ea typeface="Helvetica Neue"/>
                <a:cs typeface="Helvetica Neue"/>
                <a:sym typeface="Helvetica Neue"/>
              </a:rPr>
              <a:t>Bí cúramach (Be Careful)</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Seanfhocal na Míosa:</a:t>
            </a:r>
            <a:r>
              <a:rPr b="0" i="0" lang="en-IE" sz="1200" u="none" cap="none" strike="noStrike">
                <a:solidFill>
                  <a:srgbClr val="2A4EA2"/>
                </a:solidFill>
                <a:latin typeface="Play"/>
                <a:ea typeface="Play"/>
                <a:cs typeface="Play"/>
                <a:sym typeface="Play"/>
              </a:rPr>
              <a:t>	         </a:t>
            </a:r>
            <a:r>
              <a:rPr b="0" i="0" lang="en-IE" sz="1100" u="none" cap="none" strike="noStrike">
                <a:solidFill>
                  <a:srgbClr val="7F7F7F"/>
                </a:solidFill>
                <a:latin typeface="Helvetica Neue"/>
                <a:ea typeface="Helvetica Neue"/>
                <a:cs typeface="Helvetica Neue"/>
                <a:sym typeface="Helvetica Neue"/>
              </a:rPr>
              <a:t>Ní neart go cur le chéile (there is no strength without unity)</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t/>
            </a:r>
            <a:endParaRPr b="0" i="0" sz="1200" u="none" cap="none" strike="noStrike">
              <a:solidFill>
                <a:srgbClr val="2A4EA2"/>
              </a:solidFill>
              <a:latin typeface="Play"/>
              <a:ea typeface="Play"/>
              <a:cs typeface="Play"/>
              <a:sym typeface="Play"/>
            </a:endParaRPr>
          </a:p>
        </p:txBody>
      </p:sp>
      <p:sp>
        <p:nvSpPr>
          <p:cNvPr id="127" name="Google Shape;127;p4"/>
          <p:cNvSpPr txBox="1"/>
          <p:nvPr/>
        </p:nvSpPr>
        <p:spPr>
          <a:xfrm>
            <a:off x="425648" y="4040572"/>
            <a:ext cx="4959900" cy="226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E" sz="1200" u="none" cap="none" strike="noStrike">
                <a:solidFill>
                  <a:srgbClr val="2A4EA2"/>
                </a:solidFill>
                <a:latin typeface="Play"/>
                <a:ea typeface="Play"/>
                <a:cs typeface="Play"/>
                <a:sym typeface="Play"/>
              </a:rPr>
              <a:t>Walking to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Well done to all who participated in National Walk to School Week. It was great to see the numbers increasing again. Let’s keep it up while the weather is still conducive to walking to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b="0" i="0" lang="en-IE" sz="1200" u="none" cap="none" strike="noStrike">
                <a:solidFill>
                  <a:srgbClr val="2A4EA2"/>
                </a:solidFill>
                <a:latin typeface="Play"/>
                <a:ea typeface="Play"/>
                <a:cs typeface="Play"/>
                <a:sym typeface="Play"/>
              </a:rPr>
              <a:t>Walking Bus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If the weather is good next Thursday, we would like to start up our walking bus again from the three meeting points: Knightsbrook (beside Muse), the car park up near Lidl and The Gallops. Well don</a:t>
            </a:r>
            <a:r>
              <a:rPr lang="en-IE" sz="1100">
                <a:solidFill>
                  <a:srgbClr val="7F7F7F"/>
                </a:solidFill>
                <a:latin typeface="Helvetica Neue"/>
                <a:ea typeface="Helvetica Neue"/>
                <a:cs typeface="Helvetica Neue"/>
                <a:sym typeface="Helvetica Neue"/>
              </a:rPr>
              <a:t>e to the children from The Gallops, who were the first ones to saddle 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28" name="Google Shape;128;p4"/>
          <p:cNvSpPr txBox="1"/>
          <p:nvPr/>
        </p:nvSpPr>
        <p:spPr>
          <a:xfrm>
            <a:off x="429441" y="6023058"/>
            <a:ext cx="4357800" cy="315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If your child is going to participate, please complete the consent form saved </a:t>
            </a:r>
            <a:r>
              <a:rPr b="1" i="0" lang="en-IE" sz="11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here</a:t>
            </a:r>
            <a:r>
              <a:rPr b="1" i="0" lang="en-IE" sz="1100" u="none" cap="none" strike="noStrike">
                <a:solidFill>
                  <a:srgbClr val="2A4EA2"/>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If anyone would like to volunteer, please contact the school. An initiative like this requires parental involvement. Huge thanks to the parents who kept the campaign going last year. Our travel officer is visiting us very soon. He will advise us about other ways in which we will be able to work with our Travel theme this year.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2A4EA2"/>
              </a:buClr>
              <a:buSzPts val="1200"/>
              <a:buFont typeface="Play"/>
              <a:buNone/>
            </a:pPr>
            <a:r>
              <a:rPr b="0" i="0" lang="en-IE" sz="1200" u="none" cap="none" strike="noStrike">
                <a:solidFill>
                  <a:srgbClr val="2A4EA2"/>
                </a:solidFill>
                <a:latin typeface="Play"/>
                <a:ea typeface="Play"/>
                <a:cs typeface="Play"/>
                <a:sym typeface="Play"/>
              </a:rPr>
              <a:t>Cycling to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Cycling on Wednesdays will start </a:t>
            </a:r>
            <a:r>
              <a:rPr lang="en-IE" sz="1100">
                <a:solidFill>
                  <a:srgbClr val="7F7F7F"/>
                </a:solidFill>
                <a:latin typeface="Helvetica Neue"/>
                <a:ea typeface="Helvetica Neue"/>
                <a:cs typeface="Helvetica Neue"/>
                <a:sym typeface="Helvetica Neue"/>
              </a:rPr>
              <a:t>soon</a:t>
            </a:r>
            <a:r>
              <a:rPr b="0" i="0" lang="en-IE" sz="1100" u="none" cap="none" strike="noStrike">
                <a:solidFill>
                  <a:srgbClr val="7F7F7F"/>
                </a:solidFill>
                <a:latin typeface="Helvetica Neue"/>
                <a:ea typeface="Helvetica Neue"/>
                <a:cs typeface="Helvetica Neue"/>
                <a:sym typeface="Helvetica Neue"/>
              </a:rPr>
              <a:t>. Anyone interested in cycling with the school must be in fourth class up or must have a parent or guardian with them.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Hi-viz vests and helmets are essential.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Recycling continues at school. We accept ink cartridges, small plastic bottles, postage stamps, cans and batteries. Well done to everyone for managing their waste in a sustainable way. </a:t>
            </a:r>
            <a:endParaRPr b="0" i="0" sz="1400" u="none" cap="none" strike="noStrike">
              <a:solidFill>
                <a:srgbClr val="000000"/>
              </a:solidFill>
              <a:latin typeface="Arial"/>
              <a:ea typeface="Arial"/>
              <a:cs typeface="Arial"/>
              <a:sym typeface="Arial"/>
            </a:endParaRPr>
          </a:p>
        </p:txBody>
      </p:sp>
      <p:grpSp>
        <p:nvGrpSpPr>
          <p:cNvPr id="129" name="Google Shape;129;p4"/>
          <p:cNvGrpSpPr/>
          <p:nvPr/>
        </p:nvGrpSpPr>
        <p:grpSpPr>
          <a:xfrm>
            <a:off x="5074377" y="3962400"/>
            <a:ext cx="2448230" cy="2435142"/>
            <a:chOff x="353149" y="4948970"/>
            <a:chExt cx="2448230" cy="2435142"/>
          </a:xfrm>
        </p:grpSpPr>
        <p:pic>
          <p:nvPicPr>
            <p:cNvPr descr="A green and blue circles and lines&#10;&#10;Description automatically generated" id="130" name="Google Shape;130;p4"/>
            <p:cNvPicPr preferRelativeResize="0"/>
            <p:nvPr/>
          </p:nvPicPr>
          <p:blipFill rotWithShape="1">
            <a:blip r:embed="rId5">
              <a:alphaModFix/>
            </a:blip>
            <a:srcRect b="0" l="0" r="0" t="0"/>
            <a:stretch/>
          </p:blipFill>
          <p:spPr>
            <a:xfrm>
              <a:off x="353149" y="4948970"/>
              <a:ext cx="2448230" cy="2435142"/>
            </a:xfrm>
            <a:prstGeom prst="rect">
              <a:avLst/>
            </a:prstGeom>
            <a:noFill/>
            <a:ln>
              <a:noFill/>
            </a:ln>
          </p:spPr>
        </p:pic>
        <p:sp>
          <p:nvSpPr>
            <p:cNvPr id="131" name="Google Shape;131;p4"/>
            <p:cNvSpPr txBox="1"/>
            <p:nvPr/>
          </p:nvSpPr>
          <p:spPr>
            <a:xfrm>
              <a:off x="1022669" y="5751042"/>
              <a:ext cx="11908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32" name="Google Shape;132;p4"/>
          <p:cNvSpPr txBox="1"/>
          <p:nvPr/>
        </p:nvSpPr>
        <p:spPr>
          <a:xfrm>
            <a:off x="425648" y="9090223"/>
            <a:ext cx="58150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D050"/>
              </a:buClr>
              <a:buSzPts val="1400"/>
              <a:buFont typeface="Helvetica Neue"/>
              <a:buNone/>
            </a:pPr>
            <a:r>
              <a:rPr b="1" i="0" lang="en-IE" sz="1400" u="none" cap="none" strike="noStrike">
                <a:solidFill>
                  <a:srgbClr val="92D050"/>
                </a:solidFill>
                <a:latin typeface="Helvetica Neue"/>
                <a:ea typeface="Helvetica Neue"/>
                <a:cs typeface="Helvetica Neue"/>
                <a:sym typeface="Helvetica Neue"/>
              </a:rPr>
              <a:t>Remember green is cool at home and at school</a:t>
            </a:r>
            <a:r>
              <a:rPr b="1" i="0" lang="en-IE" sz="1800" u="none" cap="none" strike="noStrike">
                <a:solidFill>
                  <a:srgbClr val="92D05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pic>
        <p:nvPicPr>
          <p:cNvPr id="133" name="Google Shape;133;p4"/>
          <p:cNvPicPr preferRelativeResize="0"/>
          <p:nvPr/>
        </p:nvPicPr>
        <p:blipFill>
          <a:blip r:embed="rId6">
            <a:alphaModFix/>
          </a:blip>
          <a:stretch>
            <a:fillRect/>
          </a:stretch>
        </p:blipFill>
        <p:spPr>
          <a:xfrm>
            <a:off x="4939525" y="6133450"/>
            <a:ext cx="2103276" cy="28043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39" name="Google Shape;139;p5"/>
          <p:cNvSpPr txBox="1"/>
          <p:nvPr/>
        </p:nvSpPr>
        <p:spPr>
          <a:xfrm>
            <a:off x="419099" y="590880"/>
            <a:ext cx="5334000" cy="2970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Our Green Flag theme is </a:t>
            </a:r>
            <a:r>
              <a:rPr b="1" i="1" lang="en-IE" sz="1100" u="none" cap="none" strike="noStrike">
                <a:solidFill>
                  <a:srgbClr val="7F7F7F"/>
                </a:solidFill>
                <a:latin typeface="Helvetica Neue"/>
                <a:ea typeface="Helvetica Neue"/>
                <a:cs typeface="Helvetica Neue"/>
                <a:sym typeface="Helvetica Neue"/>
              </a:rPr>
              <a:t>Global Citizenship - Travel</a:t>
            </a:r>
            <a:r>
              <a:rPr b="0" i="0" lang="en-IE" sz="1100" u="none" cap="none" strike="noStrike">
                <a:solidFill>
                  <a:srgbClr val="7F7F7F"/>
                </a:solidFill>
                <a:latin typeface="Helvetica Neue"/>
                <a:ea typeface="Helvetica Neue"/>
                <a:cs typeface="Helvetica Neue"/>
                <a:sym typeface="Helvetica Neue"/>
              </a:rPr>
              <a:t>. This is National Walk to school week. Of course our Walking on Wednesday, WOW will go ahead on Wednesday but we are asking that everyone try to walk to school even more this week.  Let’s walk, cycle and scoot more to reduce carbon emissions and keep our air clean.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Unfortunately the weather has made it challenging to get our WOW and COW campaigns started.  WOW will resume on Wednesday if it is dry. Meet up at Gullivers at 8:50 am. We will also resume On Foot Friday on Friday (Walking to school from Gullivers down at the castle car park).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Walking is such a mindful activity. We miss so much when we are travelling in a vehicle. As we walk to school this week let us take note of all we see, hear and smell along the way.  Autumn offers many lovely sights.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Next week we will concentrate on Cycling. We have a lovely new Bike shed so let’s put it to good use when the weather picks up and it is safer to cycle.</a:t>
            </a:r>
            <a:endParaRPr b="0" i="0" sz="1400" u="none" cap="none" strike="noStrike">
              <a:solidFill>
                <a:srgbClr val="000000"/>
              </a:solidFill>
              <a:latin typeface="Arial"/>
              <a:ea typeface="Arial"/>
              <a:cs typeface="Arial"/>
              <a:sym typeface="Arial"/>
            </a:endParaRPr>
          </a:p>
        </p:txBody>
      </p:sp>
      <p:pic>
        <p:nvPicPr>
          <p:cNvPr descr="A colorful square with icons&#10;&#10;Description automatically generated with medium confidence" id="140" name="Google Shape;140;p5"/>
          <p:cNvPicPr preferRelativeResize="0"/>
          <p:nvPr/>
        </p:nvPicPr>
        <p:blipFill rotWithShape="1">
          <a:blip r:embed="rId3">
            <a:alphaModFix/>
          </a:blip>
          <a:srcRect b="7574" l="5613" r="0" t="19697"/>
          <a:stretch/>
        </p:blipFill>
        <p:spPr>
          <a:xfrm>
            <a:off x="380999" y="3733800"/>
            <a:ext cx="7336155" cy="3657600"/>
          </a:xfrm>
          <a:prstGeom prst="rect">
            <a:avLst/>
          </a:prstGeom>
          <a:noFill/>
          <a:ln>
            <a:noFill/>
          </a:ln>
        </p:spPr>
      </p:pic>
      <p:pic>
        <p:nvPicPr>
          <p:cNvPr descr="A cartoon of a child with a speech bubble&#10;&#10;Description automatically generated" id="141" name="Google Shape;141;p5"/>
          <p:cNvPicPr preferRelativeResize="0"/>
          <p:nvPr/>
        </p:nvPicPr>
        <p:blipFill rotWithShape="1">
          <a:blip r:embed="rId4">
            <a:alphaModFix/>
          </a:blip>
          <a:srcRect b="0" l="0" r="0" t="0"/>
          <a:stretch/>
        </p:blipFill>
        <p:spPr>
          <a:xfrm>
            <a:off x="5596128" y="409957"/>
            <a:ext cx="1607820" cy="3237405"/>
          </a:xfrm>
          <a:prstGeom prst="rect">
            <a:avLst/>
          </a:prstGeom>
          <a:noFill/>
          <a:ln>
            <a:noFill/>
          </a:ln>
        </p:spPr>
      </p:pic>
      <p:sp>
        <p:nvSpPr>
          <p:cNvPr id="142" name="Google Shape;142;p5"/>
          <p:cNvSpPr txBox="1"/>
          <p:nvPr/>
        </p:nvSpPr>
        <p:spPr>
          <a:xfrm>
            <a:off x="5867400" y="1066800"/>
            <a:ext cx="38877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WOW</a:t>
            </a:r>
            <a:endParaRPr b="0" i="0" sz="1400" u="none" cap="none" strike="noStrike">
              <a:solidFill>
                <a:srgbClr val="000000"/>
              </a:solidFill>
              <a:latin typeface="Arial"/>
              <a:ea typeface="Arial"/>
              <a:cs typeface="Arial"/>
              <a:sym typeface="Arial"/>
            </a:endParaRPr>
          </a:p>
        </p:txBody>
      </p:sp>
      <p:pic>
        <p:nvPicPr>
          <p:cNvPr descr="A group of kids walking&#10;&#10;Description automatically generated" id="143" name="Google Shape;143;p5"/>
          <p:cNvPicPr preferRelativeResize="0"/>
          <p:nvPr/>
        </p:nvPicPr>
        <p:blipFill rotWithShape="1">
          <a:blip r:embed="rId5">
            <a:alphaModFix/>
          </a:blip>
          <a:srcRect b="0" l="19005" r="4489" t="0"/>
          <a:stretch/>
        </p:blipFill>
        <p:spPr>
          <a:xfrm>
            <a:off x="457200" y="7097187"/>
            <a:ext cx="6703003" cy="25326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49" name="Google Shape;149;p6"/>
          <p:cNvSpPr/>
          <p:nvPr/>
        </p:nvSpPr>
        <p:spPr>
          <a:xfrm>
            <a:off x="480875" y="533400"/>
            <a:ext cx="6905077" cy="124555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50" name="Google Shape;150;p6"/>
          <p:cNvPicPr preferRelativeResize="0"/>
          <p:nvPr/>
        </p:nvPicPr>
        <p:blipFill rotWithShape="1">
          <a:blip r:embed="rId3">
            <a:alphaModFix/>
          </a:blip>
          <a:srcRect b="0" l="0" r="0" t="0"/>
          <a:stretch/>
        </p:blipFill>
        <p:spPr>
          <a:xfrm>
            <a:off x="1165375" y="647377"/>
            <a:ext cx="5880025" cy="1325350"/>
          </a:xfrm>
          <a:prstGeom prst="rect">
            <a:avLst/>
          </a:prstGeom>
          <a:noFill/>
          <a:ln>
            <a:noFill/>
          </a:ln>
        </p:spPr>
      </p:pic>
      <p:sp>
        <p:nvSpPr>
          <p:cNvPr id="151" name="Google Shape;151;p6"/>
          <p:cNvSpPr txBox="1"/>
          <p:nvPr/>
        </p:nvSpPr>
        <p:spPr>
          <a:xfrm>
            <a:off x="274726" y="2627170"/>
            <a:ext cx="3505200" cy="4259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CHRISTMAS CARD TEMPLATES</a:t>
            </a:r>
            <a:endParaRPr b="1"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Just a gentle reminder that the deadline for returning the Christmas Card Templates is</a:t>
            </a:r>
            <a:r>
              <a:rPr b="1" lang="en-IE" sz="1100">
                <a:solidFill>
                  <a:srgbClr val="7F7F7F"/>
                </a:solidFill>
                <a:latin typeface="Helvetica Neue"/>
                <a:ea typeface="Helvetica Neue"/>
                <a:cs typeface="Helvetica Neue"/>
                <a:sym typeface="Helvetica Neue"/>
              </a:rPr>
              <a:t> Friday 20</a:t>
            </a:r>
            <a:r>
              <a:rPr b="1" baseline="30000" lang="en-IE" sz="1100">
                <a:solidFill>
                  <a:srgbClr val="7F7F7F"/>
                </a:solidFill>
                <a:latin typeface="Helvetica Neue"/>
                <a:ea typeface="Helvetica Neue"/>
                <a:cs typeface="Helvetica Neue"/>
                <a:sym typeface="Helvetica Neue"/>
              </a:rPr>
              <a:t>th</a:t>
            </a:r>
            <a:r>
              <a:rPr lang="en-IE" sz="1100">
                <a:solidFill>
                  <a:srgbClr val="7F7F7F"/>
                </a:solidFill>
                <a:latin typeface="Helvetica Neue"/>
                <a:ea typeface="Helvetica Neue"/>
                <a:cs typeface="Helvetica Neue"/>
                <a:sym typeface="Helvetica Neue"/>
              </a:rPr>
              <a:t> </a:t>
            </a:r>
            <a:r>
              <a:rPr b="1" lang="en-IE" sz="1100">
                <a:solidFill>
                  <a:srgbClr val="7F7F7F"/>
                </a:solidFill>
                <a:latin typeface="Helvetica Neue"/>
                <a:ea typeface="Helvetica Neue"/>
                <a:cs typeface="Helvetica Neue"/>
                <a:sym typeface="Helvetica Neue"/>
              </a:rPr>
              <a:t>Octobe</a:t>
            </a:r>
            <a:r>
              <a:rPr lang="en-IE" sz="1100">
                <a:solidFill>
                  <a:srgbClr val="7F7F7F"/>
                </a:solidFill>
                <a:latin typeface="Helvetica Neue"/>
                <a:ea typeface="Helvetica Neue"/>
                <a:cs typeface="Helvetica Neue"/>
                <a:sym typeface="Helvetica Neue"/>
              </a:rPr>
              <a:t>r as well. We are looking forward to seeing all your lovely artwork!</a:t>
            </a:r>
            <a:endParaRPr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 </a:t>
            </a:r>
            <a:endParaRPr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 </a:t>
            </a:r>
            <a:endParaRPr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CHRISTMAS JUMPER SALE</a:t>
            </a:r>
            <a:endParaRPr b="1"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In the spirit of Reducing, Re-using and Recycling we are hoping to do a </a:t>
            </a:r>
            <a:r>
              <a:rPr b="1" lang="en-IE" sz="1100">
                <a:solidFill>
                  <a:srgbClr val="7F7F7F"/>
                </a:solidFill>
                <a:latin typeface="Helvetica Neue"/>
                <a:ea typeface="Helvetica Neue"/>
                <a:cs typeface="Helvetica Neue"/>
                <a:sym typeface="Helvetica Neue"/>
              </a:rPr>
              <a:t>Christmas Jumper Sale</a:t>
            </a:r>
            <a:r>
              <a:rPr lang="en-IE" sz="1100">
                <a:solidFill>
                  <a:srgbClr val="7F7F7F"/>
                </a:solidFill>
                <a:latin typeface="Helvetica Neue"/>
                <a:ea typeface="Helvetica Neue"/>
                <a:cs typeface="Helvetica Neue"/>
                <a:sym typeface="Helvetica Neue"/>
              </a:rPr>
              <a:t> in November. If you have any previously worn Christmas Jumpers that you would like to donate, we would be happy to receive them.</a:t>
            </a:r>
            <a:endParaRPr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will give more information on this project in the next Imlitir.</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p:txBody>
      </p:sp>
      <p:sp>
        <p:nvSpPr>
          <p:cNvPr id="152" name="Google Shape;152;p6"/>
          <p:cNvSpPr txBox="1"/>
          <p:nvPr/>
        </p:nvSpPr>
        <p:spPr>
          <a:xfrm>
            <a:off x="4018500" y="2509750"/>
            <a:ext cx="3300300" cy="71829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HALL0WEEN BUN SALE AND ‘HALLOWEEN HAIRSTYLES’</a:t>
            </a:r>
            <a:r>
              <a:rPr lang="en-IE" sz="1100">
                <a:solidFill>
                  <a:srgbClr val="7F7F7F"/>
                </a:solidFill>
                <a:latin typeface="Helvetica Neue"/>
                <a:ea typeface="Helvetica Neue"/>
                <a:cs typeface="Helvetica Neue"/>
                <a:sym typeface="Helvetica Neue"/>
              </a:rPr>
              <a:t> </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Our Halloween Bun sale is on </a:t>
            </a:r>
            <a:r>
              <a:rPr b="1" lang="en-IE" sz="1100">
                <a:solidFill>
                  <a:srgbClr val="7F7F7F"/>
                </a:solidFill>
                <a:latin typeface="Helvetica Neue"/>
                <a:ea typeface="Helvetica Neue"/>
                <a:cs typeface="Helvetica Neue"/>
                <a:sym typeface="Helvetica Neue"/>
              </a:rPr>
              <a:t>Friday 20</a:t>
            </a:r>
            <a:r>
              <a:rPr b="1" baseline="30000" lang="en-IE" sz="1100">
                <a:solidFill>
                  <a:srgbClr val="7F7F7F"/>
                </a:solidFill>
                <a:latin typeface="Helvetica Neue"/>
                <a:ea typeface="Helvetica Neue"/>
                <a:cs typeface="Helvetica Neue"/>
                <a:sym typeface="Helvetica Neue"/>
              </a:rPr>
              <a:t>th</a:t>
            </a:r>
            <a:r>
              <a:rPr b="1" lang="en-IE" sz="1100">
                <a:solidFill>
                  <a:srgbClr val="7F7F7F"/>
                </a:solidFill>
                <a:latin typeface="Helvetica Neue"/>
                <a:ea typeface="Helvetica Neue"/>
                <a:cs typeface="Helvetica Neue"/>
                <a:sym typeface="Helvetica Neue"/>
              </a:rPr>
              <a:t> October</a:t>
            </a:r>
            <a:r>
              <a:rPr lang="en-IE" sz="1100">
                <a:solidFill>
                  <a:srgbClr val="7F7F7F"/>
                </a:solidFill>
                <a:latin typeface="Helvetica Neue"/>
                <a:ea typeface="Helvetica Neue"/>
                <a:cs typeface="Helvetica Neue"/>
                <a:sym typeface="Helvetica Neue"/>
              </a:rPr>
              <a:t>.  As always, this promises to be lots of fun for everyone!</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For a bit of extra fun, you can WOW us with your SCARY, SPOOKY, FUNNY, CRAZY HALLOWEEN HAIRSTYLES on the day.  We can’t wait to see what creative ideas you have!</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recommend that children </a:t>
            </a:r>
            <a:r>
              <a:rPr b="1" lang="en-IE" sz="1100">
                <a:solidFill>
                  <a:srgbClr val="7F7F7F"/>
                </a:solidFill>
                <a:latin typeface="Helvetica Neue"/>
                <a:ea typeface="Helvetica Neue"/>
                <a:cs typeface="Helvetica Neue"/>
                <a:sym typeface="Helvetica Neue"/>
              </a:rPr>
              <a:t>do not </a:t>
            </a:r>
            <a:r>
              <a:rPr lang="en-IE" sz="1100">
                <a:solidFill>
                  <a:srgbClr val="7F7F7F"/>
                </a:solidFill>
                <a:latin typeface="Helvetica Neue"/>
                <a:ea typeface="Helvetica Neue"/>
                <a:cs typeface="Helvetica Neue"/>
                <a:sym typeface="Helvetica Neue"/>
              </a:rPr>
              <a:t>bring more than </a:t>
            </a:r>
            <a:r>
              <a:rPr b="1" lang="en-IE" sz="1100">
                <a:solidFill>
                  <a:srgbClr val="7F7F7F"/>
                </a:solidFill>
                <a:latin typeface="Helvetica Neue"/>
                <a:ea typeface="Helvetica Neue"/>
                <a:cs typeface="Helvetica Neue"/>
                <a:sym typeface="Helvetica Neue"/>
              </a:rPr>
              <a:t>€2</a:t>
            </a:r>
            <a:r>
              <a:rPr lang="en-IE" sz="1100">
                <a:solidFill>
                  <a:srgbClr val="7F7F7F"/>
                </a:solidFill>
                <a:latin typeface="Helvetica Neue"/>
                <a:ea typeface="Helvetica Neue"/>
                <a:cs typeface="Helvetica Neue"/>
                <a:sym typeface="Helvetica Neue"/>
              </a:rPr>
              <a:t>, so that everyone can get their fair (and more healthy) share. </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are asking children from </a:t>
            </a:r>
            <a:r>
              <a:rPr b="1" lang="en-IE" sz="1100">
                <a:solidFill>
                  <a:srgbClr val="7F7F7F"/>
                </a:solidFill>
                <a:latin typeface="Helvetica Neue"/>
                <a:ea typeface="Helvetica Neue"/>
                <a:cs typeface="Helvetica Neue"/>
                <a:sym typeface="Helvetica Neue"/>
              </a:rPr>
              <a:t>Senior Infants</a:t>
            </a:r>
            <a:r>
              <a:rPr lang="en-IE" sz="1100">
                <a:solidFill>
                  <a:srgbClr val="7F7F7F"/>
                </a:solidFill>
                <a:latin typeface="Helvetica Neue"/>
                <a:ea typeface="Helvetica Neue"/>
                <a:cs typeface="Helvetica Neue"/>
                <a:sym typeface="Helvetica Neue"/>
              </a:rPr>
              <a:t> and </a:t>
            </a:r>
            <a:r>
              <a:rPr b="1" lang="en-IE" sz="1100">
                <a:solidFill>
                  <a:srgbClr val="7F7F7F"/>
                </a:solidFill>
                <a:latin typeface="Helvetica Neue"/>
                <a:ea typeface="Helvetica Neue"/>
                <a:cs typeface="Helvetica Neue"/>
                <a:sym typeface="Helvetica Neue"/>
              </a:rPr>
              <a:t>6</a:t>
            </a:r>
            <a:r>
              <a:rPr b="1" baseline="30000" lang="en-IE" sz="1100">
                <a:solidFill>
                  <a:srgbClr val="7F7F7F"/>
                </a:solidFill>
                <a:latin typeface="Helvetica Neue"/>
                <a:ea typeface="Helvetica Neue"/>
                <a:cs typeface="Helvetica Neue"/>
                <a:sym typeface="Helvetica Neue"/>
              </a:rPr>
              <a:t>th</a:t>
            </a:r>
            <a:r>
              <a:rPr b="1" lang="en-IE" sz="1100">
                <a:solidFill>
                  <a:srgbClr val="7F7F7F"/>
                </a:solidFill>
                <a:latin typeface="Helvetica Neue"/>
                <a:ea typeface="Helvetica Neue"/>
                <a:cs typeface="Helvetica Neue"/>
                <a:sym typeface="Helvetica Neue"/>
              </a:rPr>
              <a:t> Class</a:t>
            </a:r>
            <a:r>
              <a:rPr lang="en-IE" sz="1100">
                <a:solidFill>
                  <a:srgbClr val="7F7F7F"/>
                </a:solidFill>
                <a:latin typeface="Helvetica Neue"/>
                <a:ea typeface="Helvetica Neue"/>
                <a:cs typeface="Helvetica Neue"/>
                <a:sym typeface="Helvetica Neue"/>
              </a:rPr>
              <a:t> to be our bakers this time. </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Tips for Bakers:</a:t>
            </a:r>
            <a:endParaRPr b="1"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Do’s:</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Buns, biscuits and bars</a:t>
            </a:r>
            <a:r>
              <a:rPr lang="en-IE" sz="1100">
                <a:solidFill>
                  <a:srgbClr val="7F7F7F"/>
                </a:solidFill>
                <a:latin typeface="Helvetica Neue"/>
                <a:ea typeface="Helvetica Neue"/>
                <a:cs typeface="Helvetica Neue"/>
                <a:sym typeface="Helvetica Neue"/>
              </a:rPr>
              <a:t> are recommended</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Label any special dietary buns/ biscuits</a:t>
            </a:r>
            <a:r>
              <a:rPr lang="en-IE" sz="1100">
                <a:solidFill>
                  <a:srgbClr val="7F7F7F"/>
                </a:solidFill>
                <a:latin typeface="Helvetica Neue"/>
                <a:ea typeface="Helvetica Neue"/>
                <a:cs typeface="Helvetica Neue"/>
                <a:sym typeface="Helvetica Neue"/>
              </a:rPr>
              <a:t> and hand them in separately</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Cereal boxes with one side cut as a flap/lid and lined with tin foil works well for sending buns in</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If you send in containers, please </a:t>
            </a:r>
            <a:r>
              <a:rPr b="1" lang="en-IE" sz="1100">
                <a:solidFill>
                  <a:srgbClr val="7F7F7F"/>
                </a:solidFill>
                <a:latin typeface="Helvetica Neue"/>
                <a:ea typeface="Helvetica Neue"/>
                <a:cs typeface="Helvetica Neue"/>
                <a:sym typeface="Helvetica Neue"/>
              </a:rPr>
              <a:t>mark them clearly</a:t>
            </a:r>
            <a:r>
              <a:rPr lang="en-IE" sz="1100">
                <a:solidFill>
                  <a:srgbClr val="7F7F7F"/>
                </a:solidFill>
                <a:latin typeface="Helvetica Neue"/>
                <a:ea typeface="Helvetica Neue"/>
                <a:cs typeface="Helvetica Neue"/>
                <a:sym typeface="Helvetica Neue"/>
              </a:rPr>
              <a:t> with your child’s name </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Don’ts:</a:t>
            </a:r>
            <a:r>
              <a:rPr lang="en-IE" sz="1100">
                <a:solidFill>
                  <a:srgbClr val="7F7F7F"/>
                </a:solidFill>
                <a:latin typeface="Helvetica Neue"/>
                <a:ea typeface="Helvetica Neue"/>
                <a:cs typeface="Helvetica Neue"/>
                <a:sym typeface="Helvetica Neue"/>
              </a:rPr>
              <a:t>         </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No whole cakes</a:t>
            </a:r>
            <a:r>
              <a:rPr lang="en-IE" sz="1100">
                <a:solidFill>
                  <a:srgbClr val="7F7F7F"/>
                </a:solidFill>
                <a:latin typeface="Helvetica Neue"/>
                <a:ea typeface="Helvetica Neue"/>
                <a:cs typeface="Helvetica Neue"/>
                <a:sym typeface="Helvetica Neue"/>
              </a:rPr>
              <a:t> – they can be difficult to cut          </a:t>
            </a:r>
            <a:r>
              <a:rPr b="1" lang="en-IE" sz="1100">
                <a:solidFill>
                  <a:srgbClr val="7F7F7F"/>
                </a:solidFill>
                <a:latin typeface="Helvetica Neue"/>
                <a:ea typeface="Helvetica Neue"/>
                <a:cs typeface="Helvetica Neue"/>
                <a:sym typeface="Helvetica Neue"/>
              </a:rPr>
              <a:t>No fresh cream</a:t>
            </a:r>
            <a:r>
              <a:rPr lang="en-IE" sz="1100">
                <a:solidFill>
                  <a:srgbClr val="7F7F7F"/>
                </a:solidFill>
                <a:latin typeface="Helvetica Neue"/>
                <a:ea typeface="Helvetica Neue"/>
                <a:cs typeface="Helvetica Neue"/>
                <a:sym typeface="Helvetica Neue"/>
              </a:rPr>
              <a:t> please</a:t>
            </a:r>
            <a:endParaRPr sz="1100">
              <a:solidFill>
                <a:srgbClr val="7F7F7F"/>
              </a:solidFill>
              <a:latin typeface="Helvetica Neue"/>
              <a:ea typeface="Helvetica Neue"/>
              <a:cs typeface="Helvetica Neue"/>
              <a:sym typeface="Helvetica Neue"/>
            </a:endParaRPr>
          </a:p>
          <a:p>
            <a:pPr indent="0" lvl="0" marL="0" rtl="0" algn="l">
              <a:lnSpc>
                <a:spcPct val="100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 </a:t>
            </a:r>
            <a:r>
              <a:rPr b="1" lang="en-IE" sz="1100">
                <a:solidFill>
                  <a:srgbClr val="7F7F7F"/>
                </a:solidFill>
                <a:latin typeface="Helvetica Neue"/>
                <a:ea typeface="Helvetica Neue"/>
                <a:cs typeface="Helvetica Neue"/>
                <a:sym typeface="Helvetica Neue"/>
              </a:rPr>
              <a:t>No nuts</a:t>
            </a:r>
            <a:r>
              <a:rPr lang="en-IE" sz="1100">
                <a:solidFill>
                  <a:srgbClr val="7F7F7F"/>
                </a:solidFill>
                <a:latin typeface="Helvetica Neue"/>
                <a:ea typeface="Helvetica Neue"/>
                <a:cs typeface="Helvetica Neue"/>
                <a:sym typeface="Helvetica Neue"/>
              </a:rPr>
              <a:t> – due to nut allergies in school </a:t>
            </a:r>
            <a:endParaRPr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1200"/>
              </a:spcAft>
              <a:buClr>
                <a:schemeClr val="dk1"/>
              </a:buClr>
              <a:buSzPts val="1100"/>
              <a:buFont typeface="Arial"/>
              <a:buNone/>
            </a:pPr>
            <a:r>
              <a:rPr lang="en-IE" sz="1100">
                <a:solidFill>
                  <a:srgbClr val="7F7F7F"/>
                </a:solidFill>
                <a:latin typeface="Helvetica Neue"/>
                <a:ea typeface="Helvetica Neue"/>
                <a:cs typeface="Helvetica Neue"/>
                <a:sym typeface="Helvetica Neue"/>
              </a:rPr>
              <a:t>Please bring buns straight into the hall from 8:50 am.  We’ll be there to collect them.</a:t>
            </a:r>
            <a:endParaRPr i="0" sz="1100" u="none" cap="none" strike="noStrike">
              <a:solidFill>
                <a:srgbClr val="7F7F7F"/>
              </a:solidFill>
              <a:latin typeface="Helvetica Neue"/>
              <a:ea typeface="Helvetica Neue"/>
              <a:cs typeface="Helvetica Neue"/>
              <a:sym typeface="Helvetica Neue"/>
            </a:endParaRPr>
          </a:p>
        </p:txBody>
      </p:sp>
      <p:sp>
        <p:nvSpPr>
          <p:cNvPr id="153" name="Google Shape;153;p6"/>
          <p:cNvSpPr txBox="1"/>
          <p:nvPr/>
        </p:nvSpPr>
        <p:spPr>
          <a:xfrm>
            <a:off x="274728" y="8329850"/>
            <a:ext cx="292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Parents Association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5">
                  <a:extLst>
                    <a:ext uri="{A12FA001-AC4F-418D-AE19-62706E023703}">
                      <ahyp:hlinkClr val="tx"/>
                    </a:ext>
                  </a:extLst>
                </a:hlinkClick>
              </a:rPr>
              <a:t>Facebook Page</a:t>
            </a:r>
            <a:endParaRPr b="1" i="0" sz="1200" u="none" cap="none" strike="noStrike">
              <a:solidFill>
                <a:srgbClr val="2A4EA2"/>
              </a:solidFill>
              <a:latin typeface="Helvetica Neue"/>
              <a:ea typeface="Helvetica Neue"/>
              <a:cs typeface="Helvetica Neue"/>
              <a:sym typeface="Helvetica Neue"/>
            </a:endParaRPr>
          </a:p>
        </p:txBody>
      </p:sp>
      <p:sp>
        <p:nvSpPr>
          <p:cNvPr id="154" name="Google Shape;154;p6"/>
          <p:cNvSpPr txBox="1"/>
          <p:nvPr/>
        </p:nvSpPr>
        <p:spPr>
          <a:xfrm>
            <a:off x="427113" y="7054260"/>
            <a:ext cx="27813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Many thanks,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1" lang="en-IE" sz="1100" u="none" cap="none" strike="noStrike">
                <a:solidFill>
                  <a:srgbClr val="7F7F7F"/>
                </a:solidFill>
                <a:latin typeface="Helvetica Neue"/>
                <a:ea typeface="Helvetica Neue"/>
                <a:cs typeface="Helvetica Neue"/>
                <a:sym typeface="Helvetica Neue"/>
              </a:rPr>
              <a:t>Adri O’Dea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Chairperson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E. </a:t>
            </a:r>
            <a:r>
              <a:rPr b="0" i="0" lang="en-IE" sz="1100" u="none" cap="none" strike="noStrike">
                <a:solidFill>
                  <a:srgbClr val="7F7F7F"/>
                </a:solidFill>
                <a:latin typeface="Helvetica Neue"/>
                <a:ea typeface="Helvetica Neue"/>
                <a:cs typeface="Helvetica Neue"/>
                <a:sym typeface="Helvetica Neue"/>
              </a:rPr>
              <a:t>pa@stmarystrim.ie</a:t>
            </a:r>
            <a:endParaRPr b="0" i="0" sz="1400" u="none" cap="none" strike="noStrike">
              <a:solidFill>
                <a:srgbClr val="000000"/>
              </a:solidFill>
              <a:latin typeface="Arial"/>
              <a:ea typeface="Arial"/>
              <a:cs typeface="Arial"/>
              <a:sym typeface="Arial"/>
            </a:endParaRPr>
          </a:p>
        </p:txBody>
      </p:sp>
      <p:sp>
        <p:nvSpPr>
          <p:cNvPr id="155" name="Google Shape;155;p6"/>
          <p:cNvSpPr txBox="1"/>
          <p:nvPr/>
        </p:nvSpPr>
        <p:spPr>
          <a:xfrm>
            <a:off x="4018504" y="1863524"/>
            <a:ext cx="3488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Bun Sale</a:t>
            </a:r>
            <a:endParaRPr b="0" i="0" sz="1400" u="none" cap="none" strike="noStrike">
              <a:solidFill>
                <a:srgbClr val="000000"/>
              </a:solidFill>
              <a:latin typeface="Arial"/>
              <a:ea typeface="Arial"/>
              <a:cs typeface="Arial"/>
              <a:sym typeface="Arial"/>
            </a:endParaRPr>
          </a:p>
        </p:txBody>
      </p:sp>
      <p:sp>
        <p:nvSpPr>
          <p:cNvPr id="156" name="Google Shape;156;p6"/>
          <p:cNvSpPr txBox="1"/>
          <p:nvPr/>
        </p:nvSpPr>
        <p:spPr>
          <a:xfrm>
            <a:off x="360951" y="1863537"/>
            <a:ext cx="377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Christmas Cards 2023</a:t>
            </a:r>
            <a:endParaRPr b="0" i="0" sz="1400" u="none" cap="none" strike="noStrike">
              <a:solidFill>
                <a:srgbClr val="000000"/>
              </a:solidFill>
              <a:latin typeface="Arial"/>
              <a:ea typeface="Arial"/>
              <a:cs typeface="Arial"/>
              <a:sym typeface="Arial"/>
            </a:endParaRPr>
          </a:p>
        </p:txBody>
      </p:sp>
      <p:pic>
        <p:nvPicPr>
          <p:cNvPr descr="A blue circle with a white letter f in it&#10;&#10;Description automatically generated" id="157" name="Google Shape;157;p6"/>
          <p:cNvPicPr preferRelativeResize="0"/>
          <p:nvPr/>
        </p:nvPicPr>
        <p:blipFill rotWithShape="1">
          <a:blip r:embed="rId6">
            <a:alphaModFix/>
          </a:blip>
          <a:srcRect b="0" l="0" r="0" t="0"/>
          <a:stretch/>
        </p:blipFill>
        <p:spPr>
          <a:xfrm>
            <a:off x="2190732" y="8382328"/>
            <a:ext cx="622001" cy="622001"/>
          </a:xfrm>
          <a:prstGeom prst="rect">
            <a:avLst/>
          </a:prstGeom>
          <a:noFill/>
          <a:ln>
            <a:noFill/>
          </a:ln>
        </p:spPr>
      </p:pic>
      <p:sp>
        <p:nvSpPr>
          <p:cNvPr id="158" name="Google Shape;158;p6"/>
          <p:cNvSpPr txBox="1"/>
          <p:nvPr/>
        </p:nvSpPr>
        <p:spPr>
          <a:xfrm>
            <a:off x="427124" y="2232797"/>
            <a:ext cx="3062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E" sz="1200" u="none" cap="none" strike="noStrike">
                <a:solidFill>
                  <a:srgbClr val="FF0000"/>
                </a:solidFill>
                <a:latin typeface="Play"/>
                <a:ea typeface="Play"/>
                <a:cs typeface="Play"/>
                <a:sym typeface="Play"/>
              </a:rPr>
              <a:t>Friday 20th October 2023</a:t>
            </a:r>
            <a:endParaRPr b="0" i="0" sz="1200" u="none" cap="none" strike="noStrike">
              <a:solidFill>
                <a:srgbClr val="FF0000"/>
              </a:solidFill>
              <a:latin typeface="Play"/>
              <a:ea typeface="Play"/>
              <a:cs typeface="Play"/>
              <a:sym typeface="Play"/>
            </a:endParaRPr>
          </a:p>
        </p:txBody>
      </p:sp>
      <p:sp>
        <p:nvSpPr>
          <p:cNvPr id="159" name="Google Shape;159;p6"/>
          <p:cNvSpPr txBox="1"/>
          <p:nvPr/>
        </p:nvSpPr>
        <p:spPr>
          <a:xfrm>
            <a:off x="4018504" y="2232811"/>
            <a:ext cx="3062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E" sz="1200" u="none" cap="none" strike="noStrike">
                <a:solidFill>
                  <a:srgbClr val="FF0000"/>
                </a:solidFill>
                <a:latin typeface="Play"/>
                <a:ea typeface="Play"/>
                <a:cs typeface="Play"/>
                <a:sym typeface="Play"/>
              </a:rPr>
              <a:t>Friday 20th October 2023</a:t>
            </a:r>
            <a:endParaRPr b="0" i="0" sz="1200" u="none" cap="none" strike="noStrike">
              <a:solidFill>
                <a:srgbClr val="FF0000"/>
              </a:solidFill>
              <a:latin typeface="Play"/>
              <a:ea typeface="Play"/>
              <a:cs typeface="Play"/>
              <a:sym typeface="Play"/>
            </a:endParaRPr>
          </a:p>
        </p:txBody>
      </p:sp>
      <p:pic>
        <p:nvPicPr>
          <p:cNvPr descr="A black silhouette of a bat&#10;&#10;Description automatically generated" id="160" name="Google Shape;160;p6"/>
          <p:cNvPicPr preferRelativeResize="0"/>
          <p:nvPr/>
        </p:nvPicPr>
        <p:blipFill rotWithShape="1">
          <a:blip r:embed="rId7">
            <a:alphaModFix/>
          </a:blip>
          <a:srcRect b="0" l="0" r="0" t="0"/>
          <a:stretch/>
        </p:blipFill>
        <p:spPr>
          <a:xfrm>
            <a:off x="6573007" y="1920483"/>
            <a:ext cx="810770" cy="589215"/>
          </a:xfrm>
          <a:prstGeom prst="rect">
            <a:avLst/>
          </a:prstGeom>
          <a:noFill/>
          <a:ln>
            <a:noFill/>
          </a:ln>
        </p:spPr>
      </p:pic>
      <p:pic>
        <p:nvPicPr>
          <p:cNvPr descr="A group of spiders on a black background&#10;&#10;Description automatically generated" id="161" name="Google Shape;161;p6"/>
          <p:cNvPicPr preferRelativeResize="0"/>
          <p:nvPr/>
        </p:nvPicPr>
        <p:blipFill rotWithShape="1">
          <a:blip r:embed="rId8">
            <a:alphaModFix/>
          </a:blip>
          <a:srcRect b="-1099" l="2886" r="8295" t="1100"/>
          <a:stretch/>
        </p:blipFill>
        <p:spPr>
          <a:xfrm>
            <a:off x="6572989" y="5502069"/>
            <a:ext cx="1069111" cy="1067950"/>
          </a:xfrm>
          <a:prstGeom prst="rect">
            <a:avLst/>
          </a:prstGeom>
          <a:noFill/>
          <a:ln>
            <a:noFill/>
          </a:ln>
        </p:spPr>
      </p:pic>
      <p:cxnSp>
        <p:nvCxnSpPr>
          <p:cNvPr id="162" name="Google Shape;162;p6"/>
          <p:cNvCxnSpPr/>
          <p:nvPr/>
        </p:nvCxnSpPr>
        <p:spPr>
          <a:xfrm flipH="1">
            <a:off x="3872250" y="1790050"/>
            <a:ext cx="12300" cy="8158800"/>
          </a:xfrm>
          <a:prstGeom prst="straightConnector1">
            <a:avLst/>
          </a:prstGeom>
          <a:noFill/>
          <a:ln cap="flat" cmpd="sng" w="9525">
            <a:solidFill>
              <a:schemeClr val="dk2"/>
            </a:solidFill>
            <a:prstDash val="solid"/>
            <a:round/>
            <a:headEnd len="med" w="med" type="none"/>
            <a:tailEnd len="med" w="med" type="none"/>
          </a:ln>
        </p:spPr>
      </p:cxnSp>
      <p:pic>
        <p:nvPicPr>
          <p:cNvPr id="163" name="Google Shape;163;p6"/>
          <p:cNvPicPr preferRelativeResize="0"/>
          <p:nvPr/>
        </p:nvPicPr>
        <p:blipFill>
          <a:blip r:embed="rId9">
            <a:alphaModFix/>
          </a:blip>
          <a:stretch>
            <a:fillRect/>
          </a:stretch>
        </p:blipFill>
        <p:spPr>
          <a:xfrm>
            <a:off x="2308815" y="3933303"/>
            <a:ext cx="1429476" cy="966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