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Lst>
  <p:sldSz cy="10058400" cx="7772400"/>
  <p:notesSz cx="7772400" cy="10058400"/>
  <p:embeddedFontLst>
    <p:embeddedFont>
      <p:font typeface="Play"/>
      <p:regular r:id="rId16"/>
      <p:bold r:id="rId17"/>
    </p:embeddedFont>
    <p:embeddedFont>
      <p:font typeface="Helvetica Neue"/>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 uri="GoogleSlidesCustomDataVersion2">
      <go:slidesCustomData xmlns:go="http://customooxmlschemas.google.com/" r:id="rId22" roundtripDataSignature="AMtx7mguZICqAIG5nKhfxjJp0swTZV2zy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E91792B-E426-42E8-BE7B-1F9BC3901961}">
  <a:tblStyle styleId="{9E91792B-E426-42E8-BE7B-1F9BC3901961}"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HelveticaNeue-italic.fntdata"/><Relationship Id="rId11" Type="http://schemas.openxmlformats.org/officeDocument/2006/relationships/slide" Target="slides/slide5.xml"/><Relationship Id="rId22" Type="http://customschemas.google.com/relationships/presentationmetadata" Target="metadata"/><Relationship Id="rId10" Type="http://schemas.openxmlformats.org/officeDocument/2006/relationships/slide" Target="slides/slide4.xml"/><Relationship Id="rId21" Type="http://schemas.openxmlformats.org/officeDocument/2006/relationships/font" Target="fonts/HelveticaNeue-boldItalic.fntdata"/><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Play-bold.fntdata"/><Relationship Id="rId16" Type="http://schemas.openxmlformats.org/officeDocument/2006/relationships/font" Target="fonts/Play-regular.fntdata"/><Relationship Id="rId5" Type="http://schemas.openxmlformats.org/officeDocument/2006/relationships/slideMaster" Target="slideMasters/slideMaster1.xml"/><Relationship Id="rId19" Type="http://schemas.openxmlformats.org/officeDocument/2006/relationships/font" Target="fonts/HelveticaNeue-bold.fntdata"/><Relationship Id="rId6" Type="http://schemas.openxmlformats.org/officeDocument/2006/relationships/notesMaster" Target="notesMasters/notesMaster1.xml"/><Relationship Id="rId18" Type="http://schemas.openxmlformats.org/officeDocument/2006/relationships/font" Target="fonts/HelveticaNeue-regular.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368675" cy="5048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4402138" y="0"/>
            <a:ext cx="3368675" cy="504825"/>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2574925" y="1257300"/>
            <a:ext cx="2622550" cy="3394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77875" y="4840288"/>
            <a:ext cx="6216650" cy="396081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553575"/>
            <a:ext cx="3368675" cy="50482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4402138" y="9553575"/>
            <a:ext cx="3368675" cy="50482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IE"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p1:notes"/>
          <p:cNvSpPr txBox="1"/>
          <p:nvPr>
            <p:ph idx="1" type="body"/>
          </p:nvPr>
        </p:nvSpPr>
        <p:spPr>
          <a:xfrm>
            <a:off x="777875" y="4840288"/>
            <a:ext cx="6216650" cy="39608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 name="Google Shape;45;p1:notes"/>
          <p:cNvSpPr/>
          <p:nvPr>
            <p:ph idx="2" type="sldImg"/>
          </p:nvPr>
        </p:nvSpPr>
        <p:spPr>
          <a:xfrm>
            <a:off x="2574925" y="1257300"/>
            <a:ext cx="2622550" cy="3394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2:notes"/>
          <p:cNvSpPr/>
          <p:nvPr>
            <p:ph idx="2" type="sldImg"/>
          </p:nvPr>
        </p:nvSpPr>
        <p:spPr>
          <a:xfrm>
            <a:off x="2574925" y="1257300"/>
            <a:ext cx="2622550" cy="3394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 name="Google Shape;70;p2:notes"/>
          <p:cNvSpPr txBox="1"/>
          <p:nvPr>
            <p:ph idx="1" type="body"/>
          </p:nvPr>
        </p:nvSpPr>
        <p:spPr>
          <a:xfrm>
            <a:off x="777875" y="4840288"/>
            <a:ext cx="6216650" cy="39608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1" name="Google Shape;71;p2:notes"/>
          <p:cNvSpPr txBox="1"/>
          <p:nvPr>
            <p:ph idx="12" type="sldNum"/>
          </p:nvPr>
        </p:nvSpPr>
        <p:spPr>
          <a:xfrm>
            <a:off x="4402138" y="9553575"/>
            <a:ext cx="3368675" cy="504825"/>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IE"/>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3:notes"/>
          <p:cNvSpPr txBox="1"/>
          <p:nvPr>
            <p:ph idx="1" type="body"/>
          </p:nvPr>
        </p:nvSpPr>
        <p:spPr>
          <a:xfrm>
            <a:off x="777875" y="4840288"/>
            <a:ext cx="6216650" cy="39608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4" name="Google Shape;94;p3:notes"/>
          <p:cNvSpPr/>
          <p:nvPr>
            <p:ph idx="2" type="sldImg"/>
          </p:nvPr>
        </p:nvSpPr>
        <p:spPr>
          <a:xfrm>
            <a:off x="2574925" y="1257300"/>
            <a:ext cx="2622550" cy="3394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8c69c1a021_0_12:notes"/>
          <p:cNvSpPr txBox="1"/>
          <p:nvPr>
            <p:ph idx="1" type="body"/>
          </p:nvPr>
        </p:nvSpPr>
        <p:spPr>
          <a:xfrm>
            <a:off x="777875" y="4840288"/>
            <a:ext cx="6216600" cy="3960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5" name="Google Shape;105;g28c69c1a021_0_12:notes"/>
          <p:cNvSpPr/>
          <p:nvPr>
            <p:ph idx="2" type="sldImg"/>
          </p:nvPr>
        </p:nvSpPr>
        <p:spPr>
          <a:xfrm>
            <a:off x="2574925" y="1257300"/>
            <a:ext cx="2622600" cy="3394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4:notes"/>
          <p:cNvSpPr txBox="1"/>
          <p:nvPr>
            <p:ph idx="1" type="body"/>
          </p:nvPr>
        </p:nvSpPr>
        <p:spPr>
          <a:xfrm>
            <a:off x="777875" y="4840288"/>
            <a:ext cx="6216650" cy="39608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5" name="Google Shape;115;p4:notes"/>
          <p:cNvSpPr/>
          <p:nvPr>
            <p:ph idx="2" type="sldImg"/>
          </p:nvPr>
        </p:nvSpPr>
        <p:spPr>
          <a:xfrm>
            <a:off x="2574925" y="1257300"/>
            <a:ext cx="2622550" cy="3394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5:notes"/>
          <p:cNvSpPr txBox="1"/>
          <p:nvPr>
            <p:ph idx="1" type="body"/>
          </p:nvPr>
        </p:nvSpPr>
        <p:spPr>
          <a:xfrm>
            <a:off x="777875" y="4840288"/>
            <a:ext cx="6216650" cy="39608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1" name="Google Shape;131;p5:notes"/>
          <p:cNvSpPr/>
          <p:nvPr>
            <p:ph idx="2" type="sldImg"/>
          </p:nvPr>
        </p:nvSpPr>
        <p:spPr>
          <a:xfrm>
            <a:off x="2574925" y="1257300"/>
            <a:ext cx="2622550" cy="3394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6:notes"/>
          <p:cNvSpPr txBox="1"/>
          <p:nvPr>
            <p:ph idx="1" type="body"/>
          </p:nvPr>
        </p:nvSpPr>
        <p:spPr>
          <a:xfrm>
            <a:off x="777875" y="4840288"/>
            <a:ext cx="6216650" cy="39608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1" name="Google Shape;141;p6:notes"/>
          <p:cNvSpPr/>
          <p:nvPr>
            <p:ph idx="2" type="sldImg"/>
          </p:nvPr>
        </p:nvSpPr>
        <p:spPr>
          <a:xfrm>
            <a:off x="2574925" y="1257300"/>
            <a:ext cx="2622550" cy="3394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4e0f84abf7_0_1:notes"/>
          <p:cNvSpPr txBox="1"/>
          <p:nvPr>
            <p:ph idx="1" type="body"/>
          </p:nvPr>
        </p:nvSpPr>
        <p:spPr>
          <a:xfrm>
            <a:off x="777875" y="4840288"/>
            <a:ext cx="6216600" cy="3960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8" name="Google Shape;158;g24e0f84abf7_0_1:notes"/>
          <p:cNvSpPr/>
          <p:nvPr>
            <p:ph idx="2" type="sldImg"/>
          </p:nvPr>
        </p:nvSpPr>
        <p:spPr>
          <a:xfrm>
            <a:off x="2574925" y="1257300"/>
            <a:ext cx="2622600" cy="3394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9243826376_0_7:notes"/>
          <p:cNvSpPr txBox="1"/>
          <p:nvPr>
            <p:ph idx="1" type="body"/>
          </p:nvPr>
        </p:nvSpPr>
        <p:spPr>
          <a:xfrm>
            <a:off x="777875" y="4840288"/>
            <a:ext cx="6216600" cy="3960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5" name="Google Shape;165;g29243826376_0_7:notes"/>
          <p:cNvSpPr/>
          <p:nvPr>
            <p:ph idx="2" type="sldImg"/>
          </p:nvPr>
        </p:nvSpPr>
        <p:spPr>
          <a:xfrm>
            <a:off x="2574925" y="1257300"/>
            <a:ext cx="2622600" cy="3394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obj">
  <p:cSld name="OBJECT">
    <p:spTree>
      <p:nvGrpSpPr>
        <p:cNvPr id="15" name="Shape 15"/>
        <p:cNvGrpSpPr/>
        <p:nvPr/>
      </p:nvGrpSpPr>
      <p:grpSpPr>
        <a:xfrm>
          <a:off x="0" y="0"/>
          <a:ext cx="0" cy="0"/>
          <a:chOff x="0" y="0"/>
          <a:chExt cx="0" cy="0"/>
        </a:xfrm>
      </p:grpSpPr>
      <p:sp>
        <p:nvSpPr>
          <p:cNvPr id="16" name="Google Shape;16;p8"/>
          <p:cNvSpPr txBox="1"/>
          <p:nvPr>
            <p:ph idx="11" type="ftr"/>
          </p:nvPr>
        </p:nvSpPr>
        <p:spPr>
          <a:xfrm>
            <a:off x="2642616" y="9354312"/>
            <a:ext cx="2487168" cy="50292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8"/>
          <p:cNvSpPr txBox="1"/>
          <p:nvPr>
            <p:ph idx="10" type="dt"/>
          </p:nvPr>
        </p:nvSpPr>
        <p:spPr>
          <a:xfrm>
            <a:off x="388620" y="9354312"/>
            <a:ext cx="1787652" cy="50292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8"/>
          <p:cNvSpPr txBox="1"/>
          <p:nvPr>
            <p:ph idx="12" type="sldNum"/>
          </p:nvPr>
        </p:nvSpPr>
        <p:spPr>
          <a:xfrm>
            <a:off x="5596128" y="9354312"/>
            <a:ext cx="1787652" cy="50292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9" name="Shape 19"/>
        <p:cNvGrpSpPr/>
        <p:nvPr/>
      </p:nvGrpSpPr>
      <p:grpSpPr>
        <a:xfrm>
          <a:off x="0" y="0"/>
          <a:ext cx="0" cy="0"/>
          <a:chOff x="0" y="0"/>
          <a:chExt cx="0" cy="0"/>
        </a:xfrm>
      </p:grpSpPr>
      <p:sp>
        <p:nvSpPr>
          <p:cNvPr id="20" name="Google Shape;20;p9"/>
          <p:cNvSpPr txBox="1"/>
          <p:nvPr>
            <p:ph type="ctrTitle"/>
          </p:nvPr>
        </p:nvSpPr>
        <p:spPr>
          <a:xfrm>
            <a:off x="582930" y="3118104"/>
            <a:ext cx="6606540" cy="2112264"/>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9"/>
          <p:cNvSpPr txBox="1"/>
          <p:nvPr>
            <p:ph idx="1" type="subTitle"/>
          </p:nvPr>
        </p:nvSpPr>
        <p:spPr>
          <a:xfrm>
            <a:off x="1165860" y="5632704"/>
            <a:ext cx="5440680" cy="25146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9"/>
          <p:cNvSpPr txBox="1"/>
          <p:nvPr>
            <p:ph idx="11" type="ftr"/>
          </p:nvPr>
        </p:nvSpPr>
        <p:spPr>
          <a:xfrm>
            <a:off x="2642616" y="9354312"/>
            <a:ext cx="2487168" cy="50292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9"/>
          <p:cNvSpPr txBox="1"/>
          <p:nvPr>
            <p:ph idx="10" type="dt"/>
          </p:nvPr>
        </p:nvSpPr>
        <p:spPr>
          <a:xfrm>
            <a:off x="388620" y="9354312"/>
            <a:ext cx="1787652" cy="50292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9"/>
          <p:cNvSpPr txBox="1"/>
          <p:nvPr>
            <p:ph idx="12" type="sldNum"/>
          </p:nvPr>
        </p:nvSpPr>
        <p:spPr>
          <a:xfrm>
            <a:off x="5596128" y="9354312"/>
            <a:ext cx="1787652" cy="50292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5" name="Shape 25"/>
        <p:cNvGrpSpPr/>
        <p:nvPr/>
      </p:nvGrpSpPr>
      <p:grpSpPr>
        <a:xfrm>
          <a:off x="0" y="0"/>
          <a:ext cx="0" cy="0"/>
          <a:chOff x="0" y="0"/>
          <a:chExt cx="0" cy="0"/>
        </a:xfrm>
      </p:grpSpPr>
      <p:sp>
        <p:nvSpPr>
          <p:cNvPr id="26" name="Google Shape;26;p10"/>
          <p:cNvSpPr txBox="1"/>
          <p:nvPr>
            <p:ph type="title"/>
          </p:nvPr>
        </p:nvSpPr>
        <p:spPr>
          <a:xfrm>
            <a:off x="388620" y="402336"/>
            <a:ext cx="6995160" cy="1609344"/>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0"/>
          <p:cNvSpPr txBox="1"/>
          <p:nvPr>
            <p:ph idx="1" type="body"/>
          </p:nvPr>
        </p:nvSpPr>
        <p:spPr>
          <a:xfrm>
            <a:off x="388620" y="2313432"/>
            <a:ext cx="6995160" cy="6638544"/>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8" name="Google Shape;28;p10"/>
          <p:cNvSpPr txBox="1"/>
          <p:nvPr>
            <p:ph idx="11" type="ftr"/>
          </p:nvPr>
        </p:nvSpPr>
        <p:spPr>
          <a:xfrm>
            <a:off x="2642616" y="9354312"/>
            <a:ext cx="2487168" cy="50292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0"/>
          <p:cNvSpPr txBox="1"/>
          <p:nvPr>
            <p:ph idx="10" type="dt"/>
          </p:nvPr>
        </p:nvSpPr>
        <p:spPr>
          <a:xfrm>
            <a:off x="388620" y="9354312"/>
            <a:ext cx="1787652" cy="50292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10"/>
          <p:cNvSpPr txBox="1"/>
          <p:nvPr>
            <p:ph idx="12" type="sldNum"/>
          </p:nvPr>
        </p:nvSpPr>
        <p:spPr>
          <a:xfrm>
            <a:off x="5596128" y="9354312"/>
            <a:ext cx="1787652" cy="50292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11"/>
          <p:cNvSpPr txBox="1"/>
          <p:nvPr>
            <p:ph type="title"/>
          </p:nvPr>
        </p:nvSpPr>
        <p:spPr>
          <a:xfrm>
            <a:off x="388620" y="402336"/>
            <a:ext cx="6995160" cy="1609344"/>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1"/>
          <p:cNvSpPr txBox="1"/>
          <p:nvPr>
            <p:ph idx="1" type="body"/>
          </p:nvPr>
        </p:nvSpPr>
        <p:spPr>
          <a:xfrm>
            <a:off x="388620" y="2313432"/>
            <a:ext cx="3380994" cy="6638544"/>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4" name="Google Shape;34;p11"/>
          <p:cNvSpPr txBox="1"/>
          <p:nvPr>
            <p:ph idx="2" type="body"/>
          </p:nvPr>
        </p:nvSpPr>
        <p:spPr>
          <a:xfrm>
            <a:off x="4002786" y="2313432"/>
            <a:ext cx="3380994" cy="6638544"/>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5" name="Google Shape;35;p11"/>
          <p:cNvSpPr txBox="1"/>
          <p:nvPr>
            <p:ph idx="11" type="ftr"/>
          </p:nvPr>
        </p:nvSpPr>
        <p:spPr>
          <a:xfrm>
            <a:off x="2642616" y="9354312"/>
            <a:ext cx="2487168" cy="50292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1"/>
          <p:cNvSpPr txBox="1"/>
          <p:nvPr>
            <p:ph idx="10" type="dt"/>
          </p:nvPr>
        </p:nvSpPr>
        <p:spPr>
          <a:xfrm>
            <a:off x="388620" y="9354312"/>
            <a:ext cx="1787652" cy="50292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11"/>
          <p:cNvSpPr txBox="1"/>
          <p:nvPr>
            <p:ph idx="12" type="sldNum"/>
          </p:nvPr>
        </p:nvSpPr>
        <p:spPr>
          <a:xfrm>
            <a:off x="5596128" y="9354312"/>
            <a:ext cx="1787652" cy="50292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8" name="Shape 38"/>
        <p:cNvGrpSpPr/>
        <p:nvPr/>
      </p:nvGrpSpPr>
      <p:grpSpPr>
        <a:xfrm>
          <a:off x="0" y="0"/>
          <a:ext cx="0" cy="0"/>
          <a:chOff x="0" y="0"/>
          <a:chExt cx="0" cy="0"/>
        </a:xfrm>
      </p:grpSpPr>
      <p:sp>
        <p:nvSpPr>
          <p:cNvPr id="39" name="Google Shape;39;p12"/>
          <p:cNvSpPr txBox="1"/>
          <p:nvPr>
            <p:ph type="title"/>
          </p:nvPr>
        </p:nvSpPr>
        <p:spPr>
          <a:xfrm>
            <a:off x="388620" y="402336"/>
            <a:ext cx="6995160" cy="1609344"/>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2"/>
          <p:cNvSpPr txBox="1"/>
          <p:nvPr>
            <p:ph idx="11" type="ftr"/>
          </p:nvPr>
        </p:nvSpPr>
        <p:spPr>
          <a:xfrm>
            <a:off x="2642616" y="9354312"/>
            <a:ext cx="2487168" cy="50292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12"/>
          <p:cNvSpPr txBox="1"/>
          <p:nvPr>
            <p:ph idx="10" type="dt"/>
          </p:nvPr>
        </p:nvSpPr>
        <p:spPr>
          <a:xfrm>
            <a:off x="388620" y="9354312"/>
            <a:ext cx="1787652" cy="50292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2"/>
          <p:cNvSpPr txBox="1"/>
          <p:nvPr>
            <p:ph idx="12" type="sldNum"/>
          </p:nvPr>
        </p:nvSpPr>
        <p:spPr>
          <a:xfrm>
            <a:off x="5596128" y="9354312"/>
            <a:ext cx="1787652" cy="50292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7"/>
          <p:cNvSpPr txBox="1"/>
          <p:nvPr>
            <p:ph type="title"/>
          </p:nvPr>
        </p:nvSpPr>
        <p:spPr>
          <a:xfrm>
            <a:off x="388620" y="402336"/>
            <a:ext cx="6995160" cy="1609344"/>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7"/>
          <p:cNvSpPr txBox="1"/>
          <p:nvPr>
            <p:ph idx="1" type="body"/>
          </p:nvPr>
        </p:nvSpPr>
        <p:spPr>
          <a:xfrm>
            <a:off x="388620" y="2313432"/>
            <a:ext cx="6995160" cy="6638544"/>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12" name="Google Shape;12;p7"/>
          <p:cNvSpPr txBox="1"/>
          <p:nvPr>
            <p:ph idx="11" type="ftr"/>
          </p:nvPr>
        </p:nvSpPr>
        <p:spPr>
          <a:xfrm>
            <a:off x="2642616" y="9354312"/>
            <a:ext cx="2487168" cy="502920"/>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1400"/>
              <a:buFont typeface="Arial"/>
              <a:buNone/>
              <a:defRPr b="0" i="0" sz="18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 name="Google Shape;13;p7"/>
          <p:cNvSpPr txBox="1"/>
          <p:nvPr>
            <p:ph idx="10" type="dt"/>
          </p:nvPr>
        </p:nvSpPr>
        <p:spPr>
          <a:xfrm>
            <a:off x="388620" y="9354312"/>
            <a:ext cx="1787652" cy="50292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 name="Google Shape;14;p7"/>
          <p:cNvSpPr txBox="1"/>
          <p:nvPr>
            <p:ph idx="12" type="sldNum"/>
          </p:nvPr>
        </p:nvSpPr>
        <p:spPr>
          <a:xfrm>
            <a:off x="5596128" y="9354312"/>
            <a:ext cx="1787652" cy="502920"/>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E"/>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1.jpg"/><Relationship Id="rId5"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s://stmarystrim.ie/?page_id=18510" TargetMode="External"/><Relationship Id="rId4" Type="http://schemas.openxmlformats.org/officeDocument/2006/relationships/image" Target="../media/image3.jpg"/><Relationship Id="rId5" Type="http://schemas.openxmlformats.org/officeDocument/2006/relationships/image" Target="../media/image10.jpg"/><Relationship Id="rId6" Type="http://schemas.openxmlformats.org/officeDocument/2006/relationships/image" Target="../media/image5.jpg"/><Relationship Id="rId7"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hyperlink" Target="https://www.teamhope.ie/christmas-shoebox-appeal/how-to-fill-a-shoebox/" TargetMode="External"/><Relationship Id="rId5"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2.png"/><Relationship Id="rId4" Type="http://schemas.openxmlformats.org/officeDocument/2006/relationships/hyperlink" Target="https://www.facebook.com/stmarysparentsassoc/" TargetMode="External"/><Relationship Id="rId9" Type="http://schemas.openxmlformats.org/officeDocument/2006/relationships/image" Target="../media/image16.jpg"/><Relationship Id="rId5" Type="http://schemas.openxmlformats.org/officeDocument/2006/relationships/hyperlink" Target="https://www.facebook.com/stmarysparentsassoc/" TargetMode="External"/><Relationship Id="rId6" Type="http://schemas.openxmlformats.org/officeDocument/2006/relationships/image" Target="../media/image14.png"/><Relationship Id="rId7" Type="http://schemas.openxmlformats.org/officeDocument/2006/relationships/image" Target="../media/image13.png"/><Relationship Id="rId8"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7.jp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 name="Shape 46"/>
        <p:cNvGrpSpPr/>
        <p:nvPr/>
      </p:nvGrpSpPr>
      <p:grpSpPr>
        <a:xfrm>
          <a:off x="0" y="0"/>
          <a:ext cx="0" cy="0"/>
          <a:chOff x="0" y="0"/>
          <a:chExt cx="0" cy="0"/>
        </a:xfrm>
      </p:grpSpPr>
      <p:grpSp>
        <p:nvGrpSpPr>
          <p:cNvPr id="47" name="Google Shape;47;p1"/>
          <p:cNvGrpSpPr/>
          <p:nvPr/>
        </p:nvGrpSpPr>
        <p:grpSpPr>
          <a:xfrm>
            <a:off x="-457" y="0"/>
            <a:ext cx="7772857" cy="2249170"/>
            <a:chOff x="0" y="0"/>
            <a:chExt cx="7772857" cy="2249170"/>
          </a:xfrm>
        </p:grpSpPr>
        <p:sp>
          <p:nvSpPr>
            <p:cNvPr id="48" name="Google Shape;48;p1"/>
            <p:cNvSpPr/>
            <p:nvPr/>
          </p:nvSpPr>
          <p:spPr>
            <a:xfrm>
              <a:off x="0" y="0"/>
              <a:ext cx="7772400" cy="2103755"/>
            </a:xfrm>
            <a:custGeom>
              <a:rect b="b" l="l" r="r" t="t"/>
              <a:pathLst>
                <a:path extrusionOk="0" h="2103755" w="7772400">
                  <a:moveTo>
                    <a:pt x="7772400" y="0"/>
                  </a:moveTo>
                  <a:lnTo>
                    <a:pt x="0" y="0"/>
                  </a:lnTo>
                  <a:lnTo>
                    <a:pt x="0" y="2103225"/>
                  </a:lnTo>
                  <a:lnTo>
                    <a:pt x="7772400" y="2030064"/>
                  </a:lnTo>
                  <a:lnTo>
                    <a:pt x="7772400" y="0"/>
                  </a:lnTo>
                  <a:close/>
                </a:path>
              </a:pathLst>
            </a:custGeom>
            <a:solidFill>
              <a:srgbClr val="2A4EA2"/>
            </a:solidFill>
            <a:ln cap="flat" cmpd="sng" w="9525">
              <a:solidFill>
                <a:srgbClr val="2A4EA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9" name="Google Shape;49;p1"/>
            <p:cNvSpPr/>
            <p:nvPr/>
          </p:nvSpPr>
          <p:spPr>
            <a:xfrm>
              <a:off x="0" y="0"/>
              <a:ext cx="7772400" cy="2249170"/>
            </a:xfrm>
            <a:custGeom>
              <a:rect b="b" l="l" r="r" t="t"/>
              <a:pathLst>
                <a:path extrusionOk="0" h="2249170" w="7772400">
                  <a:moveTo>
                    <a:pt x="7772400" y="0"/>
                  </a:moveTo>
                  <a:lnTo>
                    <a:pt x="0" y="0"/>
                  </a:lnTo>
                  <a:lnTo>
                    <a:pt x="0" y="2248559"/>
                  </a:lnTo>
                  <a:lnTo>
                    <a:pt x="7772400" y="1784131"/>
                  </a:lnTo>
                  <a:lnTo>
                    <a:pt x="7772400" y="0"/>
                  </a:lnTo>
                  <a:close/>
                </a:path>
              </a:pathLst>
            </a:custGeom>
            <a:solidFill>
              <a:schemeClr val="lt1"/>
            </a:solidFill>
            <a:ln cap="flat" cmpd="sng" w="9525">
              <a:solidFill>
                <a:srgbClr val="2A4EA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0" name="Google Shape;50;p1"/>
            <p:cNvSpPr/>
            <p:nvPr/>
          </p:nvSpPr>
          <p:spPr>
            <a:xfrm>
              <a:off x="6077407" y="423189"/>
              <a:ext cx="1695450" cy="718820"/>
            </a:xfrm>
            <a:custGeom>
              <a:rect b="b" l="l" r="r" t="t"/>
              <a:pathLst>
                <a:path extrusionOk="0" h="718819" w="1695450">
                  <a:moveTo>
                    <a:pt x="1694992" y="0"/>
                  </a:moveTo>
                  <a:lnTo>
                    <a:pt x="0" y="0"/>
                  </a:lnTo>
                  <a:lnTo>
                    <a:pt x="0" y="718312"/>
                  </a:lnTo>
                  <a:lnTo>
                    <a:pt x="1694992" y="718312"/>
                  </a:lnTo>
                  <a:lnTo>
                    <a:pt x="1694992" y="0"/>
                  </a:lnTo>
                  <a:close/>
                </a:path>
              </a:pathLst>
            </a:custGeom>
            <a:solidFill>
              <a:srgbClr val="F5DEA4"/>
            </a:solidFill>
            <a:ln cap="flat" cmpd="sng" w="9525">
              <a:solidFill>
                <a:srgbClr val="2A4EA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51" name="Google Shape;51;p1"/>
          <p:cNvSpPr/>
          <p:nvPr/>
        </p:nvSpPr>
        <p:spPr>
          <a:xfrm>
            <a:off x="4129659" y="2438400"/>
            <a:ext cx="0" cy="7200900"/>
          </a:xfrm>
          <a:custGeom>
            <a:rect b="b" l="l" r="r" t="t"/>
            <a:pathLst>
              <a:path extrusionOk="0" h="7200900" w="120000">
                <a:moveTo>
                  <a:pt x="0" y="0"/>
                </a:moveTo>
                <a:lnTo>
                  <a:pt x="0" y="7200900"/>
                </a:lnTo>
              </a:path>
            </a:pathLst>
          </a:custGeom>
          <a:noFill/>
          <a:ln cap="flat" cmpd="sng" w="29875">
            <a:solidFill>
              <a:srgbClr val="CFCECD"/>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2" name="Google Shape;52;p1"/>
          <p:cNvSpPr/>
          <p:nvPr/>
        </p:nvSpPr>
        <p:spPr>
          <a:xfrm>
            <a:off x="4387150" y="2438400"/>
            <a:ext cx="3388995" cy="515560"/>
          </a:xfrm>
          <a:custGeom>
            <a:rect b="b" l="l" r="r" t="t"/>
            <a:pathLst>
              <a:path extrusionOk="0" h="912495" w="3388995">
                <a:moveTo>
                  <a:pt x="3388741" y="0"/>
                </a:moveTo>
                <a:lnTo>
                  <a:pt x="0" y="0"/>
                </a:lnTo>
                <a:lnTo>
                  <a:pt x="0" y="912114"/>
                </a:lnTo>
                <a:lnTo>
                  <a:pt x="3388741" y="912114"/>
                </a:lnTo>
                <a:lnTo>
                  <a:pt x="3388741" y="0"/>
                </a:lnTo>
                <a:close/>
              </a:path>
            </a:pathLst>
          </a:custGeom>
          <a:solidFill>
            <a:schemeClr val="lt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3" name="Google Shape;53;p1"/>
          <p:cNvSpPr/>
          <p:nvPr/>
        </p:nvSpPr>
        <p:spPr>
          <a:xfrm>
            <a:off x="4129646" y="5840131"/>
            <a:ext cx="3200421" cy="45600"/>
          </a:xfrm>
          <a:custGeom>
            <a:rect b="b" l="l" r="r" t="t"/>
            <a:pathLst>
              <a:path extrusionOk="0" h="120000" w="3062604">
                <a:moveTo>
                  <a:pt x="3062516" y="0"/>
                </a:moveTo>
                <a:lnTo>
                  <a:pt x="0" y="0"/>
                </a:lnTo>
              </a:path>
            </a:pathLst>
          </a:custGeom>
          <a:noFill/>
          <a:ln cap="flat" cmpd="sng" w="19075">
            <a:solidFill>
              <a:srgbClr val="CFCECD"/>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54" name="Google Shape;54;p1"/>
          <p:cNvPicPr preferRelativeResize="0"/>
          <p:nvPr/>
        </p:nvPicPr>
        <p:blipFill rotWithShape="1">
          <a:blip r:embed="rId3">
            <a:alphaModFix/>
          </a:blip>
          <a:srcRect b="0" l="0" r="0" t="0"/>
          <a:stretch/>
        </p:blipFill>
        <p:spPr>
          <a:xfrm>
            <a:off x="356571" y="239917"/>
            <a:ext cx="1511643" cy="1515610"/>
          </a:xfrm>
          <a:prstGeom prst="rect">
            <a:avLst/>
          </a:prstGeom>
          <a:noFill/>
          <a:ln>
            <a:noFill/>
          </a:ln>
        </p:spPr>
      </p:pic>
      <p:pic>
        <p:nvPicPr>
          <p:cNvPr id="55" name="Google Shape;55;p1"/>
          <p:cNvPicPr preferRelativeResize="0"/>
          <p:nvPr/>
        </p:nvPicPr>
        <p:blipFill rotWithShape="1">
          <a:blip r:embed="rId4">
            <a:alphaModFix/>
          </a:blip>
          <a:srcRect b="0" l="27184" r="4608" t="0"/>
          <a:stretch/>
        </p:blipFill>
        <p:spPr>
          <a:xfrm>
            <a:off x="1973202" y="442592"/>
            <a:ext cx="3992812" cy="1226521"/>
          </a:xfrm>
          <a:prstGeom prst="rect">
            <a:avLst/>
          </a:prstGeom>
          <a:noFill/>
          <a:ln>
            <a:noFill/>
          </a:ln>
        </p:spPr>
      </p:pic>
      <p:sp>
        <p:nvSpPr>
          <p:cNvPr id="56" name="Google Shape;56;p1"/>
          <p:cNvSpPr txBox="1"/>
          <p:nvPr/>
        </p:nvSpPr>
        <p:spPr>
          <a:xfrm>
            <a:off x="284775" y="4802325"/>
            <a:ext cx="3628800" cy="261600"/>
          </a:xfrm>
          <a:prstGeom prst="rect">
            <a:avLst/>
          </a:prstGeom>
          <a:noFill/>
          <a:ln>
            <a:noFill/>
          </a:ln>
        </p:spPr>
        <p:txBody>
          <a:bodyPr anchorCtr="0" anchor="t" bIns="45700" lIns="0" spcFirstLastPara="1" rIns="91425" wrap="square" tIns="45700">
            <a:spAutoFit/>
          </a:bodyPr>
          <a:lstStyle/>
          <a:p>
            <a:pPr indent="0" lvl="0" marL="0" marR="0" rtl="0" algn="just">
              <a:lnSpc>
                <a:spcPct val="138000"/>
              </a:lnSpc>
              <a:spcBef>
                <a:spcPts val="0"/>
              </a:spcBef>
              <a:spcAft>
                <a:spcPts val="0"/>
              </a:spcAft>
              <a:buClr>
                <a:schemeClr val="dk1"/>
              </a:buClr>
              <a:buSzPts val="1100"/>
              <a:buFont typeface="Arial"/>
              <a:buNone/>
            </a:pPr>
            <a:r>
              <a:t/>
            </a:r>
            <a:endParaRPr b="0" i="1" sz="1100" u="none" cap="none" strike="noStrike">
              <a:solidFill>
                <a:srgbClr val="7F7F7F"/>
              </a:solidFill>
              <a:highlight>
                <a:srgbClr val="FFFFFF"/>
              </a:highlight>
              <a:latin typeface="Helvetica Neue"/>
              <a:ea typeface="Helvetica Neue"/>
              <a:cs typeface="Helvetica Neue"/>
              <a:sym typeface="Helvetica Neue"/>
            </a:endParaRPr>
          </a:p>
        </p:txBody>
      </p:sp>
      <p:sp>
        <p:nvSpPr>
          <p:cNvPr id="57" name="Google Shape;57;p1"/>
          <p:cNvSpPr txBox="1"/>
          <p:nvPr/>
        </p:nvSpPr>
        <p:spPr>
          <a:xfrm>
            <a:off x="6099762" y="483714"/>
            <a:ext cx="318484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IE" sz="1800" u="none" cap="none" strike="noStrike">
                <a:solidFill>
                  <a:srgbClr val="2A4EA2"/>
                </a:solidFill>
                <a:latin typeface="Play"/>
                <a:ea typeface="Play"/>
                <a:cs typeface="Play"/>
                <a:sym typeface="Play"/>
              </a:rPr>
              <a:t>Imlitir </a:t>
            </a:r>
            <a:r>
              <a:rPr lang="en-IE" sz="1800">
                <a:solidFill>
                  <a:srgbClr val="2A4EA2"/>
                </a:solidFill>
                <a:latin typeface="Play"/>
                <a:ea typeface="Play"/>
                <a:cs typeface="Play"/>
                <a:sym typeface="Play"/>
              </a:rPr>
              <a:t>9</a:t>
            </a:r>
            <a:endParaRPr b="0" i="0" sz="1800" u="none" cap="none" strike="noStrike">
              <a:solidFill>
                <a:srgbClr val="2A4EA2"/>
              </a:solidFill>
              <a:latin typeface="Play"/>
              <a:ea typeface="Play"/>
              <a:cs typeface="Play"/>
              <a:sym typeface="Play"/>
            </a:endParaRPr>
          </a:p>
        </p:txBody>
      </p:sp>
      <p:sp>
        <p:nvSpPr>
          <p:cNvPr id="58" name="Google Shape;58;p1"/>
          <p:cNvSpPr txBox="1"/>
          <p:nvPr/>
        </p:nvSpPr>
        <p:spPr>
          <a:xfrm>
            <a:off x="6127299" y="793263"/>
            <a:ext cx="4642944"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lang="en-IE" sz="1200">
                <a:solidFill>
                  <a:srgbClr val="2A4EA2"/>
                </a:solidFill>
                <a:latin typeface="Helvetica Neue"/>
                <a:ea typeface="Helvetica Neue"/>
                <a:cs typeface="Helvetica Neue"/>
                <a:sym typeface="Helvetica Neue"/>
              </a:rPr>
              <a:t>23rd</a:t>
            </a:r>
            <a:r>
              <a:rPr b="0" i="0" lang="en-IE" sz="1200" u="none" cap="none" strike="noStrike">
                <a:solidFill>
                  <a:srgbClr val="2A4EA2"/>
                </a:solidFill>
                <a:latin typeface="Helvetica Neue"/>
                <a:ea typeface="Helvetica Neue"/>
                <a:cs typeface="Helvetica Neue"/>
                <a:sym typeface="Helvetica Neue"/>
              </a:rPr>
              <a:t> October 2023</a:t>
            </a:r>
            <a:endParaRPr b="0" i="0" sz="1400" u="none" cap="none" strike="noStrike">
              <a:solidFill>
                <a:srgbClr val="000000"/>
              </a:solidFill>
              <a:latin typeface="Arial"/>
              <a:ea typeface="Arial"/>
              <a:cs typeface="Arial"/>
              <a:sym typeface="Arial"/>
            </a:endParaRPr>
          </a:p>
        </p:txBody>
      </p:sp>
      <p:sp>
        <p:nvSpPr>
          <p:cNvPr id="59" name="Google Shape;59;p1"/>
          <p:cNvSpPr txBox="1"/>
          <p:nvPr/>
        </p:nvSpPr>
        <p:spPr>
          <a:xfrm>
            <a:off x="284774" y="2376136"/>
            <a:ext cx="3062700" cy="4730700"/>
          </a:xfrm>
          <a:prstGeom prst="rect">
            <a:avLst/>
          </a:prstGeom>
          <a:noFill/>
          <a:ln>
            <a:noFill/>
          </a:ln>
        </p:spPr>
        <p:txBody>
          <a:bodyPr anchorCtr="0" anchor="t" bIns="45700" lIns="91425" spcFirstLastPara="1" rIns="91425" wrap="square" tIns="45700">
            <a:spAutoFit/>
          </a:bodyPr>
          <a:lstStyle/>
          <a:p>
            <a:pPr indent="0" lvl="0" marL="0" rtl="0" algn="just">
              <a:lnSpc>
                <a:spcPct val="115000"/>
              </a:lnSpc>
              <a:spcBef>
                <a:spcPts val="1200"/>
              </a:spcBef>
              <a:spcAft>
                <a:spcPts val="0"/>
              </a:spcAft>
              <a:buClr>
                <a:schemeClr val="dk1"/>
              </a:buClr>
              <a:buSzPts val="1100"/>
              <a:buFont typeface="Arial"/>
              <a:buNone/>
            </a:pPr>
            <a:r>
              <a:rPr lang="en-IE" sz="1100">
                <a:solidFill>
                  <a:schemeClr val="dk1"/>
                </a:solidFill>
                <a:latin typeface="Helvetica Neue"/>
                <a:ea typeface="Helvetica Neue"/>
                <a:cs typeface="Helvetica Neue"/>
                <a:sym typeface="Helvetica Neue"/>
              </a:rPr>
              <a:t>A Chairde,</a:t>
            </a:r>
            <a:endParaRPr sz="1100">
              <a:solidFill>
                <a:schemeClr val="dk1"/>
              </a:solidFill>
              <a:latin typeface="Helvetica Neue"/>
              <a:ea typeface="Helvetica Neue"/>
              <a:cs typeface="Helvetica Neue"/>
              <a:sym typeface="Helvetica Neue"/>
            </a:endParaRPr>
          </a:p>
          <a:p>
            <a:pPr indent="0" lvl="0" marL="0" rtl="0" algn="just">
              <a:lnSpc>
                <a:spcPct val="115000"/>
              </a:lnSpc>
              <a:spcBef>
                <a:spcPts val="1200"/>
              </a:spcBef>
              <a:spcAft>
                <a:spcPts val="0"/>
              </a:spcAft>
              <a:buClr>
                <a:schemeClr val="dk1"/>
              </a:buClr>
              <a:buSzPts val="1100"/>
              <a:buFont typeface="Arial"/>
              <a:buNone/>
            </a:pPr>
            <a:r>
              <a:rPr lang="en-IE" sz="1100">
                <a:solidFill>
                  <a:schemeClr val="dk1"/>
                </a:solidFill>
                <a:latin typeface="Helvetica Neue"/>
                <a:ea typeface="Helvetica Neue"/>
                <a:cs typeface="Helvetica Neue"/>
                <a:sym typeface="Helvetica Neue"/>
              </a:rPr>
              <a:t> </a:t>
            </a:r>
            <a:endParaRPr sz="1100">
              <a:solidFill>
                <a:schemeClr val="dk1"/>
              </a:solidFill>
              <a:latin typeface="Helvetica Neue"/>
              <a:ea typeface="Helvetica Neue"/>
              <a:cs typeface="Helvetica Neue"/>
              <a:sym typeface="Helvetica Neue"/>
            </a:endParaRPr>
          </a:p>
          <a:p>
            <a:pPr indent="0" lvl="0" marL="0" rtl="0" algn="just">
              <a:lnSpc>
                <a:spcPct val="115000"/>
              </a:lnSpc>
              <a:spcBef>
                <a:spcPts val="1200"/>
              </a:spcBef>
              <a:spcAft>
                <a:spcPts val="0"/>
              </a:spcAft>
              <a:buClr>
                <a:schemeClr val="dk1"/>
              </a:buClr>
              <a:buSzPts val="1100"/>
              <a:buFont typeface="Arial"/>
              <a:buNone/>
            </a:pPr>
            <a:r>
              <a:rPr lang="en-IE" sz="1100">
                <a:solidFill>
                  <a:schemeClr val="dk1"/>
                </a:solidFill>
                <a:latin typeface="Helvetica Neue"/>
                <a:ea typeface="Helvetica Neue"/>
                <a:cs typeface="Helvetica Neue"/>
                <a:sym typeface="Helvetica Neue"/>
              </a:rPr>
              <a:t>School closes for the Mid-term Break at 1.50 and 2.50 on Friday next October 28th. It reopens again on Monday November 7th. We hope that an enjoyable break is had by all.</a:t>
            </a:r>
            <a:endParaRPr sz="1100">
              <a:solidFill>
                <a:schemeClr val="dk1"/>
              </a:solidFill>
              <a:latin typeface="Helvetica Neue"/>
              <a:ea typeface="Helvetica Neue"/>
              <a:cs typeface="Helvetica Neue"/>
              <a:sym typeface="Helvetica Neue"/>
            </a:endParaRPr>
          </a:p>
          <a:p>
            <a:pPr indent="0" lvl="0" marL="0" rtl="0" algn="just">
              <a:lnSpc>
                <a:spcPct val="115000"/>
              </a:lnSpc>
              <a:spcBef>
                <a:spcPts val="1200"/>
              </a:spcBef>
              <a:spcAft>
                <a:spcPts val="0"/>
              </a:spcAft>
              <a:buClr>
                <a:schemeClr val="dk1"/>
              </a:buClr>
              <a:buSzPts val="1100"/>
              <a:buFont typeface="Arial"/>
              <a:buNone/>
            </a:pPr>
            <a:r>
              <a:rPr lang="en-IE" sz="1100">
                <a:solidFill>
                  <a:srgbClr val="222222"/>
                </a:solidFill>
                <a:latin typeface="Helvetica Neue"/>
                <a:ea typeface="Helvetica Neue"/>
                <a:cs typeface="Helvetica Neue"/>
                <a:sym typeface="Helvetica Neue"/>
              </a:rPr>
              <a:t>Parent Teacher Meetings take place on Tuesday November 14th and Thursday November 16th, this year, except for Junior Infants and the Language Classes. Appoint slots will be released on Aladdin Connect  tomorrow, Tuesday. The link will close on Friday of this week. Please book at your earliest convenience. If you are not on Aladdin Connect, please contact Rebecca in the Office. Thanks.</a:t>
            </a:r>
            <a:r>
              <a:rPr lang="en-IE" sz="1100">
                <a:solidFill>
                  <a:srgbClr val="0000FF"/>
                </a:solidFill>
                <a:latin typeface="Helvetica Neue"/>
                <a:ea typeface="Helvetica Neue"/>
                <a:cs typeface="Helvetica Neue"/>
                <a:sym typeface="Helvetica Neue"/>
              </a:rPr>
              <a:t> </a:t>
            </a:r>
            <a:endParaRPr sz="1100">
              <a:solidFill>
                <a:srgbClr val="0000FF"/>
              </a:solidFill>
              <a:latin typeface="Helvetica Neue"/>
              <a:ea typeface="Helvetica Neue"/>
              <a:cs typeface="Helvetica Neue"/>
              <a:sym typeface="Helvetica Neue"/>
            </a:endParaRPr>
          </a:p>
          <a:p>
            <a:pPr indent="0" lvl="0" marL="0" rtl="0" algn="just">
              <a:lnSpc>
                <a:spcPct val="115000"/>
              </a:lnSpc>
              <a:spcBef>
                <a:spcPts val="1200"/>
              </a:spcBef>
              <a:spcAft>
                <a:spcPts val="0"/>
              </a:spcAft>
              <a:buClr>
                <a:schemeClr val="dk1"/>
              </a:buClr>
              <a:buSzPts val="1100"/>
              <a:buFont typeface="Arial"/>
              <a:buNone/>
            </a:pPr>
            <a:r>
              <a:rPr lang="en-IE" sz="1100">
                <a:solidFill>
                  <a:schemeClr val="dk1"/>
                </a:solidFill>
                <a:latin typeface="Helvetica Neue"/>
                <a:ea typeface="Helvetica Neue"/>
                <a:cs typeface="Helvetica Neue"/>
                <a:sym typeface="Helvetica Neue"/>
              </a:rPr>
              <a:t>The Digital Schools Committee will meet on Wednesday October 25th @ 8.30 in the school Boardroom. </a:t>
            </a:r>
            <a:endParaRPr sz="1100">
              <a:solidFill>
                <a:schemeClr val="dk1"/>
              </a:solidFill>
              <a:latin typeface="Helvetica Neue"/>
              <a:ea typeface="Helvetica Neue"/>
              <a:cs typeface="Helvetica Neue"/>
              <a:sym typeface="Helvetica Neue"/>
            </a:endParaRPr>
          </a:p>
          <a:p>
            <a:pPr indent="0" lvl="0" marL="0" rtl="0" algn="just">
              <a:lnSpc>
                <a:spcPct val="115000"/>
              </a:lnSpc>
              <a:spcBef>
                <a:spcPts val="1200"/>
              </a:spcBef>
              <a:spcAft>
                <a:spcPts val="1200"/>
              </a:spcAft>
              <a:buClr>
                <a:schemeClr val="dk1"/>
              </a:buClr>
              <a:buSzPts val="1100"/>
              <a:buFont typeface="Arial"/>
              <a:buNone/>
            </a:pPr>
            <a:r>
              <a:t/>
            </a:r>
            <a:endParaRPr sz="1100">
              <a:solidFill>
                <a:schemeClr val="dk1"/>
              </a:solidFill>
            </a:endParaRPr>
          </a:p>
        </p:txBody>
      </p:sp>
      <p:sp>
        <p:nvSpPr>
          <p:cNvPr id="60" name="Google Shape;60;p1"/>
          <p:cNvSpPr txBox="1"/>
          <p:nvPr/>
        </p:nvSpPr>
        <p:spPr>
          <a:xfrm>
            <a:off x="4440500" y="3058049"/>
            <a:ext cx="3105000" cy="297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IE" sz="1100" u="sng">
                <a:solidFill>
                  <a:srgbClr val="222222"/>
                </a:solidFill>
                <a:highlight>
                  <a:srgbClr val="FFFFFF"/>
                </a:highlight>
                <a:latin typeface="Helvetica Neue"/>
                <a:ea typeface="Helvetica Neue"/>
                <a:cs typeface="Helvetica Neue"/>
                <a:sym typeface="Helvetica Neue"/>
              </a:rPr>
              <a:t>Homework Club</a:t>
            </a:r>
            <a:r>
              <a:rPr lang="en-IE" sz="1100">
                <a:solidFill>
                  <a:srgbClr val="222222"/>
                </a:solidFill>
                <a:highlight>
                  <a:srgbClr val="FFFFFF"/>
                </a:highlight>
                <a:latin typeface="Helvetica Neue"/>
                <a:ea typeface="Helvetica Neue"/>
                <a:cs typeface="Helvetica Neue"/>
                <a:sym typeface="Helvetica Neue"/>
              </a:rPr>
              <a:t> is starting on Mon 6th - 21st Dec, for children from 1st-6th class. It runs Monday, Tuesday and Thursday from 2.50-3.50.</a:t>
            </a:r>
            <a:endParaRPr sz="1100">
              <a:solidFill>
                <a:srgbClr val="222222"/>
              </a:solidFill>
              <a:highlight>
                <a:srgbClr val="FFFFFF"/>
              </a:highlight>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100"/>
              <a:buFont typeface="Arial"/>
              <a:buNone/>
            </a:pPr>
            <a:r>
              <a:t/>
            </a:r>
            <a:endParaRPr sz="1100">
              <a:solidFill>
                <a:srgbClr val="222222"/>
              </a:solidFill>
              <a:highlight>
                <a:srgbClr val="FFFFFF"/>
              </a:highlight>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100"/>
              <a:buFont typeface="Arial"/>
              <a:buNone/>
            </a:pPr>
            <a:r>
              <a:rPr lang="en-IE" sz="1100">
                <a:solidFill>
                  <a:srgbClr val="222222"/>
                </a:solidFill>
                <a:highlight>
                  <a:srgbClr val="FFFFFF"/>
                </a:highlight>
                <a:latin typeface="Helvetica Neue"/>
                <a:ea typeface="Helvetica Neue"/>
                <a:cs typeface="Helvetica Neue"/>
                <a:sym typeface="Helvetica Neue"/>
              </a:rPr>
              <a:t>Please Note: Children with siblings attending homework club in St Michaels or the secondary schools are welcome to wait until 4.00.</a:t>
            </a:r>
            <a:endParaRPr sz="1100">
              <a:solidFill>
                <a:srgbClr val="222222"/>
              </a:solidFill>
              <a:highlight>
                <a:srgbClr val="FFFFFF"/>
              </a:highlight>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100"/>
              <a:buFont typeface="Arial"/>
              <a:buNone/>
            </a:pPr>
            <a:r>
              <a:t/>
            </a:r>
            <a:endParaRPr sz="1100">
              <a:solidFill>
                <a:srgbClr val="222222"/>
              </a:solidFill>
              <a:highlight>
                <a:srgbClr val="FFFFFF"/>
              </a:highlight>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100"/>
              <a:buFont typeface="Arial"/>
              <a:buNone/>
            </a:pPr>
            <a:r>
              <a:rPr lang="en-IE" sz="1100">
                <a:solidFill>
                  <a:srgbClr val="222222"/>
                </a:solidFill>
                <a:highlight>
                  <a:srgbClr val="FFFFFF"/>
                </a:highlight>
                <a:latin typeface="Helvetica Neue"/>
                <a:ea typeface="Helvetica Neue"/>
                <a:cs typeface="Helvetica Neue"/>
                <a:sym typeface="Helvetica Neue"/>
              </a:rPr>
              <a:t>Cost is dependent on how many days you attend, but works out at €5 a day, full details on forms, available in the school.</a:t>
            </a:r>
            <a:endParaRPr sz="1100">
              <a:solidFill>
                <a:srgbClr val="222222"/>
              </a:solidFill>
              <a:highlight>
                <a:srgbClr val="FFFFFF"/>
              </a:highlight>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100"/>
              <a:buFont typeface="Arial"/>
              <a:buNone/>
            </a:pPr>
            <a:r>
              <a:t/>
            </a:r>
            <a:endParaRPr sz="1100">
              <a:solidFill>
                <a:srgbClr val="222222"/>
              </a:solidFill>
              <a:highlight>
                <a:srgbClr val="FFFFFF"/>
              </a:highlight>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100"/>
              <a:buFont typeface="Arial"/>
              <a:buNone/>
            </a:pPr>
            <a:r>
              <a:rPr lang="en-IE" sz="1100">
                <a:solidFill>
                  <a:srgbClr val="222222"/>
                </a:solidFill>
                <a:highlight>
                  <a:srgbClr val="FFFFFF"/>
                </a:highlight>
                <a:latin typeface="Helvetica Neue"/>
                <a:ea typeface="Helvetica Neue"/>
                <a:cs typeface="Helvetica Neue"/>
                <a:sym typeface="Helvetica Neue"/>
              </a:rPr>
              <a:t>Thank you, </a:t>
            </a:r>
            <a:endParaRPr sz="1100">
              <a:solidFill>
                <a:srgbClr val="222222"/>
              </a:solidFill>
              <a:highlight>
                <a:srgbClr val="FFFFFF"/>
              </a:highlight>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100"/>
              <a:buFont typeface="Arial"/>
              <a:buNone/>
            </a:pPr>
            <a:r>
              <a:rPr lang="en-IE" sz="1100">
                <a:solidFill>
                  <a:srgbClr val="222222"/>
                </a:solidFill>
                <a:highlight>
                  <a:srgbClr val="FFFFFF"/>
                </a:highlight>
                <a:latin typeface="Helvetica Neue"/>
                <a:ea typeface="Helvetica Neue"/>
                <a:cs typeface="Helvetica Neue"/>
                <a:sym typeface="Helvetica Neue"/>
              </a:rPr>
              <a:t>Ms Carr.</a:t>
            </a:r>
            <a:endParaRPr sz="1100">
              <a:solidFill>
                <a:srgbClr val="222222"/>
              </a:solidFill>
              <a:highlight>
                <a:srgbClr val="FFFFFF"/>
              </a:highlight>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100"/>
              <a:buFont typeface="Arial"/>
              <a:buNone/>
            </a:pPr>
            <a:r>
              <a:t/>
            </a:r>
            <a:endParaRPr sz="1100">
              <a:solidFill>
                <a:srgbClr val="7F7F7F"/>
              </a:solidFill>
              <a:latin typeface="Helvetica Neue"/>
              <a:ea typeface="Helvetica Neue"/>
              <a:cs typeface="Helvetica Neue"/>
              <a:sym typeface="Helvetica Neue"/>
            </a:endParaRPr>
          </a:p>
        </p:txBody>
      </p:sp>
      <p:sp>
        <p:nvSpPr>
          <p:cNvPr id="61" name="Google Shape;61;p1"/>
          <p:cNvSpPr txBox="1"/>
          <p:nvPr/>
        </p:nvSpPr>
        <p:spPr>
          <a:xfrm>
            <a:off x="4461661" y="2571625"/>
            <a:ext cx="30627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rPr b="1" lang="en-IE" sz="1700">
                <a:solidFill>
                  <a:srgbClr val="2A4EA2"/>
                </a:solidFill>
                <a:latin typeface="Play"/>
                <a:ea typeface="Play"/>
                <a:cs typeface="Play"/>
                <a:sym typeface="Play"/>
              </a:rPr>
              <a:t>Homework Club</a:t>
            </a:r>
            <a:endParaRPr b="1" i="0" sz="1700" u="none" cap="none" strike="noStrike">
              <a:solidFill>
                <a:srgbClr val="2A4EA2"/>
              </a:solidFill>
              <a:latin typeface="Play"/>
              <a:ea typeface="Play"/>
              <a:cs typeface="Play"/>
              <a:sym typeface="Play"/>
            </a:endParaRPr>
          </a:p>
        </p:txBody>
      </p:sp>
      <p:sp>
        <p:nvSpPr>
          <p:cNvPr id="62" name="Google Shape;62;p1"/>
          <p:cNvSpPr txBox="1"/>
          <p:nvPr>
            <p:ph idx="12" type="sldNum"/>
          </p:nvPr>
        </p:nvSpPr>
        <p:spPr>
          <a:xfrm>
            <a:off x="5596128" y="9354312"/>
            <a:ext cx="1787652" cy="502920"/>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SzPts val="1800"/>
              <a:buNone/>
            </a:pPr>
            <a:fld id="{00000000-1234-1234-1234-123412341234}" type="slidenum">
              <a:rPr lang="en-IE"/>
              <a:t>‹#›</a:t>
            </a:fld>
            <a:endParaRPr/>
          </a:p>
        </p:txBody>
      </p:sp>
      <p:sp>
        <p:nvSpPr>
          <p:cNvPr id="63" name="Google Shape;63;p1"/>
          <p:cNvSpPr txBox="1"/>
          <p:nvPr/>
        </p:nvSpPr>
        <p:spPr>
          <a:xfrm>
            <a:off x="4327550" y="5885725"/>
            <a:ext cx="3196800" cy="156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IE" sz="1100">
                <a:solidFill>
                  <a:srgbClr val="222222"/>
                </a:solidFill>
                <a:highlight>
                  <a:srgbClr val="FFFFFF"/>
                </a:highlight>
                <a:latin typeface="Helvetica Neue"/>
                <a:ea typeface="Helvetica Neue"/>
                <a:cs typeface="Helvetica Neue"/>
                <a:sym typeface="Helvetica Neue"/>
              </a:rPr>
              <a:t>Congratulations to Noah McGrath, Senior Infants Rm5 for winning 1st prize in the Drogheda Credit Union Annual Art Competition in the under 7 special category. Noah's entry will go on to the next level to be judged. Well Done Noah. We are so proud of you and we wish you all the best in the next level of this competition. </a:t>
            </a:r>
            <a:endParaRPr i="1" sz="1100">
              <a:solidFill>
                <a:srgbClr val="7F7F7F"/>
              </a:solidFill>
              <a:latin typeface="Helvetica Neue"/>
              <a:ea typeface="Helvetica Neue"/>
              <a:cs typeface="Helvetica Neue"/>
              <a:sym typeface="Helvetica Neue"/>
            </a:endParaRPr>
          </a:p>
          <a:p>
            <a:pPr indent="0" lvl="0" marL="0" rtl="0" algn="l">
              <a:lnSpc>
                <a:spcPct val="107000"/>
              </a:lnSpc>
              <a:spcBef>
                <a:spcPts val="0"/>
              </a:spcBef>
              <a:spcAft>
                <a:spcPts val="0"/>
              </a:spcAft>
              <a:buClr>
                <a:schemeClr val="dk1"/>
              </a:buClr>
              <a:buSzPts val="1100"/>
              <a:buFont typeface="Arial"/>
              <a:buNone/>
            </a:pPr>
            <a:r>
              <a:t/>
            </a:r>
            <a:endParaRPr i="1" sz="1100">
              <a:solidFill>
                <a:srgbClr val="7F7F7F"/>
              </a:solidFill>
              <a:latin typeface="Helvetica Neue"/>
              <a:ea typeface="Helvetica Neue"/>
              <a:cs typeface="Helvetica Neue"/>
              <a:sym typeface="Helvetica Neue"/>
            </a:endParaRPr>
          </a:p>
          <a:p>
            <a:pPr indent="0" lvl="0" marL="0" rtl="0" algn="l">
              <a:lnSpc>
                <a:spcPct val="107000"/>
              </a:lnSpc>
              <a:spcBef>
                <a:spcPts val="0"/>
              </a:spcBef>
              <a:spcAft>
                <a:spcPts val="0"/>
              </a:spcAft>
              <a:buClr>
                <a:schemeClr val="dk1"/>
              </a:buClr>
              <a:buSzPts val="1100"/>
              <a:buFont typeface="Arial"/>
              <a:buNone/>
            </a:pPr>
            <a:r>
              <a:t/>
            </a:r>
            <a:endParaRPr i="1" sz="1100">
              <a:solidFill>
                <a:srgbClr val="7F7F7F"/>
              </a:solidFill>
              <a:latin typeface="Helvetica Neue"/>
              <a:ea typeface="Helvetica Neue"/>
              <a:cs typeface="Helvetica Neue"/>
              <a:sym typeface="Helvetica Neue"/>
            </a:endParaRPr>
          </a:p>
          <a:p>
            <a:pPr indent="0" lvl="0" marL="0" rtl="0" algn="l">
              <a:lnSpc>
                <a:spcPct val="107000"/>
              </a:lnSpc>
              <a:spcBef>
                <a:spcPts val="0"/>
              </a:spcBef>
              <a:spcAft>
                <a:spcPts val="0"/>
              </a:spcAft>
              <a:buClr>
                <a:schemeClr val="dk1"/>
              </a:buClr>
              <a:buSzPts val="1100"/>
              <a:buFont typeface="Arial"/>
              <a:buNone/>
            </a:pPr>
            <a:r>
              <a:t/>
            </a:r>
            <a:endParaRPr i="1" sz="1100">
              <a:solidFill>
                <a:srgbClr val="7F7F7F"/>
              </a:solidFill>
              <a:latin typeface="Helvetica Neue"/>
              <a:ea typeface="Helvetica Neue"/>
              <a:cs typeface="Helvetica Neue"/>
              <a:sym typeface="Helvetica Neue"/>
            </a:endParaRPr>
          </a:p>
          <a:p>
            <a:pPr indent="0" lvl="0" marL="0" rtl="0" algn="l">
              <a:lnSpc>
                <a:spcPct val="107000"/>
              </a:lnSpc>
              <a:spcBef>
                <a:spcPts val="0"/>
              </a:spcBef>
              <a:spcAft>
                <a:spcPts val="0"/>
              </a:spcAft>
              <a:buClr>
                <a:schemeClr val="dk1"/>
              </a:buClr>
              <a:buSzPts val="1100"/>
              <a:buFont typeface="Arial"/>
              <a:buNone/>
            </a:pPr>
            <a:r>
              <a:t/>
            </a:r>
            <a:endParaRPr i="1" sz="1100">
              <a:solidFill>
                <a:srgbClr val="7F7F7F"/>
              </a:solidFill>
              <a:latin typeface="Helvetica Neue"/>
              <a:ea typeface="Helvetica Neue"/>
              <a:cs typeface="Helvetica Neue"/>
              <a:sym typeface="Helvetica Neue"/>
            </a:endParaRPr>
          </a:p>
          <a:p>
            <a:pPr indent="0" lvl="0" marL="0" rtl="0" algn="l">
              <a:lnSpc>
                <a:spcPct val="107000"/>
              </a:lnSpc>
              <a:spcBef>
                <a:spcPts val="0"/>
              </a:spcBef>
              <a:spcAft>
                <a:spcPts val="0"/>
              </a:spcAft>
              <a:buClr>
                <a:schemeClr val="dk1"/>
              </a:buClr>
              <a:buSzPts val="1100"/>
              <a:buFont typeface="Arial"/>
              <a:buNone/>
            </a:pPr>
            <a:r>
              <a:t/>
            </a:r>
            <a:endParaRPr i="1" sz="1100">
              <a:solidFill>
                <a:srgbClr val="7F7F7F"/>
              </a:solidFill>
              <a:latin typeface="Helvetica Neue"/>
              <a:ea typeface="Helvetica Neue"/>
              <a:cs typeface="Helvetica Neue"/>
              <a:sym typeface="Helvetica Neue"/>
            </a:endParaRPr>
          </a:p>
          <a:p>
            <a:pPr indent="0" lvl="0" marL="0" rtl="0" algn="l">
              <a:lnSpc>
                <a:spcPct val="107000"/>
              </a:lnSpc>
              <a:spcBef>
                <a:spcPts val="0"/>
              </a:spcBef>
              <a:spcAft>
                <a:spcPts val="0"/>
              </a:spcAft>
              <a:buClr>
                <a:schemeClr val="dk1"/>
              </a:buClr>
              <a:buSzPts val="1100"/>
              <a:buFont typeface="Arial"/>
              <a:buNone/>
            </a:pPr>
            <a:r>
              <a:t/>
            </a:r>
            <a:endParaRPr i="1" sz="1100">
              <a:solidFill>
                <a:srgbClr val="7F7F7F"/>
              </a:solidFill>
              <a:latin typeface="Helvetica Neue"/>
              <a:ea typeface="Helvetica Neue"/>
              <a:cs typeface="Helvetica Neue"/>
              <a:sym typeface="Helvetica Neue"/>
            </a:endParaRPr>
          </a:p>
          <a:p>
            <a:pPr indent="0" lvl="0" marL="0" rtl="0" algn="l">
              <a:lnSpc>
                <a:spcPct val="107000"/>
              </a:lnSpc>
              <a:spcBef>
                <a:spcPts val="0"/>
              </a:spcBef>
              <a:spcAft>
                <a:spcPts val="0"/>
              </a:spcAft>
              <a:buClr>
                <a:schemeClr val="dk1"/>
              </a:buClr>
              <a:buSzPts val="1100"/>
              <a:buFont typeface="Arial"/>
              <a:buNone/>
            </a:pPr>
            <a:r>
              <a:t/>
            </a:r>
            <a:endParaRPr i="1" sz="1100">
              <a:solidFill>
                <a:srgbClr val="7F7F7F"/>
              </a:solidFill>
              <a:latin typeface="Helvetica Neue"/>
              <a:ea typeface="Helvetica Neue"/>
              <a:cs typeface="Helvetica Neue"/>
              <a:sym typeface="Helvetica Neue"/>
            </a:endParaRPr>
          </a:p>
          <a:p>
            <a:pPr indent="0" lvl="0" marL="0" rtl="0" algn="l">
              <a:lnSpc>
                <a:spcPct val="107000"/>
              </a:lnSpc>
              <a:spcBef>
                <a:spcPts val="0"/>
              </a:spcBef>
              <a:spcAft>
                <a:spcPts val="0"/>
              </a:spcAft>
              <a:buClr>
                <a:schemeClr val="dk1"/>
              </a:buClr>
              <a:buSzPts val="1100"/>
              <a:buFont typeface="Arial"/>
              <a:buNone/>
            </a:pPr>
            <a:r>
              <a:t/>
            </a:r>
            <a:endParaRPr i="1" sz="1100">
              <a:solidFill>
                <a:srgbClr val="7F7F7F"/>
              </a:solidFill>
              <a:latin typeface="Helvetica Neue"/>
              <a:ea typeface="Helvetica Neue"/>
              <a:cs typeface="Helvetica Neue"/>
              <a:sym typeface="Helvetica Neue"/>
            </a:endParaRPr>
          </a:p>
          <a:p>
            <a:pPr indent="0" lvl="0" marL="0" rtl="0" algn="l">
              <a:lnSpc>
                <a:spcPct val="107000"/>
              </a:lnSpc>
              <a:spcBef>
                <a:spcPts val="0"/>
              </a:spcBef>
              <a:spcAft>
                <a:spcPts val="0"/>
              </a:spcAft>
              <a:buClr>
                <a:schemeClr val="dk1"/>
              </a:buClr>
              <a:buSzPts val="1100"/>
              <a:buFont typeface="Arial"/>
              <a:buNone/>
            </a:pPr>
            <a:r>
              <a:t/>
            </a:r>
            <a:endParaRPr i="1" sz="1100">
              <a:solidFill>
                <a:srgbClr val="7F7F7F"/>
              </a:solidFill>
              <a:latin typeface="Helvetica Neue"/>
              <a:ea typeface="Helvetica Neue"/>
              <a:cs typeface="Helvetica Neue"/>
              <a:sym typeface="Helvetica Neue"/>
            </a:endParaRPr>
          </a:p>
          <a:p>
            <a:pPr indent="0" lvl="0" marL="0" rtl="0" algn="l">
              <a:lnSpc>
                <a:spcPct val="107000"/>
              </a:lnSpc>
              <a:spcBef>
                <a:spcPts val="0"/>
              </a:spcBef>
              <a:spcAft>
                <a:spcPts val="0"/>
              </a:spcAft>
              <a:buClr>
                <a:schemeClr val="dk1"/>
              </a:buClr>
              <a:buSzPts val="1100"/>
              <a:buFont typeface="Arial"/>
              <a:buNone/>
            </a:pPr>
            <a:r>
              <a:t/>
            </a:r>
            <a:endParaRPr i="1" sz="1100">
              <a:solidFill>
                <a:srgbClr val="7F7F7F"/>
              </a:solidFill>
              <a:latin typeface="Helvetica Neue"/>
              <a:ea typeface="Helvetica Neue"/>
              <a:cs typeface="Helvetica Neue"/>
              <a:sym typeface="Helvetica Neue"/>
            </a:endParaRPr>
          </a:p>
          <a:p>
            <a:pPr indent="0" lvl="0" marL="0" rtl="0" algn="l">
              <a:lnSpc>
                <a:spcPct val="107000"/>
              </a:lnSpc>
              <a:spcBef>
                <a:spcPts val="0"/>
              </a:spcBef>
              <a:spcAft>
                <a:spcPts val="0"/>
              </a:spcAft>
              <a:buClr>
                <a:schemeClr val="dk1"/>
              </a:buClr>
              <a:buSzPts val="1100"/>
              <a:buFont typeface="Arial"/>
              <a:buNone/>
            </a:pPr>
            <a:r>
              <a:rPr i="1" lang="en-IE" sz="1100">
                <a:solidFill>
                  <a:srgbClr val="7F7F7F"/>
                </a:solidFill>
                <a:latin typeface="Helvetica Neue"/>
                <a:ea typeface="Helvetica Neue"/>
                <a:cs typeface="Helvetica Neue"/>
                <a:sym typeface="Helvetica Neue"/>
              </a:rPr>
              <a:t>Mise le meas,</a:t>
            </a:r>
            <a:endParaRPr>
              <a:solidFill>
                <a:schemeClr val="dk1"/>
              </a:solidFill>
            </a:endParaRPr>
          </a:p>
          <a:p>
            <a:pPr indent="0" lvl="0" marL="0" rtl="0" algn="l">
              <a:lnSpc>
                <a:spcPct val="107000"/>
              </a:lnSpc>
              <a:spcBef>
                <a:spcPts val="800"/>
              </a:spcBef>
              <a:spcAft>
                <a:spcPts val="0"/>
              </a:spcAft>
              <a:buClr>
                <a:schemeClr val="dk1"/>
              </a:buClr>
              <a:buSzPts val="1100"/>
              <a:buFont typeface="Arial"/>
              <a:buNone/>
            </a:pPr>
            <a:r>
              <a:rPr i="1" lang="en-IE" sz="1100">
                <a:solidFill>
                  <a:srgbClr val="7F7F7F"/>
                </a:solidFill>
                <a:latin typeface="Helvetica Neue"/>
                <a:ea typeface="Helvetica Neue"/>
                <a:cs typeface="Helvetica Neue"/>
                <a:sym typeface="Helvetica Neue"/>
              </a:rPr>
              <a:t>Cóilín Ó Coigligh P.O</a:t>
            </a:r>
            <a:r>
              <a:rPr lang="en-IE" sz="1100">
                <a:solidFill>
                  <a:srgbClr val="7F7F7F"/>
                </a:solidFill>
                <a:latin typeface="Helvetica Neue"/>
                <a:ea typeface="Helvetica Neue"/>
                <a:cs typeface="Helvetica Neue"/>
                <a:sym typeface="Helvetica Neue"/>
              </a:rPr>
              <a:t>.</a:t>
            </a:r>
            <a:endParaRPr>
              <a:solidFill>
                <a:schemeClr val="dk1"/>
              </a:solidFill>
            </a:endParaRPr>
          </a:p>
          <a:p>
            <a:pPr indent="0" lvl="0" marL="0" rtl="0" algn="l">
              <a:lnSpc>
                <a:spcPct val="107000"/>
              </a:lnSpc>
              <a:spcBef>
                <a:spcPts val="800"/>
              </a:spcBef>
              <a:spcAft>
                <a:spcPts val="0"/>
              </a:spcAft>
              <a:buClr>
                <a:schemeClr val="dk1"/>
              </a:buClr>
              <a:buSzPts val="1100"/>
              <a:buFont typeface="Arial"/>
              <a:buNone/>
            </a:pPr>
            <a:r>
              <a:t/>
            </a:r>
            <a:endParaRPr sz="1300">
              <a:solidFill>
                <a:srgbClr val="7F7F7F"/>
              </a:solidFill>
              <a:highlight>
                <a:schemeClr val="lt1"/>
              </a:highlight>
              <a:latin typeface="Helvetica Neue"/>
              <a:ea typeface="Helvetica Neue"/>
              <a:cs typeface="Helvetica Neue"/>
              <a:sym typeface="Helvetica Neue"/>
            </a:endParaRPr>
          </a:p>
        </p:txBody>
      </p:sp>
      <p:pic>
        <p:nvPicPr>
          <p:cNvPr id="64" name="Google Shape;64;p1"/>
          <p:cNvPicPr preferRelativeResize="0"/>
          <p:nvPr/>
        </p:nvPicPr>
        <p:blipFill rotWithShape="1">
          <a:blip r:embed="rId5">
            <a:alphaModFix/>
          </a:blip>
          <a:srcRect b="25550" l="0" r="0" t="22528"/>
          <a:stretch/>
        </p:blipFill>
        <p:spPr>
          <a:xfrm>
            <a:off x="356575" y="7423487"/>
            <a:ext cx="3062700" cy="1059425"/>
          </a:xfrm>
          <a:prstGeom prst="rect">
            <a:avLst/>
          </a:prstGeom>
          <a:noFill/>
          <a:ln>
            <a:noFill/>
          </a:ln>
        </p:spPr>
      </p:pic>
      <p:sp>
        <p:nvSpPr>
          <p:cNvPr id="65" name="Google Shape;65;p1"/>
          <p:cNvSpPr txBox="1"/>
          <p:nvPr/>
        </p:nvSpPr>
        <p:spPr>
          <a:xfrm>
            <a:off x="366375" y="8380700"/>
            <a:ext cx="3105000" cy="1185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IE" sz="1100">
                <a:solidFill>
                  <a:schemeClr val="dk1"/>
                </a:solidFill>
                <a:highlight>
                  <a:srgbClr val="FF9900"/>
                </a:highlight>
                <a:latin typeface="Helvetica Neue"/>
                <a:ea typeface="Helvetica Neue"/>
                <a:cs typeface="Helvetica Neue"/>
                <a:sym typeface="Helvetica Neue"/>
              </a:rPr>
              <a:t>S</a:t>
            </a:r>
            <a:r>
              <a:rPr b="1" lang="en-IE" sz="1300">
                <a:solidFill>
                  <a:schemeClr val="dk1"/>
                </a:solidFill>
                <a:highlight>
                  <a:srgbClr val="FF9900"/>
                </a:highlight>
                <a:latin typeface="Helvetica Neue"/>
                <a:ea typeface="Helvetica Neue"/>
                <a:cs typeface="Helvetica Neue"/>
                <a:sym typeface="Helvetica Neue"/>
              </a:rPr>
              <a:t>pooky Walk</a:t>
            </a:r>
            <a:endParaRPr b="1" sz="1300">
              <a:solidFill>
                <a:schemeClr val="dk1"/>
              </a:solidFill>
              <a:highlight>
                <a:srgbClr val="FF9900"/>
              </a:highlight>
              <a:latin typeface="Helvetica Neue"/>
              <a:ea typeface="Helvetica Neue"/>
              <a:cs typeface="Helvetica Neue"/>
              <a:sym typeface="Helvetica Neue"/>
            </a:endParaRPr>
          </a:p>
          <a:p>
            <a:pPr indent="0" lvl="0" marL="0" rtl="0" algn="l">
              <a:spcBef>
                <a:spcPts val="0"/>
              </a:spcBef>
              <a:spcAft>
                <a:spcPts val="0"/>
              </a:spcAft>
              <a:buNone/>
            </a:pPr>
            <a:r>
              <a:rPr lang="en-IE" sz="1300">
                <a:solidFill>
                  <a:schemeClr val="dk1"/>
                </a:solidFill>
                <a:highlight>
                  <a:srgbClr val="FF9900"/>
                </a:highlight>
                <a:latin typeface="Helvetica Neue"/>
                <a:ea typeface="Helvetica Neue"/>
                <a:cs typeface="Helvetica Neue"/>
                <a:sym typeface="Helvetica Neue"/>
              </a:rPr>
              <a:t>Our annual Spooky Halloween Dress Up day will take place on </a:t>
            </a:r>
            <a:r>
              <a:rPr lang="en-IE" sz="1300" u="sng">
                <a:solidFill>
                  <a:schemeClr val="dk1"/>
                </a:solidFill>
                <a:highlight>
                  <a:srgbClr val="FF9900"/>
                </a:highlight>
                <a:latin typeface="Helvetica Neue"/>
                <a:ea typeface="Helvetica Neue"/>
                <a:cs typeface="Helvetica Neue"/>
                <a:sym typeface="Helvetica Neue"/>
              </a:rPr>
              <a:t>THURSDAY</a:t>
            </a:r>
            <a:r>
              <a:rPr lang="en-IE" sz="1300">
                <a:solidFill>
                  <a:schemeClr val="dk1"/>
                </a:solidFill>
                <a:highlight>
                  <a:srgbClr val="FF9900"/>
                </a:highlight>
                <a:latin typeface="Helvetica Neue"/>
                <a:ea typeface="Helvetica Neue"/>
                <a:cs typeface="Helvetica Neue"/>
                <a:sym typeface="Helvetica Neue"/>
              </a:rPr>
              <a:t> 26th October. The children can dress up if they wish. </a:t>
            </a:r>
            <a:endParaRPr sz="1300">
              <a:solidFill>
                <a:schemeClr val="dk1"/>
              </a:solidFill>
              <a:highlight>
                <a:srgbClr val="FF9900"/>
              </a:highlight>
              <a:latin typeface="Helvetica Neue"/>
              <a:ea typeface="Helvetica Neue"/>
              <a:cs typeface="Helvetica Neue"/>
              <a:sym typeface="Helvetica Neue"/>
            </a:endParaRPr>
          </a:p>
        </p:txBody>
      </p:sp>
      <p:sp>
        <p:nvSpPr>
          <p:cNvPr id="66" name="Google Shape;66;p1"/>
          <p:cNvSpPr txBox="1"/>
          <p:nvPr/>
        </p:nvSpPr>
        <p:spPr>
          <a:xfrm>
            <a:off x="4397750" y="7417575"/>
            <a:ext cx="3056400" cy="19170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200"/>
              </a:spcBef>
              <a:spcAft>
                <a:spcPts val="0"/>
              </a:spcAft>
              <a:buClr>
                <a:schemeClr val="dk1"/>
              </a:buClr>
              <a:buSzPts val="1100"/>
              <a:buFont typeface="Arial"/>
              <a:buNone/>
            </a:pPr>
            <a:r>
              <a:rPr b="1" lang="en-IE" sz="1100">
                <a:solidFill>
                  <a:schemeClr val="dk1"/>
                </a:solidFill>
                <a:latin typeface="Helvetica Neue"/>
                <a:ea typeface="Helvetica Neue"/>
                <a:cs typeface="Helvetica Neue"/>
                <a:sym typeface="Helvetica Neue"/>
              </a:rPr>
              <a:t>Board of Management:</a:t>
            </a:r>
            <a:r>
              <a:rPr lang="en-IE" sz="1100">
                <a:solidFill>
                  <a:schemeClr val="dk1"/>
                </a:solidFill>
                <a:latin typeface="Helvetica Neue"/>
                <a:ea typeface="Helvetica Neue"/>
                <a:cs typeface="Helvetica Neue"/>
                <a:sym typeface="Helvetica Neue"/>
              </a:rPr>
              <a:t> As we have received only one nomination for the mother and also the father nominee, Caroline Buckley and Dave Ryan are deemed elected. Congratulations to them both. The new Board will meet in early December and I would like to wish them every success.</a:t>
            </a:r>
            <a:endParaRPr sz="1100">
              <a:solidFill>
                <a:schemeClr val="dk1"/>
              </a:solidFill>
              <a:latin typeface="Helvetica Neue"/>
              <a:ea typeface="Helvetica Neue"/>
              <a:cs typeface="Helvetica Neue"/>
              <a:sym typeface="Helvetica Neue"/>
            </a:endParaRPr>
          </a:p>
          <a:p>
            <a:pPr indent="0" lvl="0" marL="0" rtl="0" algn="l">
              <a:spcBef>
                <a:spcPts val="1200"/>
              </a:spcBef>
              <a:spcAft>
                <a:spcPts val="0"/>
              </a:spcAft>
              <a:buNone/>
            </a:pPr>
            <a:r>
              <a:t/>
            </a:r>
            <a:endParaRPr>
              <a:latin typeface="Calibri"/>
              <a:ea typeface="Calibri"/>
              <a:cs typeface="Calibri"/>
              <a:sym typeface="Calibri"/>
            </a:endParaRPr>
          </a:p>
        </p:txBody>
      </p:sp>
      <p:cxnSp>
        <p:nvCxnSpPr>
          <p:cNvPr id="67" name="Google Shape;67;p1"/>
          <p:cNvCxnSpPr/>
          <p:nvPr/>
        </p:nvCxnSpPr>
        <p:spPr>
          <a:xfrm>
            <a:off x="4221200" y="7417575"/>
            <a:ext cx="3409500" cy="123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2"/>
          <p:cNvSpPr/>
          <p:nvPr/>
        </p:nvSpPr>
        <p:spPr>
          <a:xfrm flipH="1">
            <a:off x="4069081" y="494759"/>
            <a:ext cx="45719" cy="9068881"/>
          </a:xfrm>
          <a:custGeom>
            <a:rect b="b" l="l" r="r" t="t"/>
            <a:pathLst>
              <a:path extrusionOk="0" h="7200900" w="120000">
                <a:moveTo>
                  <a:pt x="0" y="0"/>
                </a:moveTo>
                <a:lnTo>
                  <a:pt x="0" y="7200900"/>
                </a:lnTo>
              </a:path>
            </a:pathLst>
          </a:custGeom>
          <a:noFill/>
          <a:ln cap="flat" cmpd="sng" w="29875">
            <a:solidFill>
              <a:srgbClr val="CFCECD"/>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4" name="Google Shape;74;p2"/>
          <p:cNvSpPr/>
          <p:nvPr/>
        </p:nvSpPr>
        <p:spPr>
          <a:xfrm>
            <a:off x="4069085" y="7025488"/>
            <a:ext cx="3269330" cy="45600"/>
          </a:xfrm>
          <a:custGeom>
            <a:rect b="b" l="l" r="r" t="t"/>
            <a:pathLst>
              <a:path extrusionOk="0" h="120000" w="3062604">
                <a:moveTo>
                  <a:pt x="3062516" y="0"/>
                </a:moveTo>
                <a:lnTo>
                  <a:pt x="0" y="0"/>
                </a:lnTo>
              </a:path>
            </a:pathLst>
          </a:custGeom>
          <a:noFill/>
          <a:ln cap="flat" cmpd="sng" w="19075">
            <a:solidFill>
              <a:srgbClr val="CFCECD"/>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5" name="Google Shape;75;p2"/>
          <p:cNvSpPr txBox="1"/>
          <p:nvPr>
            <p:ph idx="12" type="sldNum"/>
          </p:nvPr>
        </p:nvSpPr>
        <p:spPr>
          <a:xfrm>
            <a:off x="5596128" y="9354312"/>
            <a:ext cx="1787652" cy="502920"/>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SzPts val="1800"/>
              <a:buNone/>
            </a:pPr>
            <a:fld id="{00000000-1234-1234-1234-123412341234}" type="slidenum">
              <a:rPr lang="en-IE"/>
              <a:t>‹#›</a:t>
            </a:fld>
            <a:endParaRPr/>
          </a:p>
        </p:txBody>
      </p:sp>
      <p:sp>
        <p:nvSpPr>
          <p:cNvPr id="76" name="Google Shape;76;p2"/>
          <p:cNvSpPr txBox="1"/>
          <p:nvPr/>
        </p:nvSpPr>
        <p:spPr>
          <a:xfrm>
            <a:off x="391974" y="2585215"/>
            <a:ext cx="34503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p2"/>
          <p:cNvSpPr txBox="1"/>
          <p:nvPr/>
        </p:nvSpPr>
        <p:spPr>
          <a:xfrm>
            <a:off x="371301" y="5006694"/>
            <a:ext cx="2602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2"/>
          <p:cNvSpPr txBox="1"/>
          <p:nvPr/>
        </p:nvSpPr>
        <p:spPr>
          <a:xfrm>
            <a:off x="391974" y="7571562"/>
            <a:ext cx="3536400" cy="15495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100"/>
              <a:buFont typeface="Arial"/>
              <a:buNone/>
            </a:pPr>
            <a:r>
              <a:rPr b="0" i="0" lang="en-IE" sz="1100" u="none" cap="none" strike="noStrike">
                <a:solidFill>
                  <a:srgbClr val="7F7F7F"/>
                </a:solidFill>
                <a:latin typeface="Helvetica Neue"/>
                <a:ea typeface="Helvetica Neue"/>
                <a:cs typeface="Helvetica Neue"/>
                <a:sym typeface="Helvetica Neue"/>
              </a:rPr>
              <a:t>Our </a:t>
            </a:r>
            <a:r>
              <a:rPr b="0" i="1" lang="en-IE" sz="1100" u="none" cap="none" strike="noStrike">
                <a:solidFill>
                  <a:srgbClr val="7F7F7F"/>
                </a:solidFill>
                <a:latin typeface="Helvetica Neue"/>
                <a:ea typeface="Helvetica Neue"/>
                <a:cs typeface="Helvetica Neue"/>
                <a:sym typeface="Helvetica Neue"/>
              </a:rPr>
              <a:t>Annual Admittance Notice </a:t>
            </a:r>
            <a:r>
              <a:rPr b="0" i="0" lang="en-IE" sz="1100" u="none" cap="none" strike="noStrike">
                <a:solidFill>
                  <a:srgbClr val="7F7F7F"/>
                </a:solidFill>
                <a:latin typeface="Helvetica Neue"/>
                <a:ea typeface="Helvetica Neue"/>
                <a:cs typeface="Helvetica Neue"/>
                <a:sym typeface="Helvetica Neue"/>
              </a:rPr>
              <a:t>has been updated on our website. It lists the various dates associated with enrolling new pupils in our school. Please </a:t>
            </a:r>
            <a:r>
              <a:rPr b="0" i="0" lang="en-IE" sz="1100" u="sng" cap="none" strike="noStrike">
                <a:solidFill>
                  <a:srgbClr val="2A4EA2"/>
                </a:solidFill>
                <a:latin typeface="Helvetica Neue"/>
                <a:ea typeface="Helvetica Neue"/>
                <a:cs typeface="Helvetica Neue"/>
                <a:sym typeface="Helvetica Neue"/>
                <a:hlinkClick r:id="rId3">
                  <a:extLst>
                    <a:ext uri="{A12FA001-AC4F-418D-AE19-62706E023703}">
                      <ahyp:hlinkClr val="tx"/>
                    </a:ext>
                  </a:extLst>
                </a:hlinkClick>
              </a:rPr>
              <a:t>click here</a:t>
            </a:r>
            <a:r>
              <a:rPr b="0" i="0" lang="en-IE" sz="1100" u="none" cap="none" strike="noStrike">
                <a:solidFill>
                  <a:srgbClr val="2A4EA2"/>
                </a:solidFill>
                <a:latin typeface="Helvetica Neue"/>
                <a:ea typeface="Helvetica Neue"/>
                <a:cs typeface="Helvetica Neue"/>
                <a:sym typeface="Helvetica Neue"/>
              </a:rPr>
              <a:t> </a:t>
            </a:r>
            <a:r>
              <a:rPr b="0" i="0" lang="en-IE" sz="1100" u="none" cap="none" strike="noStrike">
                <a:solidFill>
                  <a:srgbClr val="7F7F7F"/>
                </a:solidFill>
                <a:latin typeface="Helvetica Neue"/>
                <a:ea typeface="Helvetica Neue"/>
                <a:cs typeface="Helvetica Neue"/>
                <a:sym typeface="Helvetica Neue"/>
              </a:rPr>
              <a:t>to download an application for enrolment form.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800"/>
              </a:spcBef>
              <a:spcAft>
                <a:spcPts val="0"/>
              </a:spcAft>
              <a:buClr>
                <a:srgbClr val="000000"/>
              </a:buClr>
              <a:buSzPts val="1100"/>
              <a:buFont typeface="Arial"/>
              <a:buNone/>
            </a:pPr>
            <a:r>
              <a:rPr b="0" i="0" lang="en-IE" sz="1100" u="none" cap="none" strike="noStrike">
                <a:solidFill>
                  <a:srgbClr val="7F7F7F"/>
                </a:solidFill>
                <a:latin typeface="Helvetica Neue"/>
                <a:ea typeface="Helvetica Neue"/>
                <a:cs typeface="Helvetica Neue"/>
                <a:sym typeface="Helvetica Neue"/>
              </a:rPr>
              <a:t>Completed forms together with a birth certificate can be returned to the office. Please phone the office if you need assistance or have any queries on 046/9431919.</a:t>
            </a:r>
            <a:endParaRPr b="0" i="0" sz="1400" u="none" cap="none" strike="noStrike">
              <a:solidFill>
                <a:srgbClr val="000000"/>
              </a:solidFill>
              <a:latin typeface="Arial"/>
              <a:ea typeface="Arial"/>
              <a:cs typeface="Arial"/>
              <a:sym typeface="Arial"/>
            </a:endParaRPr>
          </a:p>
        </p:txBody>
      </p:sp>
      <p:pic>
        <p:nvPicPr>
          <p:cNvPr descr="A clock and pencils on a table&#10;&#10;Description automatically generated" id="79" name="Google Shape;79;p2"/>
          <p:cNvPicPr preferRelativeResize="0"/>
          <p:nvPr/>
        </p:nvPicPr>
        <p:blipFill rotWithShape="1">
          <a:blip r:embed="rId4">
            <a:alphaModFix/>
          </a:blip>
          <a:srcRect b="3546" l="0" r="0" t="11893"/>
          <a:stretch/>
        </p:blipFill>
        <p:spPr>
          <a:xfrm>
            <a:off x="488178" y="6080870"/>
            <a:ext cx="3398022" cy="1231409"/>
          </a:xfrm>
          <a:prstGeom prst="rect">
            <a:avLst/>
          </a:prstGeom>
          <a:noFill/>
          <a:ln>
            <a:noFill/>
          </a:ln>
        </p:spPr>
      </p:pic>
      <p:sp>
        <p:nvSpPr>
          <p:cNvPr id="80" name="Google Shape;80;p2"/>
          <p:cNvSpPr txBox="1"/>
          <p:nvPr/>
        </p:nvSpPr>
        <p:spPr>
          <a:xfrm>
            <a:off x="4336498" y="800839"/>
            <a:ext cx="32547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2"/>
          <p:cNvSpPr txBox="1"/>
          <p:nvPr/>
        </p:nvSpPr>
        <p:spPr>
          <a:xfrm>
            <a:off x="4336498" y="446896"/>
            <a:ext cx="3062601" cy="35394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2A4EA2"/>
              </a:solidFill>
              <a:latin typeface="Play"/>
              <a:ea typeface="Play"/>
              <a:cs typeface="Play"/>
              <a:sym typeface="Play"/>
            </a:endParaRPr>
          </a:p>
        </p:txBody>
      </p:sp>
      <p:sp>
        <p:nvSpPr>
          <p:cNvPr id="82" name="Google Shape;82;p2"/>
          <p:cNvSpPr txBox="1"/>
          <p:nvPr/>
        </p:nvSpPr>
        <p:spPr>
          <a:xfrm>
            <a:off x="4336498" y="2262676"/>
            <a:ext cx="32004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2"/>
          <p:cNvSpPr txBox="1"/>
          <p:nvPr/>
        </p:nvSpPr>
        <p:spPr>
          <a:xfrm>
            <a:off x="4336450" y="599732"/>
            <a:ext cx="30627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2A4EA2"/>
              </a:solidFill>
              <a:latin typeface="Play"/>
              <a:ea typeface="Play"/>
              <a:cs typeface="Play"/>
              <a:sym typeface="Play"/>
            </a:endParaRPr>
          </a:p>
        </p:txBody>
      </p:sp>
      <p:sp>
        <p:nvSpPr>
          <p:cNvPr id="84" name="Google Shape;84;p2"/>
          <p:cNvSpPr txBox="1"/>
          <p:nvPr/>
        </p:nvSpPr>
        <p:spPr>
          <a:xfrm>
            <a:off x="4255500" y="7508625"/>
            <a:ext cx="3450300" cy="1482900"/>
          </a:xfrm>
          <a:prstGeom prst="rect">
            <a:avLst/>
          </a:prstGeom>
          <a:noFill/>
          <a:ln>
            <a:noFill/>
          </a:ln>
        </p:spPr>
        <p:txBody>
          <a:bodyPr anchorCtr="0" anchor="t" bIns="45700" lIns="91425" spcFirstLastPara="1" rIns="91425" wrap="square" tIns="45700">
            <a:spAutoFit/>
          </a:bodyPr>
          <a:lstStyle/>
          <a:p>
            <a:pPr indent="0" lvl="0" marL="0" rtl="0" algn="just">
              <a:lnSpc>
                <a:spcPct val="115000"/>
              </a:lnSpc>
              <a:spcBef>
                <a:spcPts val="0"/>
              </a:spcBef>
              <a:spcAft>
                <a:spcPts val="0"/>
              </a:spcAft>
              <a:buClr>
                <a:schemeClr val="dk1"/>
              </a:buClr>
              <a:buSzPts val="1100"/>
              <a:buFont typeface="Arial"/>
              <a:buNone/>
            </a:pPr>
            <a:r>
              <a:rPr lang="en-IE" sz="1100">
                <a:solidFill>
                  <a:schemeClr val="dk1"/>
                </a:solidFill>
                <a:latin typeface="Helvetica Neue"/>
                <a:ea typeface="Helvetica Neue"/>
                <a:cs typeface="Helvetica Neue"/>
                <a:sym typeface="Helvetica Neue"/>
              </a:rPr>
              <a:t>I would like to say a huge  thank you to Mr Ó Coigligh for having given me the opportunity to join his staff and teach all students IT skills.  Without his vision this would never have been possible. So I would like to wish him well as he retires and he can be assured his legacy will continue!	   </a:t>
            </a:r>
            <a:r>
              <a:rPr lang="en-IE">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IE" sz="1100">
                <a:solidFill>
                  <a:srgbClr val="7F7F7F"/>
                </a:solidFill>
                <a:latin typeface="Helvetica Neue"/>
                <a:ea typeface="Helvetica Neue"/>
                <a:cs typeface="Helvetica Neue"/>
                <a:sym typeface="Helvetica Neue"/>
              </a:rPr>
              <a:t>D</a:t>
            </a:r>
            <a:r>
              <a:rPr b="0" i="0" lang="en-IE" sz="1100" u="none" cap="none" strike="noStrike">
                <a:solidFill>
                  <a:srgbClr val="7F7F7F"/>
                </a:solidFill>
                <a:latin typeface="Helvetica Neue"/>
                <a:ea typeface="Helvetica Neue"/>
                <a:cs typeface="Helvetica Neue"/>
                <a:sym typeface="Helvetica Neue"/>
              </a:rPr>
              <a:t>ebby Walsh</a:t>
            </a:r>
            <a:endParaRPr b="0" i="0" sz="1400" u="none" cap="none" strike="noStrike">
              <a:solidFill>
                <a:srgbClr val="000000"/>
              </a:solidFill>
              <a:latin typeface="Arial"/>
              <a:ea typeface="Arial"/>
              <a:cs typeface="Arial"/>
              <a:sym typeface="Arial"/>
            </a:endParaRPr>
          </a:p>
        </p:txBody>
      </p:sp>
      <p:sp>
        <p:nvSpPr>
          <p:cNvPr id="85" name="Google Shape;85;p2"/>
          <p:cNvSpPr txBox="1"/>
          <p:nvPr/>
        </p:nvSpPr>
        <p:spPr>
          <a:xfrm>
            <a:off x="4172400" y="7154627"/>
            <a:ext cx="30627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rPr b="0" i="0" lang="en-IE" sz="1700" u="none" cap="none" strike="noStrike">
                <a:solidFill>
                  <a:srgbClr val="2A4EA2"/>
                </a:solidFill>
                <a:latin typeface="Play"/>
                <a:ea typeface="Play"/>
                <a:cs typeface="Play"/>
                <a:sym typeface="Play"/>
              </a:rPr>
              <a:t>DT News:</a:t>
            </a:r>
            <a:endParaRPr b="0" i="0" sz="1700" u="none" cap="none" strike="noStrike">
              <a:solidFill>
                <a:srgbClr val="2A4EA2"/>
              </a:solidFill>
              <a:latin typeface="Play"/>
              <a:ea typeface="Play"/>
              <a:cs typeface="Play"/>
              <a:sym typeface="Play"/>
            </a:endParaRPr>
          </a:p>
        </p:txBody>
      </p:sp>
      <p:sp>
        <p:nvSpPr>
          <p:cNvPr id="86" name="Google Shape;86;p2"/>
          <p:cNvSpPr txBox="1"/>
          <p:nvPr/>
        </p:nvSpPr>
        <p:spPr>
          <a:xfrm>
            <a:off x="4432569" y="6700038"/>
            <a:ext cx="30627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rPr b="0" i="0" lang="en-IE" sz="1700" u="none" cap="none" strike="noStrike">
                <a:solidFill>
                  <a:srgbClr val="2A4EA2"/>
                </a:solidFill>
                <a:latin typeface="Play"/>
                <a:ea typeface="Play"/>
                <a:cs typeface="Play"/>
                <a:sym typeface="Play"/>
              </a:rPr>
              <a:t> </a:t>
            </a:r>
            <a:endParaRPr b="0" i="0" sz="1700" u="none" cap="none" strike="noStrike">
              <a:solidFill>
                <a:srgbClr val="2A4EA2"/>
              </a:solidFill>
              <a:latin typeface="Play"/>
              <a:ea typeface="Play"/>
              <a:cs typeface="Play"/>
              <a:sym typeface="Play"/>
            </a:endParaRPr>
          </a:p>
        </p:txBody>
      </p:sp>
      <p:sp>
        <p:nvSpPr>
          <p:cNvPr id="87" name="Google Shape;87;p2"/>
          <p:cNvSpPr txBox="1"/>
          <p:nvPr/>
        </p:nvSpPr>
        <p:spPr>
          <a:xfrm>
            <a:off x="4297669" y="6781088"/>
            <a:ext cx="30627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rgbClr val="7F7F7F"/>
              </a:solidFill>
              <a:latin typeface="Helvetica Neue"/>
              <a:ea typeface="Helvetica Neue"/>
              <a:cs typeface="Helvetica Neue"/>
              <a:sym typeface="Helvetica Neue"/>
            </a:endParaRPr>
          </a:p>
        </p:txBody>
      </p:sp>
      <p:sp>
        <p:nvSpPr>
          <p:cNvPr id="88" name="Google Shape;88;p2"/>
          <p:cNvSpPr txBox="1"/>
          <p:nvPr/>
        </p:nvSpPr>
        <p:spPr>
          <a:xfrm>
            <a:off x="488175" y="599800"/>
            <a:ext cx="3000000" cy="52218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Clr>
                <a:schemeClr val="dk1"/>
              </a:buClr>
              <a:buSzPts val="1100"/>
              <a:buFont typeface="Arial"/>
              <a:buNone/>
            </a:pPr>
            <a:r>
              <a:rPr lang="en-IE" sz="1100">
                <a:solidFill>
                  <a:srgbClr val="222222"/>
                </a:solidFill>
                <a:highlight>
                  <a:srgbClr val="FFFFFF"/>
                </a:highlight>
                <a:latin typeface="Helvetica Neue"/>
                <a:ea typeface="Helvetica Neue"/>
                <a:cs typeface="Helvetica Neue"/>
                <a:sym typeface="Helvetica Neue"/>
              </a:rPr>
              <a:t>We were delighted to welcome Liam Foley to our school last Friday.He competed in May in the European Championship for athletes with Downs Syndrome representing Ireland. He visited many classes today and met the Active Committee too. </a:t>
            </a:r>
            <a:endParaRPr sz="1100">
              <a:solidFill>
                <a:srgbClr val="222222"/>
              </a:solidFill>
              <a:highlight>
                <a:srgbClr val="FFFFFF"/>
              </a:highlight>
              <a:latin typeface="Helvetica Neue"/>
              <a:ea typeface="Helvetica Neue"/>
              <a:cs typeface="Helvetica Neue"/>
              <a:sym typeface="Helvetica Neue"/>
            </a:endParaRPr>
          </a:p>
          <a:p>
            <a:pPr indent="0" lvl="0" marL="0" rtl="0" algn="just">
              <a:lnSpc>
                <a:spcPct val="115000"/>
              </a:lnSpc>
              <a:spcBef>
                <a:spcPts val="0"/>
              </a:spcBef>
              <a:spcAft>
                <a:spcPts val="0"/>
              </a:spcAft>
              <a:buClr>
                <a:schemeClr val="dk1"/>
              </a:buClr>
              <a:buSzPts val="1100"/>
              <a:buFont typeface="Arial"/>
              <a:buNone/>
            </a:pPr>
            <a:r>
              <a:t/>
            </a:r>
            <a:endParaRPr sz="1100">
              <a:solidFill>
                <a:srgbClr val="222222"/>
              </a:solidFill>
              <a:highlight>
                <a:srgbClr val="FFFFFF"/>
              </a:highlight>
              <a:latin typeface="Helvetica Neue"/>
              <a:ea typeface="Helvetica Neue"/>
              <a:cs typeface="Helvetica Neue"/>
              <a:sym typeface="Helvetica Neue"/>
            </a:endParaRPr>
          </a:p>
          <a:p>
            <a:pPr indent="0" lvl="0" marL="0" rtl="0" algn="just">
              <a:lnSpc>
                <a:spcPct val="115000"/>
              </a:lnSpc>
              <a:spcBef>
                <a:spcPts val="0"/>
              </a:spcBef>
              <a:spcAft>
                <a:spcPts val="0"/>
              </a:spcAft>
              <a:buClr>
                <a:schemeClr val="dk1"/>
              </a:buClr>
              <a:buSzPts val="1100"/>
              <a:buFont typeface="Arial"/>
              <a:buNone/>
            </a:pPr>
            <a:r>
              <a:rPr lang="en-IE" sz="1100">
                <a:solidFill>
                  <a:srgbClr val="222222"/>
                </a:solidFill>
                <a:highlight>
                  <a:srgbClr val="FFFFFF"/>
                </a:highlight>
                <a:latin typeface="Helvetica Neue"/>
                <a:ea typeface="Helvetica Neue"/>
                <a:cs typeface="Helvetica Neue"/>
                <a:sym typeface="Helvetica Neue"/>
              </a:rPr>
              <a:t>1st class were delighted to share their news with him that they ran 179km on our school track in September alone.</a:t>
            </a:r>
            <a:endParaRPr sz="1100">
              <a:solidFill>
                <a:srgbClr val="222222"/>
              </a:solidFill>
              <a:highlight>
                <a:srgbClr val="FFFFFF"/>
              </a:highlight>
              <a:latin typeface="Helvetica Neue"/>
              <a:ea typeface="Helvetica Neue"/>
              <a:cs typeface="Helvetica Neue"/>
              <a:sym typeface="Helvetica Neue"/>
            </a:endParaRPr>
          </a:p>
          <a:p>
            <a:pPr indent="0" lvl="0" marL="0" rtl="0" algn="just">
              <a:lnSpc>
                <a:spcPct val="115000"/>
              </a:lnSpc>
              <a:spcBef>
                <a:spcPts val="0"/>
              </a:spcBef>
              <a:spcAft>
                <a:spcPts val="0"/>
              </a:spcAft>
              <a:buClr>
                <a:schemeClr val="dk1"/>
              </a:buClr>
              <a:buSzPts val="1100"/>
              <a:buFont typeface="Arial"/>
              <a:buNone/>
            </a:pPr>
            <a:r>
              <a:t/>
            </a:r>
            <a:endParaRPr sz="1100">
              <a:solidFill>
                <a:srgbClr val="222222"/>
              </a:solidFill>
              <a:highlight>
                <a:srgbClr val="FFFFFF"/>
              </a:highlight>
              <a:latin typeface="Helvetica Neue"/>
              <a:ea typeface="Helvetica Neue"/>
              <a:cs typeface="Helvetica Neue"/>
              <a:sym typeface="Helvetica Neue"/>
            </a:endParaRPr>
          </a:p>
          <a:p>
            <a:pPr indent="0" lvl="0" marL="0" rtl="0" algn="just">
              <a:lnSpc>
                <a:spcPct val="115000"/>
              </a:lnSpc>
              <a:spcBef>
                <a:spcPts val="0"/>
              </a:spcBef>
              <a:spcAft>
                <a:spcPts val="0"/>
              </a:spcAft>
              <a:buClr>
                <a:schemeClr val="dk1"/>
              </a:buClr>
              <a:buSzPts val="1100"/>
              <a:buFont typeface="Arial"/>
              <a:buNone/>
            </a:pPr>
            <a:r>
              <a:rPr lang="en-IE" sz="1100">
                <a:solidFill>
                  <a:srgbClr val="222222"/>
                </a:solidFill>
                <a:highlight>
                  <a:srgbClr val="FFFFFF"/>
                </a:highlight>
                <a:latin typeface="Helvetica Neue"/>
                <a:ea typeface="Helvetica Neue"/>
                <a:cs typeface="Helvetica Neue"/>
                <a:sym typeface="Helvetica Neue"/>
              </a:rPr>
              <a:t>He showed the pupils his two GOLD MEDALS for winning the 800m and 1500m events and set a new European championship record in the 800m, 2min55sec.</a:t>
            </a:r>
            <a:endParaRPr sz="1100">
              <a:solidFill>
                <a:srgbClr val="222222"/>
              </a:solidFill>
              <a:highlight>
                <a:srgbClr val="FFFFFF"/>
              </a:highlight>
              <a:latin typeface="Helvetica Neue"/>
              <a:ea typeface="Helvetica Neue"/>
              <a:cs typeface="Helvetica Neue"/>
              <a:sym typeface="Helvetica Neue"/>
            </a:endParaRPr>
          </a:p>
          <a:p>
            <a:pPr indent="0" lvl="0" marL="0" rtl="0" algn="just">
              <a:lnSpc>
                <a:spcPct val="115000"/>
              </a:lnSpc>
              <a:spcBef>
                <a:spcPts val="0"/>
              </a:spcBef>
              <a:spcAft>
                <a:spcPts val="0"/>
              </a:spcAft>
              <a:buClr>
                <a:schemeClr val="dk1"/>
              </a:buClr>
              <a:buSzPts val="1100"/>
              <a:buFont typeface="Arial"/>
              <a:buNone/>
            </a:pPr>
            <a:r>
              <a:t/>
            </a:r>
            <a:endParaRPr sz="1100">
              <a:solidFill>
                <a:srgbClr val="222222"/>
              </a:solidFill>
              <a:highlight>
                <a:srgbClr val="FFFFFF"/>
              </a:highlight>
              <a:latin typeface="Helvetica Neue"/>
              <a:ea typeface="Helvetica Neue"/>
              <a:cs typeface="Helvetica Neue"/>
              <a:sym typeface="Helvetica Neue"/>
            </a:endParaRPr>
          </a:p>
          <a:p>
            <a:pPr indent="0" lvl="0" marL="0" rtl="0" algn="just">
              <a:lnSpc>
                <a:spcPct val="115000"/>
              </a:lnSpc>
              <a:spcBef>
                <a:spcPts val="0"/>
              </a:spcBef>
              <a:spcAft>
                <a:spcPts val="0"/>
              </a:spcAft>
              <a:buClr>
                <a:schemeClr val="dk1"/>
              </a:buClr>
              <a:buSzPts val="1100"/>
              <a:buFont typeface="Arial"/>
              <a:buNone/>
            </a:pPr>
            <a:r>
              <a:rPr lang="en-IE" sz="1100">
                <a:solidFill>
                  <a:srgbClr val="222222"/>
                </a:solidFill>
                <a:highlight>
                  <a:srgbClr val="FFFFFF"/>
                </a:highlight>
                <a:latin typeface="Helvetica Neue"/>
                <a:ea typeface="Helvetica Neue"/>
                <a:cs typeface="Helvetica Neue"/>
                <a:sym typeface="Helvetica Neue"/>
              </a:rPr>
              <a:t>Liam created a great buzz and brought wonderful energy to the school on such a wet day. Mr Carmody &amp; Liam were caught on camera, shaking hands - a promise for Liam to return and run the track with pupils and teachers!! </a:t>
            </a:r>
            <a:endParaRPr sz="1100">
              <a:solidFill>
                <a:srgbClr val="222222"/>
              </a:solidFill>
              <a:highlight>
                <a:srgbClr val="FFFFFF"/>
              </a:highlight>
              <a:latin typeface="Helvetica Neue"/>
              <a:ea typeface="Helvetica Neue"/>
              <a:cs typeface="Helvetica Neue"/>
              <a:sym typeface="Helvetica Neue"/>
            </a:endParaRPr>
          </a:p>
          <a:p>
            <a:pPr indent="0" lvl="0" marL="0" rtl="0" algn="just">
              <a:lnSpc>
                <a:spcPct val="115000"/>
              </a:lnSpc>
              <a:spcBef>
                <a:spcPts val="0"/>
              </a:spcBef>
              <a:spcAft>
                <a:spcPts val="0"/>
              </a:spcAft>
              <a:buClr>
                <a:schemeClr val="dk1"/>
              </a:buClr>
              <a:buSzPts val="1100"/>
              <a:buFont typeface="Arial"/>
              <a:buNone/>
            </a:pPr>
            <a:r>
              <a:t/>
            </a:r>
            <a:endParaRPr sz="1100">
              <a:solidFill>
                <a:srgbClr val="222222"/>
              </a:solidFill>
              <a:highlight>
                <a:srgbClr val="FFFFFF"/>
              </a:highlight>
              <a:latin typeface="Helvetica Neue"/>
              <a:ea typeface="Helvetica Neue"/>
              <a:cs typeface="Helvetica Neue"/>
              <a:sym typeface="Helvetica Neue"/>
            </a:endParaRPr>
          </a:p>
          <a:p>
            <a:pPr indent="0" lvl="0" marL="0" rtl="0" algn="just">
              <a:lnSpc>
                <a:spcPct val="115000"/>
              </a:lnSpc>
              <a:spcBef>
                <a:spcPts val="0"/>
              </a:spcBef>
              <a:spcAft>
                <a:spcPts val="0"/>
              </a:spcAft>
              <a:buClr>
                <a:schemeClr val="dk1"/>
              </a:buClr>
              <a:buSzPts val="1100"/>
              <a:buFont typeface="Arial"/>
              <a:buNone/>
            </a:pPr>
            <a:r>
              <a:rPr lang="en-IE" sz="1100">
                <a:solidFill>
                  <a:srgbClr val="222222"/>
                </a:solidFill>
                <a:highlight>
                  <a:srgbClr val="FFFFFF"/>
                </a:highlight>
                <a:latin typeface="Helvetica Neue"/>
                <a:ea typeface="Helvetica Neue"/>
                <a:cs typeface="Helvetica Neue"/>
                <a:sym typeface="Helvetica Neue"/>
              </a:rPr>
              <a:t>A great way to launch our focus strand Athletics with the pupils today</a:t>
            </a:r>
            <a:endParaRPr sz="1100">
              <a:solidFill>
                <a:srgbClr val="222222"/>
              </a:solidFill>
              <a:highlight>
                <a:srgbClr val="FFFFFF"/>
              </a:highlight>
              <a:latin typeface="Helvetica Neue"/>
              <a:ea typeface="Helvetica Neue"/>
              <a:cs typeface="Helvetica Neue"/>
              <a:sym typeface="Helvetica Neue"/>
            </a:endParaRPr>
          </a:p>
        </p:txBody>
      </p:sp>
      <p:pic>
        <p:nvPicPr>
          <p:cNvPr id="89" name="Google Shape;89;p2"/>
          <p:cNvPicPr preferRelativeResize="0"/>
          <p:nvPr/>
        </p:nvPicPr>
        <p:blipFill>
          <a:blip r:embed="rId5">
            <a:alphaModFix/>
          </a:blip>
          <a:stretch>
            <a:fillRect/>
          </a:stretch>
        </p:blipFill>
        <p:spPr>
          <a:xfrm>
            <a:off x="4253850" y="427883"/>
            <a:ext cx="3450301" cy="2082317"/>
          </a:xfrm>
          <a:prstGeom prst="rect">
            <a:avLst/>
          </a:prstGeom>
          <a:noFill/>
          <a:ln>
            <a:noFill/>
          </a:ln>
        </p:spPr>
      </p:pic>
      <p:pic>
        <p:nvPicPr>
          <p:cNvPr id="90" name="Google Shape;90;p2"/>
          <p:cNvPicPr preferRelativeResize="0"/>
          <p:nvPr/>
        </p:nvPicPr>
        <p:blipFill>
          <a:blip r:embed="rId6">
            <a:alphaModFix/>
          </a:blip>
          <a:stretch>
            <a:fillRect/>
          </a:stretch>
        </p:blipFill>
        <p:spPr>
          <a:xfrm>
            <a:off x="4237675" y="2592100"/>
            <a:ext cx="3450301" cy="1834312"/>
          </a:xfrm>
          <a:prstGeom prst="rect">
            <a:avLst/>
          </a:prstGeom>
          <a:noFill/>
          <a:ln>
            <a:noFill/>
          </a:ln>
        </p:spPr>
      </p:pic>
      <p:pic>
        <p:nvPicPr>
          <p:cNvPr id="91" name="Google Shape;91;p2"/>
          <p:cNvPicPr preferRelativeResize="0"/>
          <p:nvPr/>
        </p:nvPicPr>
        <p:blipFill rotWithShape="1">
          <a:blip r:embed="rId7">
            <a:alphaModFix/>
          </a:blip>
          <a:srcRect b="22972" l="0" r="-4069" t="3373"/>
          <a:stretch/>
        </p:blipFill>
        <p:spPr>
          <a:xfrm>
            <a:off x="4270250" y="4509800"/>
            <a:ext cx="3536348" cy="22523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3"/>
          <p:cNvSpPr txBox="1"/>
          <p:nvPr>
            <p:ph idx="12" type="sldNum"/>
          </p:nvPr>
        </p:nvSpPr>
        <p:spPr>
          <a:xfrm>
            <a:off x="5596128" y="9354312"/>
            <a:ext cx="1787652" cy="502920"/>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SzPts val="1800"/>
              <a:buNone/>
            </a:pPr>
            <a:fld id="{00000000-1234-1234-1234-123412341234}" type="slidenum">
              <a:rPr lang="en-IE"/>
              <a:t>‹#›</a:t>
            </a:fld>
            <a:endParaRPr/>
          </a:p>
        </p:txBody>
      </p:sp>
      <p:sp>
        <p:nvSpPr>
          <p:cNvPr id="97" name="Google Shape;97;p3"/>
          <p:cNvSpPr/>
          <p:nvPr/>
        </p:nvSpPr>
        <p:spPr>
          <a:xfrm>
            <a:off x="524002" y="533400"/>
            <a:ext cx="6859778" cy="1879096"/>
          </a:xfrm>
          <a:custGeom>
            <a:rect b="b" l="l" r="r" t="t"/>
            <a:pathLst>
              <a:path extrusionOk="0" h="912495" w="3388995">
                <a:moveTo>
                  <a:pt x="3388741" y="0"/>
                </a:moveTo>
                <a:lnTo>
                  <a:pt x="0" y="0"/>
                </a:lnTo>
                <a:lnTo>
                  <a:pt x="0" y="912114"/>
                </a:lnTo>
                <a:lnTo>
                  <a:pt x="3388741" y="912114"/>
                </a:lnTo>
                <a:lnTo>
                  <a:pt x="3388741" y="0"/>
                </a:lnTo>
                <a:close/>
              </a:path>
            </a:pathLst>
          </a:custGeom>
          <a:solidFill>
            <a:schemeClr val="lt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descr="A logo with a person in the middle&#10;&#10;Description automatically generated" id="98" name="Google Shape;98;p3"/>
          <p:cNvPicPr preferRelativeResize="0"/>
          <p:nvPr/>
        </p:nvPicPr>
        <p:blipFill rotWithShape="1">
          <a:blip r:embed="rId3">
            <a:alphaModFix/>
          </a:blip>
          <a:srcRect b="0" l="0" r="0" t="0"/>
          <a:stretch/>
        </p:blipFill>
        <p:spPr>
          <a:xfrm>
            <a:off x="1306697" y="621168"/>
            <a:ext cx="5294387" cy="1840996"/>
          </a:xfrm>
          <a:prstGeom prst="rect">
            <a:avLst/>
          </a:prstGeom>
          <a:noFill/>
          <a:ln>
            <a:noFill/>
          </a:ln>
        </p:spPr>
      </p:pic>
      <p:sp>
        <p:nvSpPr>
          <p:cNvPr id="99" name="Google Shape;99;p3"/>
          <p:cNvSpPr txBox="1"/>
          <p:nvPr/>
        </p:nvSpPr>
        <p:spPr>
          <a:xfrm>
            <a:off x="433225" y="2471550"/>
            <a:ext cx="7002900" cy="4623600"/>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Clr>
                <a:srgbClr val="000000"/>
              </a:buClr>
              <a:buSzPts val="1700"/>
              <a:buFont typeface="Arial"/>
              <a:buNone/>
            </a:pPr>
            <a:r>
              <a:rPr b="0" i="0" lang="en-IE" sz="1700" u="none" cap="none" strike="noStrike">
                <a:solidFill>
                  <a:srgbClr val="2A4EA2"/>
                </a:solidFill>
                <a:latin typeface="Play"/>
                <a:ea typeface="Play"/>
                <a:cs typeface="Play"/>
                <a:sym typeface="Play"/>
              </a:rPr>
              <a:t>Christmas Shoebox Appeal 2023 | St. Mary’s Primary School, Trim</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100"/>
              <a:buFont typeface="Arial"/>
              <a:buNone/>
            </a:pPr>
            <a:r>
              <a:rPr b="0" i="0" lang="en-IE" sz="1100" u="none" cap="none" strike="noStrike">
                <a:solidFill>
                  <a:srgbClr val="7F7F7F"/>
                </a:solidFill>
                <a:latin typeface="Helvetica Neue"/>
                <a:ea typeface="Helvetica Neue"/>
                <a:cs typeface="Helvetica Neue"/>
                <a:sym typeface="Helvetica Neue"/>
              </a:rPr>
              <a:t>It is that time of year again and the families in St Mary’s are once again invited to join in the shoebox appeal sharing Christmas with children who may not receive gifts otherwise.</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100"/>
              <a:buFont typeface="Arial"/>
              <a:buNone/>
            </a:pPr>
            <a:r>
              <a:rPr b="0" i="0" lang="en-IE" sz="1100" u="none" cap="none" strike="noStrike">
                <a:solidFill>
                  <a:srgbClr val="7F7F7F"/>
                </a:solidFill>
                <a:latin typeface="Helvetica Neue"/>
                <a:ea typeface="Helvetica Neue"/>
                <a:cs typeface="Helvetica Neue"/>
                <a:sym typeface="Helvetica Neue"/>
              </a:rPr>
              <a:t>Last year our 175 shoeboxes were delivered to children in Transnistria who were delighted to open up the beautiful gifts. Thank you!</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100"/>
              <a:buFont typeface="Arial"/>
              <a:buNone/>
            </a:pPr>
            <a:r>
              <a:rPr b="0" i="0" lang="en-IE" sz="1100" u="none" cap="none" strike="noStrike">
                <a:solidFill>
                  <a:srgbClr val="7F7F7F"/>
                </a:solidFill>
                <a:latin typeface="Helvetica Neue"/>
                <a:ea typeface="Helvetica Neue"/>
                <a:cs typeface="Helvetica Neue"/>
                <a:sym typeface="Helvetica Neue"/>
              </a:rPr>
              <a:t>Good things come in small parcels and there are few parcels shared that are as small as a shoebox. Through the Christmas Shoebox Appeal children in Africa and Eastern Europe can enjoy this special time of year. Children in St Mary’s and in Ireland are lucky to have lovely things at home and at school and we have an opportunity to share some kindness with these children who have little and will be so grateful and excited to receive the gift.</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100"/>
              <a:buFont typeface="Arial"/>
              <a:buNone/>
            </a:pPr>
            <a:r>
              <a:rPr b="0" i="0" lang="en-IE" sz="1100" u="none" cap="none" strike="noStrike">
                <a:solidFill>
                  <a:srgbClr val="7F7F7F"/>
                </a:solidFill>
                <a:latin typeface="Helvetica Neue"/>
                <a:ea typeface="Helvetica Neue"/>
                <a:cs typeface="Helvetica Neue"/>
                <a:sym typeface="Helvetica Neue"/>
              </a:rPr>
              <a:t>The shoebox appeal is based on children/families filling a shoebox with 4 W's- something to Wear(hat, scarf, hairbands etc) something to Write with (crayons, pencils, notebooks etc) something to Wash with(toothbrush, facecloth etc) and something to WOW (teddy, small toy, sunglasses etc). Follow the link to see how to fill a shoebox – </a:t>
            </a:r>
            <a:r>
              <a:rPr b="1" i="0" lang="en-IE" sz="1100" u="sng" cap="none" strike="noStrike">
                <a:solidFill>
                  <a:srgbClr val="2A4EA2"/>
                </a:solidFill>
                <a:latin typeface="Helvetica Neue"/>
                <a:ea typeface="Helvetica Neue"/>
                <a:cs typeface="Helvetica Neue"/>
                <a:sym typeface="Helvetica Neue"/>
                <a:hlinkClick r:id="rId4">
                  <a:extLst>
                    <a:ext uri="{A12FA001-AC4F-418D-AE19-62706E023703}">
                      <ahyp:hlinkClr val="tx"/>
                    </a:ext>
                  </a:extLst>
                </a:hlinkClick>
              </a:rPr>
              <a:t>click here</a:t>
            </a:r>
            <a:r>
              <a:rPr b="0" i="0" lang="en-IE" sz="1100" u="none" cap="none" strike="noStrike">
                <a:solidFill>
                  <a:srgbClr val="7F7F7F"/>
                </a:solidFill>
                <a:latin typeface="Helvetica Neue"/>
                <a:ea typeface="Helvetica Neue"/>
                <a:cs typeface="Helvetica Neue"/>
                <a:sym typeface="Helvetica Neue"/>
              </a:rPr>
              <a:t>.</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100"/>
              <a:buFont typeface="Arial"/>
              <a:buNone/>
            </a:pPr>
            <a:r>
              <a:rPr b="0" i="0" lang="en-IE" sz="1100" u="none" cap="none" strike="noStrike">
                <a:solidFill>
                  <a:srgbClr val="7F7F7F"/>
                </a:solidFill>
                <a:latin typeface="Helvetica Neue"/>
                <a:ea typeface="Helvetica Neue"/>
                <a:cs typeface="Helvetica Neue"/>
                <a:sym typeface="Helvetica Neue"/>
              </a:rPr>
              <a:t>The appeal also asks for a small donation of €5 to cover the transport cost of the gifts. It is a lovely way for children in our school to share with less fortunate children in another country.</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100"/>
              <a:buFont typeface="Arial"/>
              <a:buNone/>
            </a:pPr>
            <a:r>
              <a:rPr b="0" i="0" lang="en-IE" sz="1100" u="none" cap="none" strike="noStrike">
                <a:solidFill>
                  <a:srgbClr val="7F7F7F"/>
                </a:solidFill>
                <a:latin typeface="Helvetica Neue"/>
                <a:ea typeface="Helvetica Neue"/>
                <a:cs typeface="Helvetica Neue"/>
                <a:sym typeface="Helvetica Neue"/>
              </a:rPr>
              <a:t>As previously, it is optional for the children of St Mary’s to get involved with the Shoebox Appeal. Families or friends can pool together gifts to fill one box if they prefer. </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100"/>
              <a:buFont typeface="Arial"/>
              <a:buNone/>
            </a:pPr>
            <a:r>
              <a:rPr b="0" i="0" lang="en-IE" sz="1100" u="none" cap="none" strike="noStrike">
                <a:solidFill>
                  <a:srgbClr val="7F7F7F"/>
                </a:solidFill>
                <a:latin typeface="Helvetica Neue"/>
                <a:ea typeface="Helvetica Neue"/>
                <a:cs typeface="Helvetica Neue"/>
                <a:sym typeface="Helvetica Neue"/>
              </a:rPr>
              <a:t>Children will get a leaflet today with more information.</a:t>
            </a:r>
            <a:endParaRPr b="0" i="0" sz="1400" u="none" cap="none" strike="noStrike">
              <a:solidFill>
                <a:srgbClr val="000000"/>
              </a:solidFill>
              <a:latin typeface="Arial"/>
              <a:ea typeface="Arial"/>
              <a:cs typeface="Arial"/>
              <a:sym typeface="Arial"/>
            </a:endParaRPr>
          </a:p>
          <a:p>
            <a:pPr indent="0" lvl="0" marL="0" marR="0" rtl="0" algn="just">
              <a:lnSpc>
                <a:spcPct val="107000"/>
              </a:lnSpc>
              <a:spcBef>
                <a:spcPts val="800"/>
              </a:spcBef>
              <a:spcAft>
                <a:spcPts val="0"/>
              </a:spcAft>
              <a:buClr>
                <a:srgbClr val="000000"/>
              </a:buClr>
              <a:buSzPts val="1100"/>
              <a:buFont typeface="Arial"/>
              <a:buNone/>
            </a:pPr>
            <a:r>
              <a:rPr b="0" i="0" lang="en-IE" sz="1100" u="none" cap="none" strike="noStrike">
                <a:solidFill>
                  <a:srgbClr val="7F7F7F"/>
                </a:solidFill>
                <a:latin typeface="Helvetica Neue"/>
                <a:ea typeface="Helvetica Neue"/>
                <a:cs typeface="Helvetica Neue"/>
                <a:sym typeface="Helvetica Neue"/>
              </a:rPr>
              <a:t> </a:t>
            </a:r>
            <a:endParaRPr b="0" i="0" sz="1400" u="none" cap="none" strike="noStrike">
              <a:solidFill>
                <a:srgbClr val="000000"/>
              </a:solidFill>
              <a:latin typeface="Arial"/>
              <a:ea typeface="Arial"/>
              <a:cs typeface="Arial"/>
              <a:sym typeface="Arial"/>
            </a:endParaRPr>
          </a:p>
        </p:txBody>
      </p:sp>
      <p:sp>
        <p:nvSpPr>
          <p:cNvPr id="100" name="Google Shape;100;p3"/>
          <p:cNvSpPr txBox="1"/>
          <p:nvPr/>
        </p:nvSpPr>
        <p:spPr>
          <a:xfrm>
            <a:off x="433222" y="8787169"/>
            <a:ext cx="38895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80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3"/>
          <p:cNvSpPr txBox="1"/>
          <p:nvPr/>
        </p:nvSpPr>
        <p:spPr>
          <a:xfrm>
            <a:off x="433222" y="6762337"/>
            <a:ext cx="6759316" cy="1473096"/>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1100"/>
              <a:buFont typeface="Arial"/>
              <a:buNone/>
            </a:pPr>
            <a:r>
              <a:rPr b="0" i="0" lang="en-IE" sz="1100" u="none" cap="none" strike="noStrike">
                <a:solidFill>
                  <a:srgbClr val="7F7F7F"/>
                </a:solidFill>
                <a:latin typeface="Helvetica Neue"/>
                <a:ea typeface="Helvetica Neue"/>
                <a:cs typeface="Helvetica Neue"/>
                <a:sym typeface="Helvetica Neue"/>
              </a:rPr>
              <a:t>The shoeboxes will be collected from the school after the Halloween holidays. We will begin collecting them the week after Halloween holidays 6th Nov -13th Nov. Shoeboxes can be dropped into the school/Room 2.</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100"/>
              <a:buFont typeface="Arial"/>
              <a:buNone/>
            </a:pPr>
            <a:r>
              <a:rPr b="0" i="0" lang="en-IE" sz="1100" u="none" cap="none" strike="noStrike">
                <a:solidFill>
                  <a:srgbClr val="7F7F7F"/>
                </a:solidFill>
                <a:latin typeface="Helvetica Neue"/>
                <a:ea typeface="Helvetica Neue"/>
                <a:cs typeface="Helvetica Neue"/>
                <a:sym typeface="Helvetica Neue"/>
              </a:rPr>
              <a:t>Míle buíochas for always being so generous with these appeals for very worthy causes.</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100"/>
              <a:buFont typeface="Arial"/>
              <a:buNone/>
            </a:pPr>
            <a:r>
              <a:rPr b="0" i="0" lang="en-IE" sz="1100" u="none" cap="none" strike="noStrike">
                <a:solidFill>
                  <a:srgbClr val="7F7F7F"/>
                </a:solidFill>
                <a:latin typeface="Helvetica Neue"/>
                <a:ea typeface="Helvetica Neue"/>
                <a:cs typeface="Helvetica Neue"/>
                <a:sym typeface="Helvetica Neue"/>
              </a:rPr>
              <a:t>Thank you for your kindness.</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100"/>
              <a:buFont typeface="Arial"/>
              <a:buNone/>
            </a:pPr>
            <a:r>
              <a:rPr b="0" i="0" lang="en-IE" sz="1100" u="none" cap="none" strike="noStrike">
                <a:solidFill>
                  <a:srgbClr val="7F7F7F"/>
                </a:solidFill>
                <a:latin typeface="Helvetica Neue"/>
                <a:ea typeface="Helvetica Neue"/>
                <a:cs typeface="Helvetica Neue"/>
                <a:sym typeface="Helvetica Neue"/>
              </a:rPr>
              <a:t>Ms. Dalton</a:t>
            </a:r>
            <a:endParaRPr b="0" i="0" sz="1400" u="none" cap="none" strike="noStrike">
              <a:solidFill>
                <a:srgbClr val="000000"/>
              </a:solidFill>
              <a:latin typeface="Arial"/>
              <a:ea typeface="Arial"/>
              <a:cs typeface="Arial"/>
              <a:sym typeface="Arial"/>
            </a:endParaRPr>
          </a:p>
        </p:txBody>
      </p:sp>
      <p:pic>
        <p:nvPicPr>
          <p:cNvPr descr="A box full of toys&#10;&#10;Description automatically generated" id="102" name="Google Shape;102;p3"/>
          <p:cNvPicPr preferRelativeResize="0"/>
          <p:nvPr/>
        </p:nvPicPr>
        <p:blipFill rotWithShape="1">
          <a:blip r:embed="rId5">
            <a:alphaModFix/>
          </a:blip>
          <a:srcRect b="0" l="0" r="0" t="0"/>
          <a:stretch/>
        </p:blipFill>
        <p:spPr>
          <a:xfrm flipH="1">
            <a:off x="5681724" y="7000352"/>
            <a:ext cx="1838720" cy="15109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g28c69c1a021_0_12"/>
          <p:cNvSpPr txBox="1"/>
          <p:nvPr>
            <p:ph idx="12" type="sldNum"/>
          </p:nvPr>
        </p:nvSpPr>
        <p:spPr>
          <a:xfrm>
            <a:off x="5596128" y="9354312"/>
            <a:ext cx="1787700" cy="277200"/>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SzPts val="1800"/>
              <a:buNone/>
            </a:pPr>
            <a:fld id="{00000000-1234-1234-1234-123412341234}" type="slidenum">
              <a:rPr lang="en-IE"/>
              <a:t>‹#›</a:t>
            </a:fld>
            <a:endParaRPr/>
          </a:p>
        </p:txBody>
      </p:sp>
      <p:sp>
        <p:nvSpPr>
          <p:cNvPr id="108" name="Google Shape;108;g28c69c1a021_0_12"/>
          <p:cNvSpPr/>
          <p:nvPr/>
        </p:nvSpPr>
        <p:spPr>
          <a:xfrm>
            <a:off x="5009700" y="1816575"/>
            <a:ext cx="2516329" cy="7936425"/>
          </a:xfrm>
          <a:custGeom>
            <a:rect b="b" l="l" r="r" t="t"/>
            <a:pathLst>
              <a:path extrusionOk="0" h="912495" w="3388995">
                <a:moveTo>
                  <a:pt x="3388741" y="0"/>
                </a:moveTo>
                <a:lnTo>
                  <a:pt x="0" y="0"/>
                </a:lnTo>
                <a:lnTo>
                  <a:pt x="0" y="912114"/>
                </a:lnTo>
                <a:lnTo>
                  <a:pt x="3388741" y="912114"/>
                </a:lnTo>
                <a:lnTo>
                  <a:pt x="3388741" y="0"/>
                </a:lnTo>
                <a:close/>
              </a:path>
            </a:pathLst>
          </a:custGeom>
          <a:solidFill>
            <a:schemeClr val="lt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1"/>
          </a:p>
          <a:p>
            <a:pPr indent="0" lvl="0" marL="0" marR="0" rtl="0" algn="l">
              <a:lnSpc>
                <a:spcPct val="100000"/>
              </a:lnSpc>
              <a:spcBef>
                <a:spcPts val="0"/>
              </a:spcBef>
              <a:spcAft>
                <a:spcPts val="0"/>
              </a:spcAft>
              <a:buClr>
                <a:schemeClr val="dk1"/>
              </a:buClr>
              <a:buSzPts val="1100"/>
              <a:buFont typeface="Arial"/>
              <a:buNone/>
            </a:pPr>
            <a:r>
              <a:rPr b="1" lang="en-IE"/>
              <a:t>St. Mary’s School Book Fair will take place in St Mary’s school hall, after the mid-term break,</a:t>
            </a:r>
            <a:endParaRPr b="1"/>
          </a:p>
          <a:p>
            <a:pPr indent="0" lvl="0" marL="0" marR="0" rtl="0" algn="l">
              <a:lnSpc>
                <a:spcPct val="100000"/>
              </a:lnSpc>
              <a:spcBef>
                <a:spcPts val="0"/>
              </a:spcBef>
              <a:spcAft>
                <a:spcPts val="0"/>
              </a:spcAft>
              <a:buClr>
                <a:schemeClr val="dk1"/>
              </a:buClr>
              <a:buSzPts val="1100"/>
              <a:buFont typeface="Arial"/>
              <a:buNone/>
            </a:pPr>
            <a:r>
              <a:rPr b="1" lang="en-IE"/>
              <a:t>on Tuesday, 7 th and Wednesday, 8 th of November.</a:t>
            </a:r>
            <a:endParaRPr b="1"/>
          </a:p>
          <a:p>
            <a:pPr indent="0" lvl="0" marL="0" marR="0" rtl="0" algn="l">
              <a:lnSpc>
                <a:spcPct val="100000"/>
              </a:lnSpc>
              <a:spcBef>
                <a:spcPts val="0"/>
              </a:spcBef>
              <a:spcAft>
                <a:spcPts val="0"/>
              </a:spcAft>
              <a:buClr>
                <a:schemeClr val="dk1"/>
              </a:buClr>
              <a:buSzPts val="1100"/>
              <a:buFont typeface="Arial"/>
              <a:buNone/>
            </a:pPr>
            <a:r>
              <a:t/>
            </a:r>
            <a:endParaRPr b="1" sz="1200"/>
          </a:p>
          <a:p>
            <a:pPr indent="0" lvl="0" marL="0" marR="0" rtl="0" algn="l">
              <a:lnSpc>
                <a:spcPct val="100000"/>
              </a:lnSpc>
              <a:spcBef>
                <a:spcPts val="0"/>
              </a:spcBef>
              <a:spcAft>
                <a:spcPts val="0"/>
              </a:spcAft>
              <a:buClr>
                <a:schemeClr val="dk1"/>
              </a:buClr>
              <a:buSzPts val="1100"/>
              <a:buFont typeface="Arial"/>
              <a:buNone/>
            </a:pPr>
            <a:r>
              <a:rPr b="1" lang="en-IE" sz="1200"/>
              <a:t>The school runs the Book Fair, in conjunction with our local bookshop, Antonia’s</a:t>
            </a:r>
            <a:endParaRPr b="1" sz="1200"/>
          </a:p>
          <a:p>
            <a:pPr indent="0" lvl="0" marL="0" marR="0" rtl="0" algn="l">
              <a:lnSpc>
                <a:spcPct val="100000"/>
              </a:lnSpc>
              <a:spcBef>
                <a:spcPts val="0"/>
              </a:spcBef>
              <a:spcAft>
                <a:spcPts val="0"/>
              </a:spcAft>
              <a:buClr>
                <a:schemeClr val="dk1"/>
              </a:buClr>
              <a:buSzPts val="1100"/>
              <a:buFont typeface="Arial"/>
              <a:buNone/>
            </a:pPr>
            <a:r>
              <a:rPr b="1" lang="en-IE" sz="1200"/>
              <a:t>Bookstore. Antonia kindly donates 20% of her book sales back to the school in the form of</a:t>
            </a:r>
            <a:endParaRPr b="1" sz="1200"/>
          </a:p>
          <a:p>
            <a:pPr indent="0" lvl="0" marL="0" marR="0" rtl="0" algn="l">
              <a:lnSpc>
                <a:spcPct val="100000"/>
              </a:lnSpc>
              <a:spcBef>
                <a:spcPts val="0"/>
              </a:spcBef>
              <a:spcAft>
                <a:spcPts val="0"/>
              </a:spcAft>
              <a:buClr>
                <a:schemeClr val="dk1"/>
              </a:buClr>
              <a:buSzPts val="1100"/>
              <a:buFont typeface="Arial"/>
              <a:buNone/>
            </a:pPr>
            <a:r>
              <a:rPr b="1" lang="en-IE" sz="1200"/>
              <a:t>books and resources for our classrooms and our School Library.</a:t>
            </a:r>
            <a:endParaRPr b="1" sz="1200"/>
          </a:p>
          <a:p>
            <a:pPr indent="0" lvl="0" marL="0" marR="0" rtl="0" algn="l">
              <a:lnSpc>
                <a:spcPct val="100000"/>
              </a:lnSpc>
              <a:spcBef>
                <a:spcPts val="0"/>
              </a:spcBef>
              <a:spcAft>
                <a:spcPts val="0"/>
              </a:spcAft>
              <a:buClr>
                <a:schemeClr val="dk1"/>
              </a:buClr>
              <a:buSzPts val="1100"/>
              <a:buFont typeface="Arial"/>
              <a:buNone/>
            </a:pPr>
            <a:r>
              <a:t/>
            </a:r>
            <a:endParaRPr b="1" sz="1200"/>
          </a:p>
          <a:p>
            <a:pPr indent="0" lvl="0" marL="0" marR="0" rtl="0" algn="l">
              <a:lnSpc>
                <a:spcPct val="100000"/>
              </a:lnSpc>
              <a:spcBef>
                <a:spcPts val="0"/>
              </a:spcBef>
              <a:spcAft>
                <a:spcPts val="0"/>
              </a:spcAft>
              <a:buClr>
                <a:schemeClr val="dk1"/>
              </a:buClr>
              <a:buSzPts val="1100"/>
              <a:buFont typeface="Arial"/>
              <a:buNone/>
            </a:pPr>
            <a:r>
              <a:rPr b="1" lang="en-IE" sz="1200"/>
              <a:t>We are also running some competitions in school to promote our Book Fair and to encourage</a:t>
            </a:r>
            <a:endParaRPr b="1" sz="1200"/>
          </a:p>
          <a:p>
            <a:pPr indent="0" lvl="0" marL="0" marR="0" rtl="0" algn="l">
              <a:lnSpc>
                <a:spcPct val="100000"/>
              </a:lnSpc>
              <a:spcBef>
                <a:spcPts val="0"/>
              </a:spcBef>
              <a:spcAft>
                <a:spcPts val="0"/>
              </a:spcAft>
              <a:buClr>
                <a:schemeClr val="dk1"/>
              </a:buClr>
              <a:buSzPts val="1100"/>
              <a:buFont typeface="Arial"/>
              <a:buNone/>
            </a:pPr>
            <a:r>
              <a:rPr b="1" lang="en-IE" sz="1200"/>
              <a:t>more reading at school and at home.</a:t>
            </a:r>
            <a:endParaRPr b="1" sz="1200"/>
          </a:p>
          <a:p>
            <a:pPr indent="0" lvl="0" marL="0" marR="0" rtl="0" algn="l">
              <a:lnSpc>
                <a:spcPct val="100000"/>
              </a:lnSpc>
              <a:spcBef>
                <a:spcPts val="0"/>
              </a:spcBef>
              <a:spcAft>
                <a:spcPts val="0"/>
              </a:spcAft>
              <a:buClr>
                <a:schemeClr val="dk1"/>
              </a:buClr>
              <a:buSzPts val="1100"/>
              <a:buFont typeface="Arial"/>
              <a:buNone/>
            </a:pPr>
            <a:r>
              <a:t/>
            </a:r>
            <a:endParaRPr b="1" sz="1200"/>
          </a:p>
          <a:p>
            <a:pPr indent="0" lvl="0" marL="0" marR="0" rtl="0" algn="l">
              <a:lnSpc>
                <a:spcPct val="100000"/>
              </a:lnSpc>
              <a:spcBef>
                <a:spcPts val="0"/>
              </a:spcBef>
              <a:spcAft>
                <a:spcPts val="0"/>
              </a:spcAft>
              <a:buClr>
                <a:schemeClr val="dk1"/>
              </a:buClr>
              <a:buSzPts val="1100"/>
              <a:buFont typeface="Arial"/>
              <a:buNone/>
            </a:pPr>
            <a:r>
              <a:rPr b="1" lang="en-IE" sz="1200"/>
              <a:t>Parents/guardians of children in Junior and Senior Infants need to collect their children</a:t>
            </a:r>
            <a:endParaRPr b="1" sz="1200"/>
          </a:p>
          <a:p>
            <a:pPr indent="0" lvl="0" marL="0" marR="0" rtl="0" algn="l">
              <a:lnSpc>
                <a:spcPct val="100000"/>
              </a:lnSpc>
              <a:spcBef>
                <a:spcPts val="0"/>
              </a:spcBef>
              <a:spcAft>
                <a:spcPts val="0"/>
              </a:spcAft>
              <a:buClr>
                <a:schemeClr val="dk1"/>
              </a:buClr>
              <a:buSzPts val="1100"/>
              <a:buFont typeface="Arial"/>
              <a:buNone/>
            </a:pPr>
            <a:r>
              <a:rPr b="1" lang="en-IE" sz="1200"/>
              <a:t>from their classes, at their allocated times, and bring them to the Book Fair, if they wish</a:t>
            </a:r>
            <a:endParaRPr b="1" sz="1200"/>
          </a:p>
          <a:p>
            <a:pPr indent="0" lvl="0" marL="0" marR="0" rtl="0" algn="l">
              <a:lnSpc>
                <a:spcPct val="100000"/>
              </a:lnSpc>
              <a:spcBef>
                <a:spcPts val="0"/>
              </a:spcBef>
              <a:spcAft>
                <a:spcPts val="0"/>
              </a:spcAft>
              <a:buClr>
                <a:schemeClr val="dk1"/>
              </a:buClr>
              <a:buSzPts val="1100"/>
              <a:buFont typeface="Arial"/>
              <a:buNone/>
            </a:pPr>
            <a:r>
              <a:rPr b="1" lang="en-IE" sz="1200"/>
              <a:t>them to attend.</a:t>
            </a:r>
            <a:endParaRPr b="1" sz="1200"/>
          </a:p>
          <a:p>
            <a:pPr indent="0" lvl="0" marL="0" marR="0" rtl="0" algn="l">
              <a:lnSpc>
                <a:spcPct val="100000"/>
              </a:lnSpc>
              <a:spcBef>
                <a:spcPts val="0"/>
              </a:spcBef>
              <a:spcAft>
                <a:spcPts val="0"/>
              </a:spcAft>
              <a:buClr>
                <a:schemeClr val="dk1"/>
              </a:buClr>
              <a:buSzPts val="1100"/>
              <a:buFont typeface="Arial"/>
              <a:buNone/>
            </a:pPr>
            <a:r>
              <a:t/>
            </a:r>
            <a:endParaRPr b="1" sz="1200"/>
          </a:p>
          <a:p>
            <a:pPr indent="0" lvl="0" marL="0" marR="0" rtl="0" algn="l">
              <a:lnSpc>
                <a:spcPct val="100000"/>
              </a:lnSpc>
              <a:spcBef>
                <a:spcPts val="0"/>
              </a:spcBef>
              <a:spcAft>
                <a:spcPts val="0"/>
              </a:spcAft>
              <a:buClr>
                <a:schemeClr val="dk1"/>
              </a:buClr>
              <a:buSzPts val="1100"/>
              <a:buFont typeface="Arial"/>
              <a:buNone/>
            </a:pPr>
            <a:r>
              <a:rPr b="1" lang="en-IE" sz="1200"/>
              <a:t>Many thanks for your continued support of our School Book Fair.</a:t>
            </a:r>
            <a:endParaRPr b="1" sz="1200"/>
          </a:p>
          <a:p>
            <a:pPr indent="0" lvl="0" marL="0" marR="0" rtl="0" algn="l">
              <a:lnSpc>
                <a:spcPct val="100000"/>
              </a:lnSpc>
              <a:spcBef>
                <a:spcPts val="0"/>
              </a:spcBef>
              <a:spcAft>
                <a:spcPts val="0"/>
              </a:spcAft>
              <a:buClr>
                <a:schemeClr val="dk1"/>
              </a:buClr>
              <a:buSzPts val="1100"/>
              <a:buFont typeface="Arial"/>
              <a:buNone/>
            </a:pPr>
            <a:r>
              <a:t/>
            </a:r>
            <a:endParaRPr b="1" sz="1200"/>
          </a:p>
          <a:p>
            <a:pPr indent="0" lvl="0" marL="0" marR="0" rtl="0" algn="l">
              <a:lnSpc>
                <a:spcPct val="100000"/>
              </a:lnSpc>
              <a:spcBef>
                <a:spcPts val="0"/>
              </a:spcBef>
              <a:spcAft>
                <a:spcPts val="0"/>
              </a:spcAft>
              <a:buClr>
                <a:schemeClr val="dk1"/>
              </a:buClr>
              <a:buSzPts val="1100"/>
              <a:buFont typeface="Arial"/>
              <a:buNone/>
            </a:pPr>
            <a:r>
              <a:t/>
            </a:r>
            <a:endParaRPr b="1" sz="1200"/>
          </a:p>
          <a:p>
            <a:pPr indent="0" lvl="0" marL="0" rtl="0" algn="l">
              <a:lnSpc>
                <a:spcPct val="115000"/>
              </a:lnSpc>
              <a:spcBef>
                <a:spcPts val="1200"/>
              </a:spcBef>
              <a:spcAft>
                <a:spcPts val="0"/>
              </a:spcAft>
              <a:buClr>
                <a:schemeClr val="dk1"/>
              </a:buClr>
              <a:buSzPts val="1100"/>
              <a:buFont typeface="Arial"/>
              <a:buNone/>
            </a:pPr>
            <a:r>
              <a:rPr lang="en-IE">
                <a:solidFill>
                  <a:schemeClr val="dk1"/>
                </a:solidFill>
              </a:rPr>
              <a:t>                                                                                             Mary O’Hare</a:t>
            </a:r>
            <a:r>
              <a:rPr lang="en-IE" sz="1600">
                <a:solidFill>
                  <a:schemeClr val="dk1"/>
                </a:solidFill>
              </a:rPr>
              <a:t>                                                                  </a:t>
            </a:r>
            <a:r>
              <a:rPr lang="en-IE">
                <a:solidFill>
                  <a:schemeClr val="dk1"/>
                </a:solidFill>
              </a:rPr>
              <a:t>School Book Fair Coordinator</a:t>
            </a:r>
            <a:endParaRPr>
              <a:solidFill>
                <a:schemeClr val="dk1"/>
              </a:solidFill>
            </a:endParaRPr>
          </a:p>
          <a:p>
            <a:pPr indent="0" lvl="0" marL="0" marR="0" rtl="0" algn="l">
              <a:lnSpc>
                <a:spcPct val="100000"/>
              </a:lnSpc>
              <a:spcBef>
                <a:spcPts val="1200"/>
              </a:spcBef>
              <a:spcAft>
                <a:spcPts val="0"/>
              </a:spcAft>
              <a:buClr>
                <a:schemeClr val="dk1"/>
              </a:buClr>
              <a:buSzPts val="1100"/>
              <a:buFont typeface="Arial"/>
              <a:buNone/>
            </a:pPr>
            <a:r>
              <a:t/>
            </a:r>
            <a:endParaRPr b="1" sz="1800"/>
          </a:p>
        </p:txBody>
      </p:sp>
      <p:sp>
        <p:nvSpPr>
          <p:cNvPr id="109" name="Google Shape;109;g28c69c1a021_0_12"/>
          <p:cNvSpPr/>
          <p:nvPr/>
        </p:nvSpPr>
        <p:spPr>
          <a:xfrm>
            <a:off x="498450" y="5362340"/>
            <a:ext cx="6913829" cy="45600"/>
          </a:xfrm>
          <a:custGeom>
            <a:rect b="b" l="l" r="r" t="t"/>
            <a:pathLst>
              <a:path extrusionOk="0" h="120000" w="3062604">
                <a:moveTo>
                  <a:pt x="3062516" y="0"/>
                </a:moveTo>
                <a:lnTo>
                  <a:pt x="0" y="0"/>
                </a:lnTo>
              </a:path>
            </a:pathLst>
          </a:custGeom>
          <a:noFill/>
          <a:ln cap="flat" cmpd="sng" w="9525">
            <a:solidFill>
              <a:srgbClr val="CFCECD"/>
            </a:solidFill>
            <a:prstDash val="dashDot"/>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aphicFrame>
        <p:nvGraphicFramePr>
          <p:cNvPr id="110" name="Google Shape;110;g28c69c1a021_0_12"/>
          <p:cNvGraphicFramePr/>
          <p:nvPr/>
        </p:nvGraphicFramePr>
        <p:xfrm>
          <a:off x="76200" y="1048050"/>
          <a:ext cx="3000000" cy="3000000"/>
        </p:xfrm>
        <a:graphic>
          <a:graphicData uri="http://schemas.openxmlformats.org/drawingml/2006/table">
            <a:tbl>
              <a:tblPr>
                <a:noFill/>
                <a:tableStyleId>{9E91792B-E426-42E8-BE7B-1F9BC3901961}</a:tableStyleId>
              </a:tblPr>
              <a:tblGrid>
                <a:gridCol w="1226950"/>
                <a:gridCol w="1745800"/>
                <a:gridCol w="1848625"/>
              </a:tblGrid>
              <a:tr h="733050">
                <a:tc>
                  <a:txBody>
                    <a:bodyPr/>
                    <a:lstStyle/>
                    <a:p>
                      <a:pPr indent="0" lvl="0" marL="88900" marR="88900" rtl="0" algn="ctr">
                        <a:lnSpc>
                          <a:spcPct val="115000"/>
                        </a:lnSpc>
                        <a:spcBef>
                          <a:spcPts val="1200"/>
                        </a:spcBef>
                        <a:spcAft>
                          <a:spcPts val="200"/>
                        </a:spcAft>
                        <a:buNone/>
                      </a:pPr>
                      <a:r>
                        <a:rPr lang="en-IE" sz="1200">
                          <a:latin typeface="Comic Sans MS"/>
                          <a:ea typeface="Comic Sans MS"/>
                          <a:cs typeface="Comic Sans MS"/>
                          <a:sym typeface="Comic Sans MS"/>
                        </a:rPr>
                        <a:t>TIME</a:t>
                      </a:r>
                      <a:endParaRPr sz="1200">
                        <a:latin typeface="Comic Sans MS"/>
                        <a:ea typeface="Comic Sans MS"/>
                        <a:cs typeface="Comic Sans MS"/>
                        <a:sym typeface="Comic Sans MS"/>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88900" marR="88900" rtl="0" algn="ctr">
                        <a:lnSpc>
                          <a:spcPct val="115000"/>
                        </a:lnSpc>
                        <a:spcBef>
                          <a:spcPts val="2400"/>
                        </a:spcBef>
                        <a:spcAft>
                          <a:spcPts val="600"/>
                        </a:spcAft>
                        <a:buNone/>
                      </a:pPr>
                      <a:r>
                        <a:rPr b="1" lang="en-IE" sz="1200">
                          <a:latin typeface="Comic Sans MS"/>
                          <a:ea typeface="Comic Sans MS"/>
                          <a:cs typeface="Comic Sans MS"/>
                          <a:sym typeface="Comic Sans MS"/>
                        </a:rPr>
                        <a:t>TUESDAY NOVEMBER 7</a:t>
                      </a:r>
                      <a:r>
                        <a:rPr b="1" baseline="30000" lang="en-IE" sz="1200">
                          <a:latin typeface="Comic Sans MS"/>
                          <a:ea typeface="Comic Sans MS"/>
                          <a:cs typeface="Comic Sans MS"/>
                          <a:sym typeface="Comic Sans MS"/>
                        </a:rPr>
                        <a:t>th</a:t>
                      </a:r>
                      <a:endParaRPr b="1" baseline="30000" sz="1200">
                        <a:latin typeface="Comic Sans MS"/>
                        <a:ea typeface="Comic Sans MS"/>
                        <a:cs typeface="Comic Sans MS"/>
                        <a:sym typeface="Comic Sans MS"/>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457200" lvl="0" marL="457200" marR="88900" rtl="0" algn="ctr">
                        <a:lnSpc>
                          <a:spcPct val="115000"/>
                        </a:lnSpc>
                        <a:spcBef>
                          <a:spcPts val="2400"/>
                        </a:spcBef>
                        <a:spcAft>
                          <a:spcPts val="600"/>
                        </a:spcAft>
                        <a:buNone/>
                      </a:pPr>
                      <a:r>
                        <a:rPr b="1" lang="en-IE" sz="1200">
                          <a:latin typeface="Comic Sans MS"/>
                          <a:ea typeface="Comic Sans MS"/>
                          <a:cs typeface="Comic Sans MS"/>
                          <a:sym typeface="Comic Sans MS"/>
                        </a:rPr>
                        <a:t>WEDNESDAY NOVEMBER 8</a:t>
                      </a:r>
                      <a:r>
                        <a:rPr b="1" baseline="30000" lang="en-IE" sz="1200">
                          <a:latin typeface="Comic Sans MS"/>
                          <a:ea typeface="Comic Sans MS"/>
                          <a:cs typeface="Comic Sans MS"/>
                          <a:sym typeface="Comic Sans MS"/>
                        </a:rPr>
                        <a:t>th</a:t>
                      </a:r>
                      <a:endParaRPr b="1" baseline="30000" sz="1200">
                        <a:latin typeface="Comic Sans MS"/>
                        <a:ea typeface="Comic Sans MS"/>
                        <a:cs typeface="Comic Sans MS"/>
                        <a:sym typeface="Comic Sans MS"/>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931650">
                <a:tc>
                  <a:txBody>
                    <a:bodyPr/>
                    <a:lstStyle/>
                    <a:p>
                      <a:pPr indent="0" lvl="0" marL="0" rtl="0" algn="l">
                        <a:lnSpc>
                          <a:spcPct val="115000"/>
                        </a:lnSpc>
                        <a:spcBef>
                          <a:spcPts val="1200"/>
                        </a:spcBef>
                        <a:spcAft>
                          <a:spcPts val="1200"/>
                        </a:spcAft>
                        <a:buNone/>
                      </a:pPr>
                      <a:r>
                        <a:rPr b="1" lang="en-IE" sz="1100">
                          <a:latin typeface="Comic Sans MS"/>
                          <a:ea typeface="Comic Sans MS"/>
                          <a:cs typeface="Comic Sans MS"/>
                          <a:sym typeface="Comic Sans MS"/>
                        </a:rPr>
                        <a:t>9.10-9.40</a:t>
                      </a:r>
                      <a:endParaRPr b="1" sz="1100">
                        <a:latin typeface="Comic Sans MS"/>
                        <a:ea typeface="Comic Sans MS"/>
                        <a:cs typeface="Comic Sans MS"/>
                        <a:sym typeface="Comic Sans MS"/>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88900" rtl="0" algn="l">
                        <a:lnSpc>
                          <a:spcPct val="115000"/>
                        </a:lnSpc>
                        <a:spcBef>
                          <a:spcPts val="2400"/>
                        </a:spcBef>
                        <a:spcAft>
                          <a:spcPts val="600"/>
                        </a:spcAft>
                        <a:buNone/>
                      </a:pPr>
                      <a:r>
                        <a:rPr b="1" lang="en-IE" sz="1200">
                          <a:latin typeface="Comic Sans MS"/>
                          <a:ea typeface="Comic Sans MS"/>
                          <a:cs typeface="Comic Sans MS"/>
                          <a:sym typeface="Comic Sans MS"/>
                        </a:rPr>
                        <a:t> </a:t>
                      </a:r>
                      <a:r>
                        <a:rPr b="1" lang="en-IE" sz="1200">
                          <a:latin typeface="Comic Sans MS"/>
                          <a:ea typeface="Comic Sans MS"/>
                          <a:cs typeface="Comic Sans MS"/>
                          <a:sym typeface="Comic Sans MS"/>
                        </a:rPr>
                        <a:t>Rooms 23, 24 &amp;  Room   18-Lang.Unit &amp; Fourth Class</a:t>
                      </a:r>
                      <a:endParaRPr b="1" sz="1200">
                        <a:latin typeface="Comic Sans MS"/>
                        <a:ea typeface="Comic Sans MS"/>
                        <a:cs typeface="Comic Sans MS"/>
                        <a:sym typeface="Comic Sans MS"/>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88900" marR="88900" rtl="0" algn="l">
                        <a:lnSpc>
                          <a:spcPct val="115000"/>
                        </a:lnSpc>
                        <a:spcBef>
                          <a:spcPts val="2400"/>
                        </a:spcBef>
                        <a:spcAft>
                          <a:spcPts val="600"/>
                        </a:spcAft>
                        <a:buNone/>
                      </a:pPr>
                      <a:r>
                        <a:rPr b="1" lang="en-IE" sz="1200">
                          <a:latin typeface="Comic Sans MS"/>
                          <a:ea typeface="Comic Sans MS"/>
                          <a:cs typeface="Comic Sans MS"/>
                          <a:sym typeface="Comic Sans MS"/>
                        </a:rPr>
                        <a:t>Room 12-First Class  </a:t>
                      </a:r>
                      <a:r>
                        <a:rPr b="1" lang="en-IE" sz="2300">
                          <a:latin typeface="Comic Sans MS"/>
                          <a:ea typeface="Comic Sans MS"/>
                          <a:cs typeface="Comic Sans MS"/>
                          <a:sym typeface="Comic Sans MS"/>
                        </a:rPr>
                        <a:t>  	</a:t>
                      </a:r>
                      <a:endParaRPr b="1" sz="2300">
                        <a:latin typeface="Comic Sans MS"/>
                        <a:ea typeface="Comic Sans MS"/>
                        <a:cs typeface="Comic Sans MS"/>
                        <a:sym typeface="Comic Sans MS"/>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42750">
                <a:tc>
                  <a:txBody>
                    <a:bodyPr/>
                    <a:lstStyle/>
                    <a:p>
                      <a:pPr indent="0" lvl="0" marL="0" rtl="0" algn="l">
                        <a:lnSpc>
                          <a:spcPct val="115000"/>
                        </a:lnSpc>
                        <a:spcBef>
                          <a:spcPts val="1200"/>
                        </a:spcBef>
                        <a:spcAft>
                          <a:spcPts val="1200"/>
                        </a:spcAft>
                        <a:buNone/>
                      </a:pPr>
                      <a:r>
                        <a:rPr b="1" lang="en-IE" sz="1100">
                          <a:latin typeface="Comic Sans MS"/>
                          <a:ea typeface="Comic Sans MS"/>
                          <a:cs typeface="Comic Sans MS"/>
                          <a:sym typeface="Comic Sans MS"/>
                        </a:rPr>
                        <a:t>9.40-10.10</a:t>
                      </a:r>
                      <a:endParaRPr b="1" sz="1100">
                        <a:latin typeface="Comic Sans MS"/>
                        <a:ea typeface="Comic Sans MS"/>
                        <a:cs typeface="Comic Sans MS"/>
                        <a:sym typeface="Comic Sans MS"/>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1200"/>
                        </a:spcAft>
                        <a:buNone/>
                      </a:pPr>
                      <a:r>
                        <a:rPr b="1" lang="en-IE" sz="1100">
                          <a:latin typeface="Comic Sans MS"/>
                          <a:ea typeface="Comic Sans MS"/>
                          <a:cs typeface="Comic Sans MS"/>
                          <a:sym typeface="Comic Sans MS"/>
                        </a:rPr>
                        <a:t>Room 10-First Class      	</a:t>
                      </a:r>
                      <a:endParaRPr b="1" sz="1100">
                        <a:latin typeface="Comic Sans MS"/>
                        <a:ea typeface="Comic Sans MS"/>
                        <a:cs typeface="Comic Sans MS"/>
                        <a:sym typeface="Comic Sans MS"/>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1200"/>
                        </a:spcAft>
                        <a:buNone/>
                      </a:pPr>
                      <a:r>
                        <a:rPr b="1" lang="en-IE" sz="1100">
                          <a:latin typeface="Comic Sans MS"/>
                          <a:ea typeface="Comic Sans MS"/>
                          <a:cs typeface="Comic Sans MS"/>
                          <a:sym typeface="Comic Sans MS"/>
                        </a:rPr>
                        <a:t>Room 13-First Class</a:t>
                      </a:r>
                      <a:endParaRPr b="1" sz="1100">
                        <a:latin typeface="Comic Sans MS"/>
                        <a:ea typeface="Comic Sans MS"/>
                        <a:cs typeface="Comic Sans MS"/>
                        <a:sym typeface="Comic Sans MS"/>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42750">
                <a:tc>
                  <a:txBody>
                    <a:bodyPr/>
                    <a:lstStyle/>
                    <a:p>
                      <a:pPr indent="0" lvl="0" marL="0" rtl="0" algn="l">
                        <a:lnSpc>
                          <a:spcPct val="115000"/>
                        </a:lnSpc>
                        <a:spcBef>
                          <a:spcPts val="1200"/>
                        </a:spcBef>
                        <a:spcAft>
                          <a:spcPts val="1200"/>
                        </a:spcAft>
                        <a:buNone/>
                      </a:pPr>
                      <a:r>
                        <a:rPr b="1" lang="en-IE" sz="1100">
                          <a:latin typeface="Comic Sans MS"/>
                          <a:ea typeface="Comic Sans MS"/>
                          <a:cs typeface="Comic Sans MS"/>
                          <a:sym typeface="Comic Sans MS"/>
                        </a:rPr>
                        <a:t>10.10-10.40</a:t>
                      </a:r>
                      <a:endParaRPr b="1" sz="1100">
                        <a:latin typeface="Comic Sans MS"/>
                        <a:ea typeface="Comic Sans MS"/>
                        <a:cs typeface="Comic Sans MS"/>
                        <a:sym typeface="Comic Sans MS"/>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1200"/>
                        </a:spcAft>
                        <a:buNone/>
                      </a:pPr>
                      <a:r>
                        <a:rPr b="1" lang="en-IE" sz="1100">
                          <a:latin typeface="Comic Sans MS"/>
                          <a:ea typeface="Comic Sans MS"/>
                          <a:cs typeface="Comic Sans MS"/>
                          <a:sym typeface="Comic Sans MS"/>
                        </a:rPr>
                        <a:t>Room 9-First Class</a:t>
                      </a:r>
                      <a:endParaRPr b="1" sz="1100">
                        <a:latin typeface="Comic Sans MS"/>
                        <a:ea typeface="Comic Sans MS"/>
                        <a:cs typeface="Comic Sans MS"/>
                        <a:sym typeface="Comic Sans MS"/>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1200"/>
                        </a:spcAft>
                        <a:buNone/>
                      </a:pPr>
                      <a:r>
                        <a:rPr b="1" lang="en-IE" sz="1100">
                          <a:latin typeface="Comic Sans MS"/>
                          <a:ea typeface="Comic Sans MS"/>
                          <a:cs typeface="Comic Sans MS"/>
                          <a:sym typeface="Comic Sans MS"/>
                        </a:rPr>
                        <a:t>Room 16-Third Class</a:t>
                      </a:r>
                      <a:endParaRPr b="1" sz="1100">
                        <a:latin typeface="Comic Sans MS"/>
                        <a:ea typeface="Comic Sans MS"/>
                        <a:cs typeface="Comic Sans MS"/>
                        <a:sym typeface="Comic Sans MS"/>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15250">
                <a:tc>
                  <a:txBody>
                    <a:bodyPr/>
                    <a:lstStyle/>
                    <a:p>
                      <a:pPr indent="0" lvl="0" marL="0" rtl="0" algn="l">
                        <a:lnSpc>
                          <a:spcPct val="115000"/>
                        </a:lnSpc>
                        <a:spcBef>
                          <a:spcPts val="1200"/>
                        </a:spcBef>
                        <a:spcAft>
                          <a:spcPts val="1200"/>
                        </a:spcAft>
                        <a:buNone/>
                      </a:pPr>
                      <a:r>
                        <a:rPr b="1" lang="en-IE" sz="1100">
                          <a:latin typeface="Comic Sans MS"/>
                          <a:ea typeface="Comic Sans MS"/>
                          <a:cs typeface="Comic Sans MS"/>
                          <a:sym typeface="Comic Sans MS"/>
                        </a:rPr>
                        <a:t>11.10-11.40</a:t>
                      </a:r>
                      <a:endParaRPr b="1" sz="1100">
                        <a:latin typeface="Comic Sans MS"/>
                        <a:ea typeface="Comic Sans MS"/>
                        <a:cs typeface="Comic Sans MS"/>
                        <a:sym typeface="Comic Sans MS"/>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1200"/>
                        </a:spcAft>
                        <a:buNone/>
                      </a:pPr>
                      <a:r>
                        <a:rPr b="1" lang="en-IE" sz="1100">
                          <a:latin typeface="Comic Sans MS"/>
                          <a:ea typeface="Comic Sans MS"/>
                          <a:cs typeface="Comic Sans MS"/>
                          <a:sym typeface="Comic Sans MS"/>
                        </a:rPr>
                        <a:t>Room 31-Sixth Class      </a:t>
                      </a:r>
                      <a:endParaRPr b="1" sz="1100">
                        <a:latin typeface="Comic Sans MS"/>
                        <a:ea typeface="Comic Sans MS"/>
                        <a:cs typeface="Comic Sans MS"/>
                        <a:sym typeface="Comic Sans MS"/>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1200"/>
                        </a:spcAft>
                        <a:buNone/>
                      </a:pPr>
                      <a:r>
                        <a:rPr b="1" lang="en-IE" sz="1100">
                          <a:latin typeface="Comic Sans MS"/>
                          <a:ea typeface="Comic Sans MS"/>
                          <a:cs typeface="Comic Sans MS"/>
                          <a:sym typeface="Comic Sans MS"/>
                        </a:rPr>
                        <a:t>Room 20-Third Class</a:t>
                      </a:r>
                      <a:endParaRPr b="1" sz="1100">
                        <a:latin typeface="Comic Sans MS"/>
                        <a:ea typeface="Comic Sans MS"/>
                        <a:cs typeface="Comic Sans MS"/>
                        <a:sym typeface="Comic Sans MS"/>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33150">
                <a:tc>
                  <a:txBody>
                    <a:bodyPr/>
                    <a:lstStyle/>
                    <a:p>
                      <a:pPr indent="0" lvl="0" marL="0" rtl="0" algn="l">
                        <a:lnSpc>
                          <a:spcPct val="115000"/>
                        </a:lnSpc>
                        <a:spcBef>
                          <a:spcPts val="1200"/>
                        </a:spcBef>
                        <a:spcAft>
                          <a:spcPts val="1200"/>
                        </a:spcAft>
                        <a:buNone/>
                      </a:pPr>
                      <a:r>
                        <a:rPr b="1" lang="en-IE" sz="1100">
                          <a:latin typeface="Comic Sans MS"/>
                          <a:ea typeface="Comic Sans MS"/>
                          <a:cs typeface="Comic Sans MS"/>
                          <a:sym typeface="Comic Sans MS"/>
                        </a:rPr>
                        <a:t>11.40-12.10</a:t>
                      </a:r>
                      <a:endParaRPr b="1" sz="1100">
                        <a:latin typeface="Comic Sans MS"/>
                        <a:ea typeface="Comic Sans MS"/>
                        <a:cs typeface="Comic Sans MS"/>
                        <a:sym typeface="Comic Sans MS"/>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1200"/>
                        </a:spcAft>
                        <a:buNone/>
                      </a:pPr>
                      <a:r>
                        <a:rPr b="1" lang="en-IE" sz="1100">
                          <a:latin typeface="Comic Sans MS"/>
                          <a:ea typeface="Comic Sans MS"/>
                          <a:cs typeface="Comic Sans MS"/>
                          <a:sym typeface="Comic Sans MS"/>
                        </a:rPr>
                        <a:t>Room 35-Fourth Class</a:t>
                      </a:r>
                      <a:endParaRPr b="1" sz="1100">
                        <a:latin typeface="Comic Sans MS"/>
                        <a:ea typeface="Comic Sans MS"/>
                        <a:cs typeface="Comic Sans MS"/>
                        <a:sym typeface="Comic Sans MS"/>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1200"/>
                        </a:spcAft>
                        <a:buNone/>
                      </a:pPr>
                      <a:r>
                        <a:rPr b="1" lang="en-IE" sz="1100">
                          <a:latin typeface="Comic Sans MS"/>
                          <a:ea typeface="Comic Sans MS"/>
                          <a:cs typeface="Comic Sans MS"/>
                          <a:sym typeface="Comic Sans MS"/>
                        </a:rPr>
                        <a:t>Room 30-Sixth Class</a:t>
                      </a:r>
                      <a:endParaRPr b="1" sz="1100">
                        <a:latin typeface="Comic Sans MS"/>
                        <a:ea typeface="Comic Sans MS"/>
                        <a:cs typeface="Comic Sans MS"/>
                        <a:sym typeface="Comic Sans MS"/>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42750">
                <a:tc>
                  <a:txBody>
                    <a:bodyPr/>
                    <a:lstStyle/>
                    <a:p>
                      <a:pPr indent="0" lvl="0" marL="0" rtl="0" algn="l">
                        <a:lnSpc>
                          <a:spcPct val="115000"/>
                        </a:lnSpc>
                        <a:spcBef>
                          <a:spcPts val="1200"/>
                        </a:spcBef>
                        <a:spcAft>
                          <a:spcPts val="1200"/>
                        </a:spcAft>
                        <a:buNone/>
                      </a:pPr>
                      <a:r>
                        <a:rPr b="1" lang="en-IE" sz="1100">
                          <a:latin typeface="Comic Sans MS"/>
                          <a:ea typeface="Comic Sans MS"/>
                          <a:cs typeface="Comic Sans MS"/>
                          <a:sym typeface="Comic Sans MS"/>
                        </a:rPr>
                        <a:t>12.50-1.20</a:t>
                      </a:r>
                      <a:endParaRPr b="1" sz="1100">
                        <a:latin typeface="Comic Sans MS"/>
                        <a:ea typeface="Comic Sans MS"/>
                        <a:cs typeface="Comic Sans MS"/>
                        <a:sym typeface="Comic Sans MS"/>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1200"/>
                        </a:spcAft>
                        <a:buNone/>
                      </a:pPr>
                      <a:r>
                        <a:rPr b="1" lang="en-IE" sz="1100">
                          <a:latin typeface="Comic Sans MS"/>
                          <a:ea typeface="Comic Sans MS"/>
                          <a:cs typeface="Comic Sans MS"/>
                          <a:sym typeface="Comic Sans MS"/>
                        </a:rPr>
                        <a:t>Room 27-Fifth Class</a:t>
                      </a:r>
                      <a:endParaRPr b="1" sz="1100">
                        <a:latin typeface="Comic Sans MS"/>
                        <a:ea typeface="Comic Sans MS"/>
                        <a:cs typeface="Comic Sans MS"/>
                        <a:sym typeface="Comic Sans MS"/>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1200"/>
                        </a:spcAft>
                        <a:buNone/>
                      </a:pPr>
                      <a:r>
                        <a:rPr b="1" lang="en-IE" sz="1100">
                          <a:latin typeface="Comic Sans MS"/>
                          <a:ea typeface="Comic Sans MS"/>
                          <a:cs typeface="Comic Sans MS"/>
                          <a:sym typeface="Comic Sans MS"/>
                        </a:rPr>
                        <a:t>Room 26-Fifth Class</a:t>
                      </a:r>
                      <a:endParaRPr b="1" sz="1100">
                        <a:latin typeface="Comic Sans MS"/>
                        <a:ea typeface="Comic Sans MS"/>
                        <a:cs typeface="Comic Sans MS"/>
                        <a:sym typeface="Comic Sans MS"/>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823325">
                <a:tc>
                  <a:txBody>
                    <a:bodyPr/>
                    <a:lstStyle/>
                    <a:p>
                      <a:pPr indent="0" lvl="0" marL="0" rtl="0" algn="l">
                        <a:lnSpc>
                          <a:spcPct val="115000"/>
                        </a:lnSpc>
                        <a:spcBef>
                          <a:spcPts val="1200"/>
                        </a:spcBef>
                        <a:spcAft>
                          <a:spcPts val="1200"/>
                        </a:spcAft>
                        <a:buNone/>
                      </a:pPr>
                      <a:r>
                        <a:rPr b="1" lang="en-IE" sz="1100">
                          <a:latin typeface="Comic Sans MS"/>
                          <a:ea typeface="Comic Sans MS"/>
                          <a:cs typeface="Comic Sans MS"/>
                          <a:sym typeface="Comic Sans MS"/>
                        </a:rPr>
                        <a:t>1.20- 2.20</a:t>
                      </a:r>
                      <a:endParaRPr b="1" sz="1100">
                        <a:latin typeface="Comic Sans MS"/>
                        <a:ea typeface="Comic Sans MS"/>
                        <a:cs typeface="Comic Sans MS"/>
                        <a:sym typeface="Comic Sans MS"/>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1200"/>
                        </a:spcAft>
                        <a:buNone/>
                      </a:pPr>
                      <a:r>
                        <a:rPr b="1" lang="en-IE" sz="1100">
                          <a:latin typeface="Comic Sans MS"/>
                          <a:ea typeface="Comic Sans MS"/>
                          <a:cs typeface="Comic Sans MS"/>
                          <a:sym typeface="Comic Sans MS"/>
                        </a:rPr>
                        <a:t>Rooms 1, 2, 3 &amp; 4	  Junior Infants (accompanied by their parents)</a:t>
                      </a:r>
                      <a:endParaRPr b="1" sz="1100">
                        <a:latin typeface="Comic Sans MS"/>
                        <a:ea typeface="Comic Sans MS"/>
                        <a:cs typeface="Comic Sans MS"/>
                        <a:sym typeface="Comic Sans MS"/>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1200"/>
                        </a:spcAft>
                        <a:buNone/>
                      </a:pPr>
                      <a:r>
                        <a:rPr b="1" lang="en-IE" sz="1100">
                          <a:latin typeface="Comic Sans MS"/>
                          <a:ea typeface="Comic Sans MS"/>
                          <a:cs typeface="Comic Sans MS"/>
                          <a:sym typeface="Comic Sans MS"/>
                        </a:rPr>
                        <a:t>Rooms 5, 6, 7 &amp; 8 Senior Infants (accompanied by their parents)</a:t>
                      </a:r>
                      <a:endParaRPr b="1" sz="1100">
                        <a:latin typeface="Comic Sans MS"/>
                        <a:ea typeface="Comic Sans MS"/>
                        <a:cs typeface="Comic Sans MS"/>
                        <a:sym typeface="Comic Sans MS"/>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823325">
                <a:tc>
                  <a:txBody>
                    <a:bodyPr/>
                    <a:lstStyle/>
                    <a:p>
                      <a:pPr indent="0" lvl="0" marL="0" rtl="0" algn="l">
                        <a:lnSpc>
                          <a:spcPct val="115000"/>
                        </a:lnSpc>
                        <a:spcBef>
                          <a:spcPts val="1200"/>
                        </a:spcBef>
                        <a:spcAft>
                          <a:spcPts val="1200"/>
                        </a:spcAft>
                        <a:buNone/>
                      </a:pPr>
                      <a:r>
                        <a:rPr b="1" lang="en-IE" sz="1100">
                          <a:latin typeface="Comic Sans MS"/>
                          <a:ea typeface="Comic Sans MS"/>
                          <a:cs typeface="Comic Sans MS"/>
                          <a:sym typeface="Comic Sans MS"/>
                        </a:rPr>
                        <a:t>2.20-2.50</a:t>
                      </a:r>
                      <a:endParaRPr b="1" sz="1100">
                        <a:latin typeface="Comic Sans MS"/>
                        <a:ea typeface="Comic Sans MS"/>
                        <a:cs typeface="Comic Sans MS"/>
                        <a:sym typeface="Comic Sans MS"/>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1200"/>
                        </a:spcAft>
                        <a:buNone/>
                      </a:pPr>
                      <a:r>
                        <a:rPr b="1" lang="en-IE" sz="1100">
                          <a:latin typeface="Comic Sans MS"/>
                          <a:ea typeface="Comic Sans MS"/>
                          <a:cs typeface="Comic Sans MS"/>
                          <a:sym typeface="Comic Sans MS"/>
                        </a:rPr>
                        <a:t>Rooms 14 &amp; 15 Second Classes</a:t>
                      </a:r>
                      <a:endParaRPr b="1" sz="1100">
                        <a:latin typeface="Comic Sans MS"/>
                        <a:ea typeface="Comic Sans MS"/>
                        <a:cs typeface="Comic Sans MS"/>
                        <a:sym typeface="Comic Sans MS"/>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1200"/>
                        </a:spcAft>
                        <a:buNone/>
                      </a:pPr>
                      <a:r>
                        <a:rPr b="1" lang="en-IE" sz="1100">
                          <a:latin typeface="Comic Sans MS"/>
                          <a:ea typeface="Comic Sans MS"/>
                          <a:cs typeface="Comic Sans MS"/>
                          <a:sym typeface="Comic Sans MS"/>
                        </a:rPr>
                        <a:t>Pupils with money for books from any classes</a:t>
                      </a:r>
                      <a:endParaRPr b="1" sz="1100">
                        <a:latin typeface="Comic Sans MS"/>
                        <a:ea typeface="Comic Sans MS"/>
                        <a:cs typeface="Comic Sans MS"/>
                        <a:sym typeface="Comic Sans MS"/>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33050">
                <a:tc>
                  <a:txBody>
                    <a:bodyPr/>
                    <a:lstStyle/>
                    <a:p>
                      <a:pPr indent="0" lvl="0" marL="0" rtl="0" algn="l">
                        <a:lnSpc>
                          <a:spcPct val="115000"/>
                        </a:lnSpc>
                        <a:spcBef>
                          <a:spcPts val="1200"/>
                        </a:spcBef>
                        <a:spcAft>
                          <a:spcPts val="1200"/>
                        </a:spcAft>
                        <a:buNone/>
                      </a:pPr>
                      <a:r>
                        <a:rPr b="1" lang="en-IE" sz="1100">
                          <a:latin typeface="Comic Sans MS"/>
                          <a:ea typeface="Comic Sans MS"/>
                          <a:cs typeface="Comic Sans MS"/>
                          <a:sym typeface="Comic Sans MS"/>
                        </a:rPr>
                        <a:t>2.50-3.50</a:t>
                      </a:r>
                      <a:endParaRPr b="1" sz="1100">
                        <a:latin typeface="Comic Sans MS"/>
                        <a:ea typeface="Comic Sans MS"/>
                        <a:cs typeface="Comic Sans MS"/>
                        <a:sym typeface="Comic Sans MS"/>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88900" rtl="0" algn="l">
                        <a:lnSpc>
                          <a:spcPct val="115000"/>
                        </a:lnSpc>
                        <a:spcBef>
                          <a:spcPts val="2400"/>
                        </a:spcBef>
                        <a:spcAft>
                          <a:spcPts val="600"/>
                        </a:spcAft>
                        <a:buNone/>
                      </a:pPr>
                      <a:r>
                        <a:rPr b="1" i="1" lang="en-IE" sz="1200">
                          <a:latin typeface="Comic Sans MS"/>
                          <a:ea typeface="Comic Sans MS"/>
                          <a:cs typeface="Comic Sans MS"/>
                          <a:sym typeface="Comic Sans MS"/>
                        </a:rPr>
                        <a:t> </a:t>
                      </a:r>
                      <a:r>
                        <a:rPr b="1" i="1" lang="en-IE" sz="1200">
                          <a:latin typeface="Comic Sans MS"/>
                          <a:ea typeface="Comic Sans MS"/>
                          <a:cs typeface="Comic Sans MS"/>
                          <a:sym typeface="Comic Sans MS"/>
                        </a:rPr>
                        <a:t>Open to the public</a:t>
                      </a:r>
                      <a:endParaRPr b="1" i="1" sz="1200">
                        <a:latin typeface="Comic Sans MS"/>
                        <a:ea typeface="Comic Sans MS"/>
                        <a:cs typeface="Comic Sans MS"/>
                        <a:sym typeface="Comic Sans MS"/>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88900" marR="88900" rtl="0" algn="l">
                        <a:lnSpc>
                          <a:spcPct val="115000"/>
                        </a:lnSpc>
                        <a:spcBef>
                          <a:spcPts val="2400"/>
                        </a:spcBef>
                        <a:spcAft>
                          <a:spcPts val="600"/>
                        </a:spcAft>
                        <a:buNone/>
                      </a:pPr>
                      <a:r>
                        <a:rPr b="1" i="1" lang="en-IE" sz="1200">
                          <a:latin typeface="Comic Sans MS"/>
                          <a:ea typeface="Comic Sans MS"/>
                          <a:cs typeface="Comic Sans MS"/>
                          <a:sym typeface="Comic Sans MS"/>
                        </a:rPr>
                        <a:t>Open to the public</a:t>
                      </a:r>
                      <a:endParaRPr b="1" i="1" sz="1200">
                        <a:latin typeface="Comic Sans MS"/>
                        <a:ea typeface="Comic Sans MS"/>
                        <a:cs typeface="Comic Sans MS"/>
                        <a:sym typeface="Comic Sans MS"/>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111" name="Google Shape;111;g28c69c1a021_0_12"/>
          <p:cNvSpPr txBox="1"/>
          <p:nvPr/>
        </p:nvSpPr>
        <p:spPr>
          <a:xfrm>
            <a:off x="253400" y="409350"/>
            <a:ext cx="4249500" cy="68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IE" sz="2300">
                <a:solidFill>
                  <a:schemeClr val="dk1"/>
                </a:solidFill>
                <a:highlight>
                  <a:schemeClr val="accent6"/>
                </a:highlight>
              </a:rPr>
              <a:t>Book Fair in the School Hall</a:t>
            </a:r>
            <a:endParaRPr sz="2300">
              <a:highlight>
                <a:schemeClr val="accent6"/>
              </a:highlight>
              <a:latin typeface="Calibri"/>
              <a:ea typeface="Calibri"/>
              <a:cs typeface="Calibri"/>
              <a:sym typeface="Calibri"/>
            </a:endParaRPr>
          </a:p>
        </p:txBody>
      </p:sp>
      <p:pic>
        <p:nvPicPr>
          <p:cNvPr id="112" name="Google Shape;112;g28c69c1a021_0_12"/>
          <p:cNvPicPr preferRelativeResize="0"/>
          <p:nvPr/>
        </p:nvPicPr>
        <p:blipFill>
          <a:blip r:embed="rId3">
            <a:alphaModFix/>
          </a:blip>
          <a:stretch>
            <a:fillRect/>
          </a:stretch>
        </p:blipFill>
        <p:spPr>
          <a:xfrm>
            <a:off x="5738325" y="197167"/>
            <a:ext cx="1787700" cy="141585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4"/>
          <p:cNvSpPr/>
          <p:nvPr/>
        </p:nvSpPr>
        <p:spPr>
          <a:xfrm>
            <a:off x="519114" y="3531502"/>
            <a:ext cx="6861473" cy="708753"/>
          </a:xfrm>
          <a:custGeom>
            <a:rect b="b" l="l" r="r" t="t"/>
            <a:pathLst>
              <a:path extrusionOk="0" h="912495" w="3388995">
                <a:moveTo>
                  <a:pt x="3388741" y="0"/>
                </a:moveTo>
                <a:lnTo>
                  <a:pt x="0" y="0"/>
                </a:lnTo>
                <a:lnTo>
                  <a:pt x="0" y="912114"/>
                </a:lnTo>
                <a:lnTo>
                  <a:pt x="3388741" y="912114"/>
                </a:lnTo>
                <a:lnTo>
                  <a:pt x="3388741" y="0"/>
                </a:lnTo>
                <a:close/>
              </a:path>
            </a:pathLst>
          </a:custGeom>
          <a:solidFill>
            <a:schemeClr val="lt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8" name="Google Shape;118;p4"/>
          <p:cNvSpPr txBox="1"/>
          <p:nvPr>
            <p:ph idx="12" type="sldNum"/>
          </p:nvPr>
        </p:nvSpPr>
        <p:spPr>
          <a:xfrm>
            <a:off x="5596128" y="9354312"/>
            <a:ext cx="1787652" cy="502920"/>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SzPts val="1800"/>
              <a:buNone/>
            </a:pPr>
            <a:fld id="{00000000-1234-1234-1234-123412341234}" type="slidenum">
              <a:rPr lang="en-IE"/>
              <a:t>‹#›</a:t>
            </a:fld>
            <a:endParaRPr/>
          </a:p>
        </p:txBody>
      </p:sp>
      <p:sp>
        <p:nvSpPr>
          <p:cNvPr id="119" name="Google Shape;119;p4"/>
          <p:cNvSpPr/>
          <p:nvPr/>
        </p:nvSpPr>
        <p:spPr>
          <a:xfrm>
            <a:off x="1661650" y="783375"/>
            <a:ext cx="5718929" cy="2541299"/>
          </a:xfrm>
          <a:custGeom>
            <a:rect b="b" l="l" r="r" t="t"/>
            <a:pathLst>
              <a:path extrusionOk="0" h="912495" w="3388995">
                <a:moveTo>
                  <a:pt x="3388741" y="0"/>
                </a:moveTo>
                <a:lnTo>
                  <a:pt x="0" y="0"/>
                </a:lnTo>
                <a:lnTo>
                  <a:pt x="0" y="912114"/>
                </a:lnTo>
                <a:lnTo>
                  <a:pt x="3388741" y="912114"/>
                </a:lnTo>
                <a:lnTo>
                  <a:pt x="3388741" y="0"/>
                </a:lnTo>
                <a:close/>
              </a:path>
            </a:pathLst>
          </a:custGeom>
          <a:solidFill>
            <a:schemeClr val="lt1"/>
          </a:solidFill>
          <a:ln cap="flat" cmpd="sng" w="28575">
            <a:solidFill>
              <a:srgbClr val="2A4EA2"/>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0" lIns="252000" spcFirstLastPara="1" rIns="0" wrap="square" tIns="0">
            <a:noAutofit/>
          </a:bodyPr>
          <a:lstStyle/>
          <a:p>
            <a:pPr indent="0" lvl="0" marL="0" marR="0" rtl="0" algn="l">
              <a:lnSpc>
                <a:spcPct val="107000"/>
              </a:lnSpc>
              <a:spcBef>
                <a:spcPts val="0"/>
              </a:spcBef>
              <a:spcAft>
                <a:spcPts val="0"/>
              </a:spcAft>
              <a:buClr>
                <a:srgbClr val="000000"/>
              </a:buClr>
              <a:buSzPts val="1100"/>
              <a:buFont typeface="Arial"/>
              <a:buNone/>
            </a:pPr>
            <a:r>
              <a:rPr b="1" i="0" lang="en-IE" sz="1100" u="none" cap="none" strike="noStrike">
                <a:solidFill>
                  <a:srgbClr val="7F7F7F"/>
                </a:solidFill>
                <a:latin typeface="Helvetica Neue"/>
                <a:ea typeface="Helvetica Neue"/>
                <a:cs typeface="Helvetica Neue"/>
                <a:sym typeface="Helvetica Neue"/>
              </a:rPr>
              <a:t>Banna (School Band):</a:t>
            </a:r>
            <a:r>
              <a:rPr b="0" i="0" lang="en-IE" sz="1100" u="none" cap="none" strike="noStrike">
                <a:solidFill>
                  <a:srgbClr val="7F7F7F"/>
                </a:solidFill>
                <a:latin typeface="Helvetica Neue"/>
                <a:ea typeface="Helvetica Neue"/>
                <a:cs typeface="Helvetica Neue"/>
                <a:sym typeface="Helvetica Neue"/>
              </a:rPr>
              <a:t>	Rehearsal for 3rd - 6th Class 2:50 - 3:30pm</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100"/>
              <a:buFont typeface="Arial"/>
              <a:buNone/>
            </a:pPr>
            <a:r>
              <a:rPr b="1" i="0" lang="en-IE" sz="1100" u="none" cap="none" strike="noStrike">
                <a:solidFill>
                  <a:srgbClr val="7F7F7F"/>
                </a:solidFill>
                <a:latin typeface="Helvetica Neue"/>
                <a:ea typeface="Helvetica Neue"/>
                <a:cs typeface="Helvetica Neue"/>
                <a:sym typeface="Helvetica Neue"/>
              </a:rPr>
              <a:t>Football:                            </a:t>
            </a:r>
            <a:r>
              <a:rPr b="0" i="0" lang="en-IE" sz="1100" u="none" cap="none" strike="noStrike">
                <a:solidFill>
                  <a:srgbClr val="7F7F7F"/>
                </a:solidFill>
                <a:latin typeface="Helvetica Neue"/>
                <a:ea typeface="Helvetica Neue"/>
                <a:cs typeface="Helvetica Neue"/>
                <a:sym typeface="Helvetica Neue"/>
              </a:rPr>
              <a:t>	Wednesdays  2.50 - 3.50 for 4th - 6th Class </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100"/>
              <a:buFont typeface="Arial"/>
              <a:buNone/>
            </a:pPr>
            <a:r>
              <a:rPr b="1" i="0" lang="en-IE" sz="1100" u="none" cap="none" strike="noStrike">
                <a:solidFill>
                  <a:srgbClr val="7F7F7F"/>
                </a:solidFill>
                <a:latin typeface="Helvetica Neue"/>
                <a:ea typeface="Helvetica Neue"/>
                <a:cs typeface="Helvetica Neue"/>
                <a:sym typeface="Helvetica Neue"/>
              </a:rPr>
              <a:t>Camogie:</a:t>
            </a:r>
            <a:r>
              <a:rPr b="0" i="0" lang="en-IE" sz="1100" u="none" cap="none" strike="noStrike">
                <a:solidFill>
                  <a:srgbClr val="7F7F7F"/>
                </a:solidFill>
                <a:latin typeface="Helvetica Neue"/>
                <a:ea typeface="Helvetica Neue"/>
                <a:cs typeface="Helvetica Neue"/>
                <a:sym typeface="Helvetica Neue"/>
              </a:rPr>
              <a:t>		            Date TBC – will start later in the year</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100"/>
              <a:buFont typeface="Arial"/>
              <a:buNone/>
            </a:pPr>
            <a:r>
              <a:rPr b="1" i="0" lang="en-IE" sz="1100" u="none" cap="none" strike="noStrike">
                <a:solidFill>
                  <a:srgbClr val="7F7F7F"/>
                </a:solidFill>
                <a:latin typeface="Helvetica Neue"/>
                <a:ea typeface="Helvetica Neue"/>
                <a:cs typeface="Helvetica Neue"/>
                <a:sym typeface="Helvetica Neue"/>
              </a:rPr>
              <a:t>Rounders:                         </a:t>
            </a:r>
            <a:r>
              <a:rPr b="0" i="0" lang="en-IE" sz="1100" u="none" cap="none" strike="noStrike">
                <a:solidFill>
                  <a:srgbClr val="7F7F7F"/>
                </a:solidFill>
                <a:latin typeface="Helvetica Neue"/>
                <a:ea typeface="Helvetica Neue"/>
                <a:cs typeface="Helvetica Neue"/>
                <a:sym typeface="Helvetica Neue"/>
              </a:rPr>
              <a:t>	Mondays 3.00 - 4.00 for 5th &amp; 6th Class weather permitting</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100"/>
              <a:buFont typeface="Arial"/>
              <a:buNone/>
            </a:pPr>
            <a:r>
              <a:rPr b="1" i="0" lang="en-IE" sz="1100" u="none" cap="none" strike="noStrike">
                <a:solidFill>
                  <a:srgbClr val="7F7F7F"/>
                </a:solidFill>
                <a:latin typeface="Helvetica Neue"/>
                <a:ea typeface="Helvetica Neue"/>
                <a:cs typeface="Helvetica Neue"/>
                <a:sym typeface="Helvetica Neue"/>
              </a:rPr>
              <a:t>Assembly:                         </a:t>
            </a:r>
            <a:r>
              <a:rPr b="0" i="0" lang="en-IE" sz="1100" u="none" cap="none" strike="noStrike">
                <a:solidFill>
                  <a:srgbClr val="7F7F7F"/>
                </a:solidFill>
                <a:latin typeface="Helvetica Neue"/>
                <a:ea typeface="Helvetica Neue"/>
                <a:cs typeface="Helvetica Neue"/>
                <a:sym typeface="Helvetica Neue"/>
              </a:rPr>
              <a:t>	</a:t>
            </a:r>
            <a:r>
              <a:rPr lang="en-IE" sz="1100">
                <a:solidFill>
                  <a:srgbClr val="7F7F7F"/>
                </a:solidFill>
                <a:latin typeface="Helvetica Neue"/>
                <a:ea typeface="Helvetica Neue"/>
                <a:cs typeface="Helvetica Neue"/>
                <a:sym typeface="Helvetica Neue"/>
              </a:rPr>
              <a:t> </a:t>
            </a:r>
            <a:endParaRPr b="0" i="0" sz="1100" u="none" cap="none" strike="noStrike">
              <a:solidFill>
                <a:srgbClr val="7F7F7F"/>
              </a:solidFill>
              <a:latin typeface="Helvetica Neue"/>
              <a:ea typeface="Helvetica Neue"/>
              <a:cs typeface="Helvetica Neue"/>
              <a:sym typeface="Helvetica Neue"/>
            </a:endParaRPr>
          </a:p>
          <a:p>
            <a:pPr indent="0" lvl="0" marL="0" marR="0" rtl="0" algn="l">
              <a:lnSpc>
                <a:spcPct val="107000"/>
              </a:lnSpc>
              <a:spcBef>
                <a:spcPts val="800"/>
              </a:spcBef>
              <a:spcAft>
                <a:spcPts val="0"/>
              </a:spcAft>
              <a:buClr>
                <a:srgbClr val="000000"/>
              </a:buClr>
              <a:buSzPts val="1100"/>
              <a:buFont typeface="Arial"/>
              <a:buNone/>
            </a:pPr>
            <a:r>
              <a:rPr b="1" lang="en-IE" sz="1100">
                <a:solidFill>
                  <a:srgbClr val="7F7F7F"/>
                </a:solidFill>
                <a:latin typeface="Helvetica Neue"/>
                <a:ea typeface="Helvetica Neue"/>
                <a:cs typeface="Helvetica Neue"/>
                <a:sym typeface="Helvetica Neue"/>
              </a:rPr>
              <a:t>Spooky Walk:</a:t>
            </a:r>
            <a:r>
              <a:rPr lang="en-IE" sz="1100">
                <a:solidFill>
                  <a:srgbClr val="7F7F7F"/>
                </a:solidFill>
                <a:latin typeface="Helvetica Neue"/>
                <a:ea typeface="Helvetica Neue"/>
                <a:cs typeface="Helvetica Neue"/>
                <a:sym typeface="Helvetica Neue"/>
              </a:rPr>
              <a:t>			Thursday 26th October - Halloween Dress up</a:t>
            </a:r>
            <a:endParaRPr sz="1100">
              <a:solidFill>
                <a:srgbClr val="7F7F7F"/>
              </a:solidFill>
              <a:latin typeface="Helvetica Neue"/>
              <a:ea typeface="Helvetica Neue"/>
              <a:cs typeface="Helvetica Neue"/>
              <a:sym typeface="Helvetica Neue"/>
            </a:endParaRPr>
          </a:p>
          <a:p>
            <a:pPr indent="0" lvl="0" marL="0" marR="0" rtl="0" algn="l">
              <a:lnSpc>
                <a:spcPct val="107000"/>
              </a:lnSpc>
              <a:spcBef>
                <a:spcPts val="800"/>
              </a:spcBef>
              <a:spcAft>
                <a:spcPts val="0"/>
              </a:spcAft>
              <a:buClr>
                <a:srgbClr val="000000"/>
              </a:buClr>
              <a:buSzPts val="1100"/>
              <a:buFont typeface="Arial"/>
              <a:buNone/>
            </a:pPr>
            <a:r>
              <a:rPr b="1" i="0" lang="en-IE" sz="1100" u="none" cap="none" strike="noStrike">
                <a:solidFill>
                  <a:srgbClr val="7F7F7F"/>
                </a:solidFill>
                <a:latin typeface="Helvetica Neue"/>
                <a:ea typeface="Helvetica Neue"/>
                <a:cs typeface="Helvetica Neue"/>
                <a:sym typeface="Helvetica Neue"/>
              </a:rPr>
              <a:t>Confirmation:                    </a:t>
            </a:r>
            <a:r>
              <a:rPr b="0" i="0" lang="en-IE" sz="1100" u="none" cap="none" strike="noStrike">
                <a:solidFill>
                  <a:srgbClr val="7F7F7F"/>
                </a:solidFill>
                <a:latin typeface="Helvetica Neue"/>
                <a:ea typeface="Helvetica Neue"/>
                <a:cs typeface="Helvetica Neue"/>
                <a:sym typeface="Helvetica Neue"/>
              </a:rPr>
              <a:t>	Friday Jan 26th @ 2pm        </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100"/>
              <a:buFont typeface="Arial"/>
              <a:buNone/>
            </a:pPr>
            <a:r>
              <a:rPr b="1" i="0" lang="en-IE" sz="1100" u="none" cap="none" strike="noStrike">
                <a:solidFill>
                  <a:srgbClr val="7F7F7F"/>
                </a:solidFill>
                <a:latin typeface="Helvetica Neue"/>
                <a:ea typeface="Helvetica Neue"/>
                <a:cs typeface="Helvetica Neue"/>
                <a:sym typeface="Helvetica Neue"/>
              </a:rPr>
              <a:t>Communion:                      </a:t>
            </a:r>
            <a:r>
              <a:rPr b="0" i="0" lang="en-IE" sz="1100" u="none" cap="none" strike="noStrike">
                <a:solidFill>
                  <a:srgbClr val="7F7F7F"/>
                </a:solidFill>
                <a:latin typeface="Helvetica Neue"/>
                <a:ea typeface="Helvetica Neue"/>
                <a:cs typeface="Helvetica Neue"/>
                <a:sym typeface="Helvetica Neue"/>
              </a:rPr>
              <a:t>	Saturday 11th May @ 2pm </a:t>
            </a:r>
            <a:endParaRPr b="0" i="0" sz="1100" u="none" cap="none" strike="noStrike">
              <a:solidFill>
                <a:srgbClr val="7F7F7F"/>
              </a:solidFill>
              <a:latin typeface="Helvetica Neue"/>
              <a:ea typeface="Helvetica Neue"/>
              <a:cs typeface="Helvetica Neue"/>
              <a:sym typeface="Helvetica Neue"/>
            </a:endParaRPr>
          </a:p>
        </p:txBody>
      </p:sp>
      <p:pic>
        <p:nvPicPr>
          <p:cNvPr id="120" name="Google Shape;120;p4"/>
          <p:cNvPicPr preferRelativeResize="0"/>
          <p:nvPr/>
        </p:nvPicPr>
        <p:blipFill rotWithShape="1">
          <a:blip r:embed="rId3">
            <a:alphaModFix/>
          </a:blip>
          <a:srcRect b="0" l="0" r="0" t="0"/>
          <a:stretch/>
        </p:blipFill>
        <p:spPr>
          <a:xfrm>
            <a:off x="-639475" y="-259049"/>
            <a:ext cx="2895599" cy="2146644"/>
          </a:xfrm>
          <a:prstGeom prst="rect">
            <a:avLst/>
          </a:prstGeom>
          <a:noFill/>
          <a:ln>
            <a:noFill/>
          </a:ln>
        </p:spPr>
      </p:pic>
      <p:sp>
        <p:nvSpPr>
          <p:cNvPr id="121" name="Google Shape;121;p4"/>
          <p:cNvSpPr txBox="1"/>
          <p:nvPr/>
        </p:nvSpPr>
        <p:spPr>
          <a:xfrm>
            <a:off x="637583" y="3601702"/>
            <a:ext cx="6497100" cy="8775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1200"/>
              <a:buFont typeface="Arial"/>
              <a:buNone/>
            </a:pPr>
            <a:r>
              <a:rPr b="0" i="1" lang="en-IE" sz="1200" u="none" cap="none" strike="noStrike">
                <a:solidFill>
                  <a:srgbClr val="2A4EA2"/>
                </a:solidFill>
                <a:latin typeface="Play"/>
                <a:ea typeface="Play"/>
                <a:cs typeface="Play"/>
                <a:sym typeface="Play"/>
              </a:rPr>
              <a:t>Nathanna na Seachtaine:         </a:t>
            </a:r>
            <a:r>
              <a:rPr lang="en-IE" sz="1100">
                <a:solidFill>
                  <a:srgbClr val="7F7F7F"/>
                </a:solidFill>
                <a:latin typeface="Helvetica Neue"/>
                <a:ea typeface="Helvetica Neue"/>
                <a:cs typeface="Helvetica Neue"/>
                <a:sym typeface="Helvetica Neue"/>
              </a:rPr>
              <a:t>Slán leat agus go raibh maith agat, Mr O’Coigligh!</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200"/>
              <a:buFont typeface="Arial"/>
              <a:buNone/>
            </a:pPr>
            <a:r>
              <a:rPr b="0" i="1" lang="en-IE" sz="1200" u="none" cap="none" strike="noStrike">
                <a:solidFill>
                  <a:srgbClr val="2A4EA2"/>
                </a:solidFill>
                <a:latin typeface="Play"/>
                <a:ea typeface="Play"/>
                <a:cs typeface="Play"/>
                <a:sym typeface="Play"/>
              </a:rPr>
              <a:t>Seanfhocal na Míosa:</a:t>
            </a:r>
            <a:r>
              <a:rPr b="0" i="0" lang="en-IE" sz="1200" u="none" cap="none" strike="noStrike">
                <a:solidFill>
                  <a:srgbClr val="2A4EA2"/>
                </a:solidFill>
                <a:latin typeface="Play"/>
                <a:ea typeface="Play"/>
                <a:cs typeface="Play"/>
                <a:sym typeface="Play"/>
              </a:rPr>
              <a:t>	         </a:t>
            </a:r>
            <a:r>
              <a:rPr b="0" i="0" lang="en-IE" sz="1100" u="none" cap="none" strike="noStrike">
                <a:solidFill>
                  <a:srgbClr val="7F7F7F"/>
                </a:solidFill>
                <a:latin typeface="Helvetica Neue"/>
                <a:ea typeface="Helvetica Neue"/>
                <a:cs typeface="Helvetica Neue"/>
                <a:sym typeface="Helvetica Neue"/>
              </a:rPr>
              <a:t>Ní neart go cur le chéile (there is no strength without unity)</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200"/>
              <a:buFont typeface="Arial"/>
              <a:buNone/>
            </a:pPr>
            <a:r>
              <a:t/>
            </a:r>
            <a:endParaRPr b="0" i="0" sz="1200" u="none" cap="none" strike="noStrike">
              <a:solidFill>
                <a:srgbClr val="2A4EA2"/>
              </a:solidFill>
              <a:latin typeface="Play"/>
              <a:ea typeface="Play"/>
              <a:cs typeface="Play"/>
              <a:sym typeface="Play"/>
            </a:endParaRPr>
          </a:p>
        </p:txBody>
      </p:sp>
      <p:sp>
        <p:nvSpPr>
          <p:cNvPr id="122" name="Google Shape;122;p4"/>
          <p:cNvSpPr txBox="1"/>
          <p:nvPr/>
        </p:nvSpPr>
        <p:spPr>
          <a:xfrm>
            <a:off x="425648" y="4040572"/>
            <a:ext cx="4959900" cy="92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IE" sz="1800" u="none" cap="none" strike="noStrike">
                <a:solidFill>
                  <a:srgbClr val="000000"/>
                </a:solidFill>
                <a:latin typeface="Arial"/>
                <a:ea typeface="Arial"/>
                <a:cs typeface="Arial"/>
                <a:sym typeface="Arial"/>
              </a:rPr>
              <a:t> </a:t>
            </a:r>
            <a:endParaRPr sz="1200">
              <a:solidFill>
                <a:srgbClr val="2A4EA2"/>
              </a:solidFill>
              <a:latin typeface="Play"/>
              <a:ea typeface="Play"/>
              <a:cs typeface="Play"/>
              <a:sym typeface="Play"/>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7F7F7F"/>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7F7F7F"/>
              </a:solidFill>
              <a:latin typeface="Helvetica Neue"/>
              <a:ea typeface="Helvetica Neue"/>
              <a:cs typeface="Helvetica Neue"/>
              <a:sym typeface="Helvetica Neue"/>
            </a:endParaRPr>
          </a:p>
        </p:txBody>
      </p:sp>
      <p:sp>
        <p:nvSpPr>
          <p:cNvPr id="123" name="Google Shape;123;p4"/>
          <p:cNvSpPr txBox="1"/>
          <p:nvPr/>
        </p:nvSpPr>
        <p:spPr>
          <a:xfrm>
            <a:off x="425650" y="4348250"/>
            <a:ext cx="4396500" cy="52485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0"/>
              </a:spcBef>
              <a:spcAft>
                <a:spcPts val="0"/>
              </a:spcAft>
              <a:buClr>
                <a:schemeClr val="dk1"/>
              </a:buClr>
              <a:buSzPts val="1100"/>
              <a:buFont typeface="Arial"/>
              <a:buNone/>
            </a:pPr>
            <a:r>
              <a:rPr lang="en-IE" sz="1100">
                <a:solidFill>
                  <a:srgbClr val="38761D"/>
                </a:solidFill>
                <a:highlight>
                  <a:srgbClr val="FFFFFF"/>
                </a:highlight>
              </a:rPr>
              <a:t>Visit from the Travel Officer</a:t>
            </a:r>
            <a:endParaRPr sz="1100">
              <a:solidFill>
                <a:srgbClr val="38761D"/>
              </a:solidFill>
              <a:highlight>
                <a:srgbClr val="FFFFFF"/>
              </a:highlight>
            </a:endParaRPr>
          </a:p>
          <a:p>
            <a:pPr indent="0" lvl="0" marL="0" rtl="0" algn="l">
              <a:lnSpc>
                <a:spcPct val="115000"/>
              </a:lnSpc>
              <a:spcBef>
                <a:spcPts val="800"/>
              </a:spcBef>
              <a:spcAft>
                <a:spcPts val="0"/>
              </a:spcAft>
              <a:buClr>
                <a:schemeClr val="dk1"/>
              </a:buClr>
              <a:buSzPts val="1100"/>
              <a:buFont typeface="Arial"/>
              <a:buNone/>
            </a:pPr>
            <a:r>
              <a:rPr lang="en-IE" sz="1000">
                <a:solidFill>
                  <a:srgbClr val="58595B"/>
                </a:solidFill>
                <a:highlight>
                  <a:srgbClr val="FFFFFF"/>
                </a:highlight>
              </a:rPr>
              <a:t>On Friday last, October 20, we had a visit from the Travel Officer from An Taisce. His name is Thomas Hegarty. He was delighted to meet with the Green Flag committee and take us through the seven steps of the programme. </a:t>
            </a:r>
            <a:br>
              <a:rPr lang="en-IE" sz="1000">
                <a:solidFill>
                  <a:srgbClr val="58595B"/>
                </a:solidFill>
                <a:highlight>
                  <a:srgbClr val="FFFFFF"/>
                </a:highlight>
              </a:rPr>
            </a:br>
            <a:r>
              <a:rPr lang="en-IE" sz="1000">
                <a:solidFill>
                  <a:srgbClr val="58595B"/>
                </a:solidFill>
                <a:highlight>
                  <a:srgbClr val="FFFFFF"/>
                </a:highlight>
              </a:rPr>
              <a:t>The girls explained how we have WOW, COW and the Walking Bus already in motion in St Mary’s and he was very impressed. </a:t>
            </a:r>
            <a:br>
              <a:rPr lang="en-IE" sz="1000">
                <a:solidFill>
                  <a:srgbClr val="58595B"/>
                </a:solidFill>
                <a:highlight>
                  <a:srgbClr val="FFFFFF"/>
                </a:highlight>
              </a:rPr>
            </a:br>
            <a:r>
              <a:rPr lang="en-IE" sz="1000">
                <a:solidFill>
                  <a:srgbClr val="58595B"/>
                </a:solidFill>
                <a:highlight>
                  <a:srgbClr val="FFFFFF"/>
                </a:highlight>
              </a:rPr>
              <a:t>He will help us plan our Action day by carrying out a Walkability survey around Trim  and he will also facilitate workshops on the impact of Food Miles and  Fast Fashion on the environment. We have pencilled in dates for November. </a:t>
            </a:r>
            <a:br>
              <a:rPr lang="en-IE" sz="1000">
                <a:solidFill>
                  <a:srgbClr val="58595B"/>
                </a:solidFill>
                <a:highlight>
                  <a:srgbClr val="FFFFFF"/>
                </a:highlight>
              </a:rPr>
            </a:br>
            <a:r>
              <a:rPr lang="en-IE" sz="1000">
                <a:solidFill>
                  <a:srgbClr val="58595B"/>
                </a:solidFill>
                <a:highlight>
                  <a:srgbClr val="FFFFFF"/>
                </a:highlight>
              </a:rPr>
              <a:t>Mr Hegarty also distributed new Green Flag badges and included one to be given to  Mr Kelly when he starts. </a:t>
            </a:r>
            <a:br>
              <a:rPr lang="en-IE" sz="1000">
                <a:solidFill>
                  <a:srgbClr val="58595B"/>
                </a:solidFill>
                <a:highlight>
                  <a:srgbClr val="FFFFFF"/>
                </a:highlight>
              </a:rPr>
            </a:br>
            <a:r>
              <a:rPr lang="en-IE" sz="1000">
                <a:solidFill>
                  <a:srgbClr val="58595B"/>
                </a:solidFill>
                <a:highlight>
                  <a:srgbClr val="FFFFFF"/>
                </a:highlight>
              </a:rPr>
              <a:t>We discussed the problem of engines idling outside the school at drop off and collection times and the possibility of writing to the bus companies to encourage the drivers to switch of the engines. </a:t>
            </a:r>
            <a:br>
              <a:rPr lang="en-IE" sz="1000">
                <a:solidFill>
                  <a:srgbClr val="58595B"/>
                </a:solidFill>
                <a:highlight>
                  <a:srgbClr val="FFFFFF"/>
                </a:highlight>
              </a:rPr>
            </a:br>
            <a:r>
              <a:rPr lang="en-IE" sz="1000">
                <a:solidFill>
                  <a:srgbClr val="58595B"/>
                </a:solidFill>
                <a:highlight>
                  <a:srgbClr val="FFFFFF"/>
                </a:highlight>
              </a:rPr>
              <a:t>Mr Hegarty would like us to carry out a travel survey and to promote more sustainable ways to come to school. Park and Stride… etc. Results to be posted on the Green Flag Noticeboard. He will also help us with mapping out the area around Trim to  show where our pupils live in order to work out safe routes to walk to school. This map of Trim will be enlarged and displayed on the Green Noticeboard. </a:t>
            </a:r>
            <a:br>
              <a:rPr lang="en-IE" sz="1000">
                <a:solidFill>
                  <a:srgbClr val="58595B"/>
                </a:solidFill>
                <a:highlight>
                  <a:srgbClr val="FFFFFF"/>
                </a:highlight>
              </a:rPr>
            </a:br>
            <a:r>
              <a:rPr lang="en-IE" sz="1000">
                <a:solidFill>
                  <a:srgbClr val="58595B"/>
                </a:solidFill>
                <a:highlight>
                  <a:srgbClr val="FFFFFF"/>
                </a:highlight>
              </a:rPr>
              <a:t> </a:t>
            </a:r>
            <a:r>
              <a:rPr lang="en-IE" sz="1000">
                <a:solidFill>
                  <a:srgbClr val="38761D"/>
                </a:solidFill>
                <a:highlight>
                  <a:srgbClr val="FFFFFF"/>
                </a:highlight>
              </a:rPr>
              <a:t>WOW </a:t>
            </a:r>
            <a:r>
              <a:rPr lang="en-IE" sz="1000">
                <a:solidFill>
                  <a:srgbClr val="58595B"/>
                </a:solidFill>
                <a:highlight>
                  <a:srgbClr val="FFFFFF"/>
                </a:highlight>
              </a:rPr>
              <a:t>continues this Wednesday. Meet at Gullivers at 8:50am Thank you Mr Carmody and Ms Mallon.</a:t>
            </a:r>
            <a:endParaRPr sz="1000">
              <a:solidFill>
                <a:srgbClr val="58595B"/>
              </a:solidFill>
              <a:highlight>
                <a:srgbClr val="FFFFFF"/>
              </a:highlight>
            </a:endParaRPr>
          </a:p>
          <a:p>
            <a:pPr indent="0" lvl="0" marL="0" rtl="0" algn="l">
              <a:lnSpc>
                <a:spcPct val="115000"/>
              </a:lnSpc>
              <a:spcBef>
                <a:spcPts val="800"/>
              </a:spcBef>
              <a:spcAft>
                <a:spcPts val="800"/>
              </a:spcAft>
              <a:buClr>
                <a:schemeClr val="dk1"/>
              </a:buClr>
              <a:buSzPts val="1100"/>
              <a:buFont typeface="Arial"/>
              <a:buNone/>
            </a:pPr>
            <a:r>
              <a:rPr lang="en-IE" sz="1000">
                <a:solidFill>
                  <a:srgbClr val="38761D"/>
                </a:solidFill>
                <a:highlight>
                  <a:srgbClr val="FFFFFF"/>
                </a:highlight>
              </a:rPr>
              <a:t>The Walking Bus h</a:t>
            </a:r>
            <a:r>
              <a:rPr lang="en-IE" sz="1000">
                <a:solidFill>
                  <a:srgbClr val="58595B"/>
                </a:solidFill>
                <a:highlight>
                  <a:srgbClr val="FFFFFF"/>
                </a:highlight>
              </a:rPr>
              <a:t>as been going really well from the Gallops! Well done all. Perhaps this week if the weather allows, the ‘Bus’ will depart from the car park up on the Athboy Road. Any volunteers who are available, please let the school know asap.</a:t>
            </a:r>
            <a:endParaRPr sz="1000">
              <a:solidFill>
                <a:srgbClr val="58595B"/>
              </a:solidFill>
              <a:highlight>
                <a:srgbClr val="FFFFFF"/>
              </a:highlight>
            </a:endParaRPr>
          </a:p>
        </p:txBody>
      </p:sp>
      <p:grpSp>
        <p:nvGrpSpPr>
          <p:cNvPr id="124" name="Google Shape;124;p4"/>
          <p:cNvGrpSpPr/>
          <p:nvPr/>
        </p:nvGrpSpPr>
        <p:grpSpPr>
          <a:xfrm>
            <a:off x="5074377" y="3962400"/>
            <a:ext cx="2448230" cy="2435142"/>
            <a:chOff x="353149" y="4948970"/>
            <a:chExt cx="2448230" cy="2435142"/>
          </a:xfrm>
        </p:grpSpPr>
        <p:pic>
          <p:nvPicPr>
            <p:cNvPr descr="A green and blue circles and lines&#10;&#10;Description automatically generated" id="125" name="Google Shape;125;p4"/>
            <p:cNvPicPr preferRelativeResize="0"/>
            <p:nvPr/>
          </p:nvPicPr>
          <p:blipFill rotWithShape="1">
            <a:blip r:embed="rId4">
              <a:alphaModFix/>
            </a:blip>
            <a:srcRect b="0" l="0" r="0" t="0"/>
            <a:stretch/>
          </p:blipFill>
          <p:spPr>
            <a:xfrm>
              <a:off x="353149" y="4948970"/>
              <a:ext cx="2448230" cy="2435142"/>
            </a:xfrm>
            <a:prstGeom prst="rect">
              <a:avLst/>
            </a:prstGeom>
            <a:noFill/>
            <a:ln>
              <a:noFill/>
            </a:ln>
          </p:spPr>
        </p:pic>
        <p:sp>
          <p:nvSpPr>
            <p:cNvPr id="126" name="Google Shape;126;p4"/>
            <p:cNvSpPr txBox="1"/>
            <p:nvPr/>
          </p:nvSpPr>
          <p:spPr>
            <a:xfrm>
              <a:off x="1022669" y="5751042"/>
              <a:ext cx="1190800" cy="83099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IE" sz="2400" u="none" cap="none" strike="noStrike">
                  <a:solidFill>
                    <a:schemeClr val="lt1"/>
                  </a:solidFill>
                  <a:latin typeface="Play"/>
                  <a:ea typeface="Play"/>
                  <a:cs typeface="Play"/>
                  <a:sym typeface="Play"/>
                </a:rPr>
                <a:t>GREEN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0" i="0" lang="en-IE" sz="2400" u="none" cap="none" strike="noStrike">
                  <a:solidFill>
                    <a:schemeClr val="lt1"/>
                  </a:solidFill>
                  <a:latin typeface="Play"/>
                  <a:ea typeface="Play"/>
                  <a:cs typeface="Play"/>
                  <a:sym typeface="Play"/>
                </a:rPr>
                <a:t>NEWS</a:t>
              </a:r>
              <a:endParaRPr b="0" i="0" sz="2400" u="none" cap="none" strike="noStrike">
                <a:solidFill>
                  <a:schemeClr val="lt1"/>
                </a:solidFill>
                <a:latin typeface="Arial"/>
                <a:ea typeface="Arial"/>
                <a:cs typeface="Arial"/>
                <a:sym typeface="Arial"/>
              </a:endParaRPr>
            </a:p>
          </p:txBody>
        </p:sp>
      </p:grpSp>
      <p:sp>
        <p:nvSpPr>
          <p:cNvPr id="127" name="Google Shape;127;p4"/>
          <p:cNvSpPr txBox="1"/>
          <p:nvPr/>
        </p:nvSpPr>
        <p:spPr>
          <a:xfrm>
            <a:off x="876198" y="9596748"/>
            <a:ext cx="58152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92D050"/>
              </a:buClr>
              <a:buSzPts val="1400"/>
              <a:buFont typeface="Helvetica Neue"/>
              <a:buNone/>
            </a:pPr>
            <a:r>
              <a:rPr b="1" i="0" lang="en-IE" sz="1400" u="none" cap="none" strike="noStrike">
                <a:solidFill>
                  <a:srgbClr val="92D050"/>
                </a:solidFill>
                <a:latin typeface="Helvetica Neue"/>
                <a:ea typeface="Helvetica Neue"/>
                <a:cs typeface="Helvetica Neue"/>
                <a:sym typeface="Helvetica Neue"/>
              </a:rPr>
              <a:t>Remember green is cool at home and at school</a:t>
            </a:r>
            <a:r>
              <a:rPr b="1" i="0" lang="en-IE" sz="1800" u="none" cap="none" strike="noStrike">
                <a:solidFill>
                  <a:srgbClr val="92D050"/>
                </a:solidFill>
                <a:latin typeface="Helvetica Neue"/>
                <a:ea typeface="Helvetica Neue"/>
                <a:cs typeface="Helvetica Neue"/>
                <a:sym typeface="Helvetica Neue"/>
              </a:rPr>
              <a:t>! </a:t>
            </a:r>
            <a:endParaRPr b="0" i="0" sz="1400" u="none" cap="none" strike="noStrike">
              <a:solidFill>
                <a:srgbClr val="000000"/>
              </a:solidFill>
              <a:latin typeface="Arial"/>
              <a:ea typeface="Arial"/>
              <a:cs typeface="Arial"/>
              <a:sym typeface="Arial"/>
            </a:endParaRPr>
          </a:p>
        </p:txBody>
      </p:sp>
      <p:pic>
        <p:nvPicPr>
          <p:cNvPr id="128" name="Google Shape;128;p4"/>
          <p:cNvPicPr preferRelativeResize="0"/>
          <p:nvPr/>
        </p:nvPicPr>
        <p:blipFill rotWithShape="1">
          <a:blip r:embed="rId5">
            <a:alphaModFix/>
          </a:blip>
          <a:srcRect b="0" l="0" r="0" t="0"/>
          <a:stretch/>
        </p:blipFill>
        <p:spPr>
          <a:xfrm>
            <a:off x="4939525" y="6133450"/>
            <a:ext cx="2103276" cy="280437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5"/>
          <p:cNvSpPr txBox="1"/>
          <p:nvPr>
            <p:ph idx="12" type="sldNum"/>
          </p:nvPr>
        </p:nvSpPr>
        <p:spPr>
          <a:xfrm>
            <a:off x="5596128" y="9354312"/>
            <a:ext cx="1787652" cy="502920"/>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SzPts val="1800"/>
              <a:buNone/>
            </a:pPr>
            <a:fld id="{00000000-1234-1234-1234-123412341234}" type="slidenum">
              <a:rPr lang="en-IE"/>
              <a:t>‹#›</a:t>
            </a:fld>
            <a:endParaRPr/>
          </a:p>
        </p:txBody>
      </p:sp>
      <p:sp>
        <p:nvSpPr>
          <p:cNvPr id="134" name="Google Shape;134;p5"/>
          <p:cNvSpPr txBox="1"/>
          <p:nvPr/>
        </p:nvSpPr>
        <p:spPr>
          <a:xfrm>
            <a:off x="419099" y="590880"/>
            <a:ext cx="5334000" cy="29700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en-IE" sz="1100" u="none" cap="none" strike="noStrike">
                <a:solidFill>
                  <a:srgbClr val="7F7F7F"/>
                </a:solidFill>
                <a:latin typeface="Helvetica Neue"/>
                <a:ea typeface="Helvetica Neue"/>
                <a:cs typeface="Helvetica Neue"/>
                <a:sym typeface="Helvetica Neue"/>
              </a:rPr>
              <a:t>Our Green Flag theme is </a:t>
            </a:r>
            <a:r>
              <a:rPr b="1" i="1" lang="en-IE" sz="1100" u="none" cap="none" strike="noStrike">
                <a:solidFill>
                  <a:srgbClr val="7F7F7F"/>
                </a:solidFill>
                <a:latin typeface="Helvetica Neue"/>
                <a:ea typeface="Helvetica Neue"/>
                <a:cs typeface="Helvetica Neue"/>
                <a:sym typeface="Helvetica Neue"/>
              </a:rPr>
              <a:t>Global Citizenship - Travel</a:t>
            </a:r>
            <a:r>
              <a:rPr b="0" i="0" lang="en-IE" sz="1100" u="none" cap="none" strike="noStrike">
                <a:solidFill>
                  <a:srgbClr val="7F7F7F"/>
                </a:solidFill>
                <a:latin typeface="Helvetica Neue"/>
                <a:ea typeface="Helvetica Neue"/>
                <a:cs typeface="Helvetica Neue"/>
                <a:sym typeface="Helvetica Neue"/>
              </a:rPr>
              <a:t>. This is National Walk to school week. Of course our Walking on Wednesday, WOW will go ahead on Wednesday but we are asking that everyone try to walk to school even more this week.  Let’s walk, cycle and scoot more to reduce carbon emissions and keep our air clean.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7F7F7F"/>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100"/>
              <a:buFont typeface="Arial"/>
              <a:buNone/>
            </a:pPr>
            <a:r>
              <a:rPr b="0" i="0" lang="en-IE" sz="1100" u="none" cap="none" strike="noStrike">
                <a:solidFill>
                  <a:srgbClr val="7F7F7F"/>
                </a:solidFill>
                <a:latin typeface="Helvetica Neue"/>
                <a:ea typeface="Helvetica Neue"/>
                <a:cs typeface="Helvetica Neue"/>
                <a:sym typeface="Helvetica Neue"/>
              </a:rPr>
              <a:t>Unfortunately the weather has made it challenging to get our WOW and COW campaigns started.  WOW will resume on Wednesday if it is dry. Meet up at Gullivers at 8:50 am. We will also resume On Foot Friday on Friday (Walking to school from Gullivers down at the castle car park).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7F7F7F"/>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100"/>
              <a:buFont typeface="Arial"/>
              <a:buNone/>
            </a:pPr>
            <a:r>
              <a:rPr b="0" i="0" lang="en-IE" sz="1100" u="none" cap="none" strike="noStrike">
                <a:solidFill>
                  <a:srgbClr val="7F7F7F"/>
                </a:solidFill>
                <a:latin typeface="Helvetica Neue"/>
                <a:ea typeface="Helvetica Neue"/>
                <a:cs typeface="Helvetica Neue"/>
                <a:sym typeface="Helvetica Neue"/>
              </a:rPr>
              <a:t>Walking is such a mindful activity. We miss so much when we are travelling in a vehicle. As we walk to school this week let us take note of all we see, hear and smell along the way.  Autumn offers many lovely sights.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IE" sz="1100" u="none" cap="none" strike="noStrike">
                <a:solidFill>
                  <a:srgbClr val="7F7F7F"/>
                </a:solidFill>
                <a:latin typeface="Helvetica Neue"/>
                <a:ea typeface="Helvetica Neue"/>
                <a:cs typeface="Helvetica Neue"/>
                <a:sym typeface="Helvetica Neue"/>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IE" sz="1100" u="none" cap="none" strike="noStrike">
                <a:solidFill>
                  <a:srgbClr val="7F7F7F"/>
                </a:solidFill>
                <a:latin typeface="Helvetica Neue"/>
                <a:ea typeface="Helvetica Neue"/>
                <a:cs typeface="Helvetica Neue"/>
                <a:sym typeface="Helvetica Neue"/>
              </a:rPr>
              <a:t>Next week we will concentrate on Cycling. We have a lovely new Bike shed so let’s put it to good use when the weather picks up and it is safer to cycle.</a:t>
            </a:r>
            <a:endParaRPr b="0" i="0" sz="1400" u="none" cap="none" strike="noStrike">
              <a:solidFill>
                <a:srgbClr val="000000"/>
              </a:solidFill>
              <a:latin typeface="Arial"/>
              <a:ea typeface="Arial"/>
              <a:cs typeface="Arial"/>
              <a:sym typeface="Arial"/>
            </a:endParaRPr>
          </a:p>
        </p:txBody>
      </p:sp>
      <p:pic>
        <p:nvPicPr>
          <p:cNvPr descr="A colorful square with icons&#10;&#10;Description automatically generated with medium confidence" id="135" name="Google Shape;135;p5"/>
          <p:cNvPicPr preferRelativeResize="0"/>
          <p:nvPr/>
        </p:nvPicPr>
        <p:blipFill rotWithShape="1">
          <a:blip r:embed="rId3">
            <a:alphaModFix/>
          </a:blip>
          <a:srcRect b="7574" l="5613" r="0" t="19696"/>
          <a:stretch/>
        </p:blipFill>
        <p:spPr>
          <a:xfrm>
            <a:off x="380999" y="3733800"/>
            <a:ext cx="7336155" cy="3657600"/>
          </a:xfrm>
          <a:prstGeom prst="rect">
            <a:avLst/>
          </a:prstGeom>
          <a:noFill/>
          <a:ln>
            <a:noFill/>
          </a:ln>
        </p:spPr>
      </p:pic>
      <p:pic>
        <p:nvPicPr>
          <p:cNvPr descr="A cartoon of a child with a speech bubble&#10;&#10;Description automatically generated" id="136" name="Google Shape;136;p5"/>
          <p:cNvPicPr preferRelativeResize="0"/>
          <p:nvPr/>
        </p:nvPicPr>
        <p:blipFill rotWithShape="1">
          <a:blip r:embed="rId4">
            <a:alphaModFix/>
          </a:blip>
          <a:srcRect b="0" l="0" r="0" t="0"/>
          <a:stretch/>
        </p:blipFill>
        <p:spPr>
          <a:xfrm>
            <a:off x="5596128" y="409957"/>
            <a:ext cx="1607820" cy="3237405"/>
          </a:xfrm>
          <a:prstGeom prst="rect">
            <a:avLst/>
          </a:prstGeom>
          <a:noFill/>
          <a:ln>
            <a:noFill/>
          </a:ln>
        </p:spPr>
      </p:pic>
      <p:sp>
        <p:nvSpPr>
          <p:cNvPr id="137" name="Google Shape;137;p5"/>
          <p:cNvSpPr txBox="1"/>
          <p:nvPr/>
        </p:nvSpPr>
        <p:spPr>
          <a:xfrm>
            <a:off x="5867400" y="1066800"/>
            <a:ext cx="3887734"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IE" sz="2400" u="none" cap="none" strike="noStrike">
                <a:solidFill>
                  <a:schemeClr val="lt1"/>
                </a:solidFill>
                <a:latin typeface="Play"/>
                <a:ea typeface="Play"/>
                <a:cs typeface="Play"/>
                <a:sym typeface="Play"/>
              </a:rPr>
              <a:t>WOW</a:t>
            </a:r>
            <a:endParaRPr b="0" i="0" sz="1400" u="none" cap="none" strike="noStrike">
              <a:solidFill>
                <a:srgbClr val="000000"/>
              </a:solidFill>
              <a:latin typeface="Arial"/>
              <a:ea typeface="Arial"/>
              <a:cs typeface="Arial"/>
              <a:sym typeface="Arial"/>
            </a:endParaRPr>
          </a:p>
        </p:txBody>
      </p:sp>
      <p:pic>
        <p:nvPicPr>
          <p:cNvPr descr="A group of kids walking&#10;&#10;Description automatically generated" id="138" name="Google Shape;138;p5"/>
          <p:cNvPicPr preferRelativeResize="0"/>
          <p:nvPr/>
        </p:nvPicPr>
        <p:blipFill rotWithShape="1">
          <a:blip r:embed="rId5">
            <a:alphaModFix/>
          </a:blip>
          <a:srcRect b="0" l="19005" r="4489" t="0"/>
          <a:stretch/>
        </p:blipFill>
        <p:spPr>
          <a:xfrm>
            <a:off x="457200" y="7097187"/>
            <a:ext cx="6703003" cy="253261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6"/>
          <p:cNvSpPr txBox="1"/>
          <p:nvPr>
            <p:ph idx="12" type="sldNum"/>
          </p:nvPr>
        </p:nvSpPr>
        <p:spPr>
          <a:xfrm>
            <a:off x="5596128" y="9354312"/>
            <a:ext cx="1787652" cy="502920"/>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SzPts val="1800"/>
              <a:buNone/>
            </a:pPr>
            <a:fld id="{00000000-1234-1234-1234-123412341234}" type="slidenum">
              <a:rPr lang="en-IE"/>
              <a:t>‹#›</a:t>
            </a:fld>
            <a:endParaRPr/>
          </a:p>
        </p:txBody>
      </p:sp>
      <p:sp>
        <p:nvSpPr>
          <p:cNvPr id="144" name="Google Shape;144;p6"/>
          <p:cNvSpPr/>
          <p:nvPr/>
        </p:nvSpPr>
        <p:spPr>
          <a:xfrm>
            <a:off x="480875" y="533400"/>
            <a:ext cx="6905077" cy="1245556"/>
          </a:xfrm>
          <a:custGeom>
            <a:rect b="b" l="l" r="r" t="t"/>
            <a:pathLst>
              <a:path extrusionOk="0" h="912495" w="3388995">
                <a:moveTo>
                  <a:pt x="3388741" y="0"/>
                </a:moveTo>
                <a:lnTo>
                  <a:pt x="0" y="0"/>
                </a:lnTo>
                <a:lnTo>
                  <a:pt x="0" y="912114"/>
                </a:lnTo>
                <a:lnTo>
                  <a:pt x="3388741" y="912114"/>
                </a:lnTo>
                <a:lnTo>
                  <a:pt x="3388741" y="0"/>
                </a:lnTo>
                <a:close/>
              </a:path>
            </a:pathLst>
          </a:custGeom>
          <a:solidFill>
            <a:schemeClr val="lt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descr="A colorful text on a black background&#10;&#10;Description automatically generated" id="145" name="Google Shape;145;p6"/>
          <p:cNvPicPr preferRelativeResize="0"/>
          <p:nvPr/>
        </p:nvPicPr>
        <p:blipFill rotWithShape="1">
          <a:blip r:embed="rId3">
            <a:alphaModFix/>
          </a:blip>
          <a:srcRect b="0" l="0" r="0" t="0"/>
          <a:stretch/>
        </p:blipFill>
        <p:spPr>
          <a:xfrm>
            <a:off x="1165375" y="647377"/>
            <a:ext cx="5880025" cy="1325350"/>
          </a:xfrm>
          <a:prstGeom prst="rect">
            <a:avLst/>
          </a:prstGeom>
          <a:noFill/>
          <a:ln>
            <a:noFill/>
          </a:ln>
        </p:spPr>
      </p:pic>
      <p:sp>
        <p:nvSpPr>
          <p:cNvPr id="146" name="Google Shape;146;p6"/>
          <p:cNvSpPr txBox="1"/>
          <p:nvPr/>
        </p:nvSpPr>
        <p:spPr>
          <a:xfrm>
            <a:off x="233100" y="2533772"/>
            <a:ext cx="3505200" cy="36657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1200"/>
              </a:spcBef>
              <a:spcAft>
                <a:spcPts val="0"/>
              </a:spcAft>
              <a:buClr>
                <a:schemeClr val="dk1"/>
              </a:buClr>
              <a:buSzPts val="1100"/>
              <a:buFont typeface="Arial"/>
              <a:buNone/>
            </a:pPr>
            <a:r>
              <a:rPr lang="en-IE" sz="1100">
                <a:solidFill>
                  <a:srgbClr val="7F7F7F"/>
                </a:solidFill>
                <a:latin typeface="Helvetica Neue"/>
                <a:ea typeface="Helvetica Neue"/>
                <a:cs typeface="Helvetica Neue"/>
                <a:sym typeface="Helvetica Neue"/>
              </a:rPr>
              <a:t>Thank you returning your lovely templates for your Christmas Cards. A sample card and the</a:t>
            </a:r>
            <a:endParaRPr sz="1100">
              <a:solidFill>
                <a:srgbClr val="7F7F7F"/>
              </a:solidFill>
              <a:latin typeface="Helvetica Neue"/>
              <a:ea typeface="Helvetica Neue"/>
              <a:cs typeface="Helvetica Neue"/>
              <a:sym typeface="Helvetica Neue"/>
            </a:endParaRPr>
          </a:p>
          <a:p>
            <a:pPr indent="0" lvl="0" marL="0" marR="0" rtl="0" algn="l">
              <a:lnSpc>
                <a:spcPct val="115000"/>
              </a:lnSpc>
              <a:spcBef>
                <a:spcPts val="1200"/>
              </a:spcBef>
              <a:spcAft>
                <a:spcPts val="0"/>
              </a:spcAft>
              <a:buClr>
                <a:schemeClr val="dk1"/>
              </a:buClr>
              <a:buSzPts val="1100"/>
              <a:buFont typeface="Arial"/>
              <a:buNone/>
            </a:pPr>
            <a:r>
              <a:rPr lang="en-IE" sz="1100">
                <a:solidFill>
                  <a:srgbClr val="7F7F7F"/>
                </a:solidFill>
                <a:latin typeface="Helvetica Neue"/>
                <a:ea typeface="Helvetica Neue"/>
                <a:cs typeface="Helvetica Neue"/>
                <a:sym typeface="Helvetica Neue"/>
              </a:rPr>
              <a:t>order information will be sent home after the mid-term break.</a:t>
            </a:r>
            <a:endParaRPr sz="1100">
              <a:solidFill>
                <a:srgbClr val="7F7F7F"/>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sz="1200">
              <a:solidFill>
                <a:srgbClr val="FF0000"/>
              </a:solidFill>
              <a:latin typeface="Play"/>
              <a:ea typeface="Play"/>
              <a:cs typeface="Play"/>
              <a:sym typeface="Play"/>
            </a:endParaRPr>
          </a:p>
          <a:p>
            <a:pPr indent="0" lvl="0" marL="0" marR="0" rtl="0" algn="l">
              <a:lnSpc>
                <a:spcPct val="115000"/>
              </a:lnSpc>
              <a:spcBef>
                <a:spcPts val="1200"/>
              </a:spcBef>
              <a:spcAft>
                <a:spcPts val="0"/>
              </a:spcAft>
              <a:buClr>
                <a:schemeClr val="dk1"/>
              </a:buClr>
              <a:buSzPts val="1100"/>
              <a:buFont typeface="Arial"/>
              <a:buNone/>
            </a:pPr>
            <a:r>
              <a:rPr b="1" lang="en-IE" sz="1100">
                <a:solidFill>
                  <a:srgbClr val="7F7F7F"/>
                </a:solidFill>
                <a:latin typeface="Helvetica Neue"/>
                <a:ea typeface="Helvetica Neue"/>
                <a:cs typeface="Helvetica Neue"/>
                <a:sym typeface="Helvetica Neue"/>
              </a:rPr>
              <a:t>  </a:t>
            </a:r>
            <a:r>
              <a:rPr b="1" i="0" lang="en-IE" sz="1100" u="none" cap="none" strike="noStrike">
                <a:solidFill>
                  <a:srgbClr val="7F7F7F"/>
                </a:solidFill>
                <a:latin typeface="Helvetica Neue"/>
                <a:ea typeface="Helvetica Neue"/>
                <a:cs typeface="Helvetica Neue"/>
                <a:sym typeface="Helvetica Neue"/>
              </a:rPr>
              <a:t>CHRISTMAS JUMPER SALE</a:t>
            </a:r>
            <a:endParaRPr b="1" i="0" sz="1100" u="none" cap="none" strike="noStrike">
              <a:solidFill>
                <a:srgbClr val="7F7F7F"/>
              </a:solidFill>
              <a:latin typeface="Helvetica Neue"/>
              <a:ea typeface="Helvetica Neue"/>
              <a:cs typeface="Helvetica Neue"/>
              <a:sym typeface="Helvetica Neue"/>
            </a:endParaRPr>
          </a:p>
          <a:p>
            <a:pPr indent="0" lvl="0" marL="0" marR="0" rtl="0" algn="l">
              <a:lnSpc>
                <a:spcPct val="115000"/>
              </a:lnSpc>
              <a:spcBef>
                <a:spcPts val="1200"/>
              </a:spcBef>
              <a:spcAft>
                <a:spcPts val="0"/>
              </a:spcAft>
              <a:buClr>
                <a:schemeClr val="dk1"/>
              </a:buClr>
              <a:buSzPts val="1100"/>
              <a:buFont typeface="Arial"/>
              <a:buNone/>
            </a:pPr>
            <a:r>
              <a:rPr lang="en-IE" sz="1100">
                <a:solidFill>
                  <a:srgbClr val="7F7F7F"/>
                </a:solidFill>
                <a:latin typeface="Helvetica Neue"/>
                <a:ea typeface="Helvetica Neue"/>
                <a:cs typeface="Helvetica Neue"/>
                <a:sym typeface="Helvetica Neue"/>
              </a:rPr>
              <a:t>We are looking forward to collecting your pre-loved Christmas Jumpers and Tops in the new</a:t>
            </a:r>
            <a:endParaRPr sz="1100">
              <a:solidFill>
                <a:srgbClr val="7F7F7F"/>
              </a:solidFill>
              <a:latin typeface="Helvetica Neue"/>
              <a:ea typeface="Helvetica Neue"/>
              <a:cs typeface="Helvetica Neue"/>
              <a:sym typeface="Helvetica Neue"/>
            </a:endParaRPr>
          </a:p>
          <a:p>
            <a:pPr indent="0" lvl="0" marL="0" marR="0" rtl="0" algn="l">
              <a:lnSpc>
                <a:spcPct val="115000"/>
              </a:lnSpc>
              <a:spcBef>
                <a:spcPts val="1200"/>
              </a:spcBef>
              <a:spcAft>
                <a:spcPts val="0"/>
              </a:spcAft>
              <a:buClr>
                <a:schemeClr val="dk1"/>
              </a:buClr>
              <a:buSzPts val="1100"/>
              <a:buFont typeface="Arial"/>
              <a:buNone/>
            </a:pPr>
            <a:r>
              <a:rPr lang="en-IE" sz="1100">
                <a:solidFill>
                  <a:srgbClr val="7F7F7F"/>
                </a:solidFill>
                <a:latin typeface="Helvetica Neue"/>
                <a:ea typeface="Helvetica Neue"/>
                <a:cs typeface="Helvetica Neue"/>
                <a:sym typeface="Helvetica Neue"/>
              </a:rPr>
              <a:t>term.</a:t>
            </a:r>
            <a:endParaRPr sz="1100">
              <a:solidFill>
                <a:srgbClr val="7F7F7F"/>
              </a:solidFill>
              <a:latin typeface="Helvetica Neue"/>
              <a:ea typeface="Helvetica Neue"/>
              <a:cs typeface="Helvetica Neue"/>
              <a:sym typeface="Helvetica Neue"/>
            </a:endParaRPr>
          </a:p>
          <a:p>
            <a:pPr indent="0" lvl="0" marL="0" marR="0" rtl="0" algn="l">
              <a:lnSpc>
                <a:spcPct val="115000"/>
              </a:lnSpc>
              <a:spcBef>
                <a:spcPts val="1200"/>
              </a:spcBef>
              <a:spcAft>
                <a:spcPts val="0"/>
              </a:spcAft>
              <a:buClr>
                <a:schemeClr val="dk1"/>
              </a:buClr>
              <a:buSzPts val="1100"/>
              <a:buFont typeface="Arial"/>
              <a:buNone/>
            </a:pPr>
            <a:r>
              <a:rPr lang="en-IE" sz="1100">
                <a:solidFill>
                  <a:srgbClr val="7F7F7F"/>
                </a:solidFill>
                <a:latin typeface="Helvetica Neue"/>
                <a:ea typeface="Helvetica Neue"/>
                <a:cs typeface="Helvetica Neue"/>
                <a:sym typeface="Helvetica Neue"/>
              </a:rPr>
              <a:t>You are welcome to leave them in the office and we will collect them from there.</a:t>
            </a:r>
            <a:endParaRPr sz="1100">
              <a:solidFill>
                <a:srgbClr val="7F7F7F"/>
              </a:solidFill>
              <a:latin typeface="Helvetica Neue"/>
              <a:ea typeface="Helvetica Neue"/>
              <a:cs typeface="Helvetica Neue"/>
              <a:sym typeface="Helvetica Neue"/>
            </a:endParaRPr>
          </a:p>
          <a:p>
            <a:pPr indent="0" lvl="0" marL="0" marR="0" rtl="0" algn="l">
              <a:lnSpc>
                <a:spcPct val="115000"/>
              </a:lnSpc>
              <a:spcBef>
                <a:spcPts val="1200"/>
              </a:spcBef>
              <a:spcAft>
                <a:spcPts val="0"/>
              </a:spcAft>
              <a:buClr>
                <a:schemeClr val="dk1"/>
              </a:buClr>
              <a:buSzPts val="1100"/>
              <a:buFont typeface="Arial"/>
              <a:buNone/>
            </a:pPr>
            <a:r>
              <a:rPr lang="en-IE" sz="1100">
                <a:solidFill>
                  <a:srgbClr val="7F7F7F"/>
                </a:solidFill>
                <a:latin typeface="Helvetica Neue"/>
                <a:ea typeface="Helvetica Neue"/>
                <a:cs typeface="Helvetica Neue"/>
                <a:sym typeface="Helvetica Neue"/>
              </a:rPr>
              <a:t>We appreciate your support!</a:t>
            </a:r>
            <a:endParaRPr sz="1100">
              <a:solidFill>
                <a:srgbClr val="7F7F7F"/>
              </a:solidFill>
              <a:latin typeface="Helvetica Neue"/>
              <a:ea typeface="Helvetica Neue"/>
              <a:cs typeface="Helvetica Neue"/>
              <a:sym typeface="Helvetica Neue"/>
            </a:endParaRPr>
          </a:p>
          <a:p>
            <a:pPr indent="0" lvl="0" marL="0" marR="0" rtl="0" algn="l">
              <a:lnSpc>
                <a:spcPct val="100000"/>
              </a:lnSpc>
              <a:spcBef>
                <a:spcPts val="1200"/>
              </a:spcBef>
              <a:spcAft>
                <a:spcPts val="0"/>
              </a:spcAft>
              <a:buClr>
                <a:srgbClr val="000000"/>
              </a:buClr>
              <a:buSzPts val="1100"/>
              <a:buFont typeface="Arial"/>
              <a:buNone/>
            </a:pPr>
            <a:r>
              <a:t/>
            </a:r>
            <a:endParaRPr b="0" i="0" sz="1100" u="none" cap="none" strike="noStrike">
              <a:solidFill>
                <a:srgbClr val="7F7F7F"/>
              </a:solidFill>
              <a:latin typeface="Helvetica Neue"/>
              <a:ea typeface="Helvetica Neue"/>
              <a:cs typeface="Helvetica Neue"/>
              <a:sym typeface="Helvetica Neue"/>
            </a:endParaRPr>
          </a:p>
        </p:txBody>
      </p:sp>
      <p:sp>
        <p:nvSpPr>
          <p:cNvPr id="147" name="Google Shape;147;p6"/>
          <p:cNvSpPr txBox="1"/>
          <p:nvPr/>
        </p:nvSpPr>
        <p:spPr>
          <a:xfrm>
            <a:off x="4018500" y="2052550"/>
            <a:ext cx="3300300" cy="3076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1200"/>
              </a:spcBef>
              <a:spcAft>
                <a:spcPts val="0"/>
              </a:spcAft>
              <a:buClr>
                <a:schemeClr val="dk1"/>
              </a:buClr>
              <a:buSzPts val="1100"/>
              <a:buFont typeface="Arial"/>
              <a:buNone/>
            </a:pPr>
            <a:r>
              <a:rPr b="1" i="0" lang="en-IE" sz="1100" u="none" cap="none" strike="noStrike">
                <a:solidFill>
                  <a:srgbClr val="7F7F7F"/>
                </a:solidFill>
                <a:latin typeface="Helvetica Neue"/>
                <a:ea typeface="Helvetica Neue"/>
                <a:cs typeface="Helvetica Neue"/>
                <a:sym typeface="Helvetica Neue"/>
              </a:rPr>
              <a:t>HALL0WEEN BUN SALE AND </a:t>
            </a:r>
            <a:r>
              <a:rPr b="1" lang="en-IE" sz="1100">
                <a:solidFill>
                  <a:srgbClr val="7F7F7F"/>
                </a:solidFill>
                <a:latin typeface="Helvetica Neue"/>
                <a:ea typeface="Helvetica Neue"/>
                <a:cs typeface="Helvetica Neue"/>
                <a:sym typeface="Helvetica Neue"/>
              </a:rPr>
              <a:t>            </a:t>
            </a:r>
            <a:r>
              <a:rPr b="1" i="0" lang="en-IE" sz="1100" u="none" cap="none" strike="noStrike">
                <a:solidFill>
                  <a:srgbClr val="7F7F7F"/>
                </a:solidFill>
                <a:latin typeface="Helvetica Neue"/>
                <a:ea typeface="Helvetica Neue"/>
                <a:cs typeface="Helvetica Neue"/>
                <a:sym typeface="Helvetica Neue"/>
              </a:rPr>
              <a:t>‘HALLOWEEN HAIRSTYLES’</a:t>
            </a:r>
            <a:r>
              <a:rPr b="0" i="0" lang="en-IE" sz="1100" u="none" cap="none" strike="noStrike">
                <a:solidFill>
                  <a:srgbClr val="7F7F7F"/>
                </a:solidFill>
                <a:latin typeface="Helvetica Neue"/>
                <a:ea typeface="Helvetica Neue"/>
                <a:cs typeface="Helvetica Neue"/>
                <a:sym typeface="Helvetica Neue"/>
              </a:rPr>
              <a:t> </a:t>
            </a:r>
            <a:endParaRPr b="0" i="0" sz="1100" u="none" cap="none" strike="noStrike">
              <a:solidFill>
                <a:srgbClr val="7F7F7F"/>
              </a:solidFill>
              <a:latin typeface="Helvetica Neue"/>
              <a:ea typeface="Helvetica Neue"/>
              <a:cs typeface="Helvetica Neue"/>
              <a:sym typeface="Helvetica Neue"/>
            </a:endParaRPr>
          </a:p>
          <a:p>
            <a:pPr indent="0" lvl="0" marL="0" marR="0" rtl="0" algn="l">
              <a:lnSpc>
                <a:spcPct val="100000"/>
              </a:lnSpc>
              <a:spcBef>
                <a:spcPts val="1200"/>
              </a:spcBef>
              <a:spcAft>
                <a:spcPts val="0"/>
              </a:spcAft>
              <a:buClr>
                <a:schemeClr val="dk1"/>
              </a:buClr>
              <a:buSzPts val="1100"/>
              <a:buFont typeface="Arial"/>
              <a:buNone/>
            </a:pPr>
            <a:r>
              <a:t/>
            </a:r>
            <a:endParaRPr sz="1100">
              <a:solidFill>
                <a:srgbClr val="7F7F7F"/>
              </a:solidFill>
              <a:latin typeface="Helvetica Neue"/>
              <a:ea typeface="Helvetica Neue"/>
              <a:cs typeface="Helvetica Neue"/>
              <a:sym typeface="Helvetica Neue"/>
            </a:endParaRPr>
          </a:p>
          <a:p>
            <a:pPr indent="0" lvl="0" marL="0" rtl="0" algn="l">
              <a:lnSpc>
                <a:spcPct val="115000"/>
              </a:lnSpc>
              <a:spcBef>
                <a:spcPts val="1200"/>
              </a:spcBef>
              <a:spcAft>
                <a:spcPts val="0"/>
              </a:spcAft>
              <a:buClr>
                <a:schemeClr val="dk1"/>
              </a:buClr>
              <a:buSzPts val="1100"/>
              <a:buFont typeface="Arial"/>
              <a:buNone/>
            </a:pPr>
            <a:r>
              <a:rPr lang="en-IE" sz="1200">
                <a:solidFill>
                  <a:schemeClr val="dk1"/>
                </a:solidFill>
                <a:latin typeface="Play"/>
                <a:ea typeface="Play"/>
                <a:cs typeface="Play"/>
                <a:sym typeface="Play"/>
              </a:rPr>
              <a:t>A big ‘Thank You’ to our lovely helpers, handy bakers and supporters.</a:t>
            </a:r>
            <a:endParaRPr sz="1200">
              <a:solidFill>
                <a:schemeClr val="dk1"/>
              </a:solidFill>
              <a:latin typeface="Play"/>
              <a:ea typeface="Play"/>
              <a:cs typeface="Play"/>
              <a:sym typeface="Play"/>
            </a:endParaRPr>
          </a:p>
          <a:p>
            <a:pPr indent="0" lvl="0" marL="0" rtl="0" algn="l">
              <a:spcBef>
                <a:spcPts val="0"/>
              </a:spcBef>
              <a:spcAft>
                <a:spcPts val="0"/>
              </a:spcAft>
              <a:buClr>
                <a:schemeClr val="dk1"/>
              </a:buClr>
              <a:buSzPts val="1100"/>
              <a:buFont typeface="Arial"/>
              <a:buNone/>
            </a:pPr>
            <a:r>
              <a:rPr lang="en-IE" sz="1200">
                <a:solidFill>
                  <a:schemeClr val="dk1"/>
                </a:solidFill>
                <a:latin typeface="Play"/>
                <a:ea typeface="Play"/>
                <a:cs typeface="Play"/>
                <a:sym typeface="Play"/>
              </a:rPr>
              <a:t>We had a great time, and hope you did too.</a:t>
            </a:r>
            <a:endParaRPr sz="1200">
              <a:solidFill>
                <a:schemeClr val="dk1"/>
              </a:solidFill>
              <a:latin typeface="Play"/>
              <a:ea typeface="Play"/>
              <a:cs typeface="Play"/>
              <a:sym typeface="Play"/>
            </a:endParaRPr>
          </a:p>
          <a:p>
            <a:pPr indent="0" lvl="0" marL="0" rtl="0" algn="l">
              <a:spcBef>
                <a:spcPts val="0"/>
              </a:spcBef>
              <a:spcAft>
                <a:spcPts val="0"/>
              </a:spcAft>
              <a:buClr>
                <a:schemeClr val="dk1"/>
              </a:buClr>
              <a:buSzPts val="1100"/>
              <a:buFont typeface="Arial"/>
              <a:buNone/>
            </a:pPr>
            <a:r>
              <a:t/>
            </a:r>
            <a:endParaRPr sz="1200">
              <a:solidFill>
                <a:srgbClr val="FF0000"/>
              </a:solidFill>
              <a:latin typeface="Play"/>
              <a:ea typeface="Play"/>
              <a:cs typeface="Play"/>
              <a:sym typeface="Play"/>
            </a:endParaRPr>
          </a:p>
          <a:p>
            <a:pPr indent="0" lvl="0" marL="0" rtl="0" algn="l">
              <a:lnSpc>
                <a:spcPct val="115000"/>
              </a:lnSpc>
              <a:spcBef>
                <a:spcPts val="1200"/>
              </a:spcBef>
              <a:spcAft>
                <a:spcPts val="0"/>
              </a:spcAft>
              <a:buClr>
                <a:schemeClr val="dk1"/>
              </a:buClr>
              <a:buSzPts val="1100"/>
              <a:buFont typeface="Arial"/>
              <a:buNone/>
            </a:pPr>
            <a:r>
              <a:rPr lang="en-IE" sz="1100">
                <a:solidFill>
                  <a:srgbClr val="7F7F7F"/>
                </a:solidFill>
                <a:latin typeface="Helvetica Neue"/>
                <a:ea typeface="Helvetica Neue"/>
                <a:cs typeface="Helvetica Neue"/>
                <a:sym typeface="Helvetica Neue"/>
              </a:rPr>
              <a:t>We hope you all have a great Mid-term Break                                                and a Spooktacular Halloween!</a:t>
            </a:r>
            <a:endParaRPr sz="1100">
              <a:solidFill>
                <a:srgbClr val="7F7F7F"/>
              </a:solidFill>
              <a:latin typeface="Helvetica Neue"/>
              <a:ea typeface="Helvetica Neue"/>
              <a:cs typeface="Helvetica Neue"/>
              <a:sym typeface="Helvetica Neue"/>
            </a:endParaRPr>
          </a:p>
          <a:p>
            <a:pPr indent="0" lvl="0" marL="0" rtl="0" algn="l">
              <a:spcBef>
                <a:spcPts val="1200"/>
              </a:spcBef>
              <a:spcAft>
                <a:spcPts val="0"/>
              </a:spcAft>
              <a:buClr>
                <a:schemeClr val="dk1"/>
              </a:buClr>
              <a:buSzPts val="1100"/>
              <a:buFont typeface="Arial"/>
              <a:buNone/>
            </a:pPr>
            <a:r>
              <a:t/>
            </a:r>
            <a:endParaRPr sz="1100">
              <a:solidFill>
                <a:srgbClr val="7F7F7F"/>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sz="1200">
              <a:solidFill>
                <a:srgbClr val="FF0000"/>
              </a:solidFill>
              <a:latin typeface="Play"/>
              <a:ea typeface="Play"/>
              <a:cs typeface="Play"/>
              <a:sym typeface="Play"/>
            </a:endParaRPr>
          </a:p>
          <a:p>
            <a:pPr indent="0" lvl="0" marL="0" marR="0" rtl="0" algn="l">
              <a:lnSpc>
                <a:spcPct val="115000"/>
              </a:lnSpc>
              <a:spcBef>
                <a:spcPts val="1200"/>
              </a:spcBef>
              <a:spcAft>
                <a:spcPts val="1200"/>
              </a:spcAft>
              <a:buClr>
                <a:schemeClr val="dk1"/>
              </a:buClr>
              <a:buSzPts val="1100"/>
              <a:buFont typeface="Arial"/>
              <a:buNone/>
            </a:pPr>
            <a:r>
              <a:t/>
            </a:r>
            <a:endParaRPr b="0" i="0" sz="1100" u="none" cap="none" strike="noStrike">
              <a:solidFill>
                <a:srgbClr val="7F7F7F"/>
              </a:solidFill>
              <a:latin typeface="Helvetica Neue"/>
              <a:ea typeface="Helvetica Neue"/>
              <a:cs typeface="Helvetica Neue"/>
              <a:sym typeface="Helvetica Neue"/>
            </a:endParaRPr>
          </a:p>
        </p:txBody>
      </p:sp>
      <p:sp>
        <p:nvSpPr>
          <p:cNvPr id="148" name="Google Shape;148;p6"/>
          <p:cNvSpPr txBox="1"/>
          <p:nvPr/>
        </p:nvSpPr>
        <p:spPr>
          <a:xfrm>
            <a:off x="274728" y="9168050"/>
            <a:ext cx="29298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IE" sz="1200" u="sng" cap="none" strike="noStrike">
                <a:solidFill>
                  <a:srgbClr val="2A4EA2"/>
                </a:solidFill>
                <a:latin typeface="Helvetica Neue"/>
                <a:ea typeface="Helvetica Neue"/>
                <a:cs typeface="Helvetica Neue"/>
                <a:sym typeface="Helvetica Neue"/>
                <a:hlinkClick r:id="rId4">
                  <a:extLst>
                    <a:ext uri="{A12FA001-AC4F-418D-AE19-62706E023703}">
                      <ahyp:hlinkClr val="tx"/>
                    </a:ext>
                  </a:extLst>
                </a:hlinkClick>
              </a:rPr>
              <a:t>Parents Association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en-IE" sz="1200" u="sng" cap="none" strike="noStrike">
                <a:solidFill>
                  <a:srgbClr val="2A4EA2"/>
                </a:solidFill>
                <a:latin typeface="Helvetica Neue"/>
                <a:ea typeface="Helvetica Neue"/>
                <a:cs typeface="Helvetica Neue"/>
                <a:sym typeface="Helvetica Neue"/>
                <a:hlinkClick r:id="rId5">
                  <a:extLst>
                    <a:ext uri="{A12FA001-AC4F-418D-AE19-62706E023703}">
                      <ahyp:hlinkClr val="tx"/>
                    </a:ext>
                  </a:extLst>
                </a:hlinkClick>
              </a:rPr>
              <a:t>Facebook Page</a:t>
            </a:r>
            <a:endParaRPr b="1" i="0" sz="1200" u="none" cap="none" strike="noStrike">
              <a:solidFill>
                <a:srgbClr val="2A4EA2"/>
              </a:solidFill>
              <a:latin typeface="Helvetica Neue"/>
              <a:ea typeface="Helvetica Neue"/>
              <a:cs typeface="Helvetica Neue"/>
              <a:sym typeface="Helvetica Neue"/>
            </a:endParaRPr>
          </a:p>
        </p:txBody>
      </p:sp>
      <p:sp>
        <p:nvSpPr>
          <p:cNvPr id="149" name="Google Shape;149;p6"/>
          <p:cNvSpPr txBox="1"/>
          <p:nvPr/>
        </p:nvSpPr>
        <p:spPr>
          <a:xfrm>
            <a:off x="274713" y="5915485"/>
            <a:ext cx="2781300" cy="1108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IE" sz="1100" u="none" cap="none" strike="noStrike">
                <a:solidFill>
                  <a:srgbClr val="7F7F7F"/>
                </a:solidFill>
                <a:latin typeface="Helvetica Neue"/>
                <a:ea typeface="Helvetica Neue"/>
                <a:cs typeface="Helvetica Neue"/>
                <a:sym typeface="Helvetica Neue"/>
              </a:rPr>
              <a:t>Many thanks,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7F7F7F"/>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100"/>
              <a:buFont typeface="Arial"/>
              <a:buNone/>
            </a:pPr>
            <a:r>
              <a:rPr b="0" i="1" lang="en-IE" sz="1100" u="none" cap="none" strike="noStrike">
                <a:solidFill>
                  <a:srgbClr val="7F7F7F"/>
                </a:solidFill>
                <a:latin typeface="Helvetica Neue"/>
                <a:ea typeface="Helvetica Neue"/>
                <a:cs typeface="Helvetica Neue"/>
                <a:sym typeface="Helvetica Neue"/>
              </a:rPr>
              <a:t>Adri O’Dea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7F7F7F"/>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100"/>
              <a:buFont typeface="Arial"/>
              <a:buNone/>
            </a:pPr>
            <a:r>
              <a:rPr b="0" i="0" lang="en-IE" sz="1100" u="none" cap="none" strike="noStrike">
                <a:solidFill>
                  <a:srgbClr val="7F7F7F"/>
                </a:solidFill>
                <a:latin typeface="Helvetica Neue"/>
                <a:ea typeface="Helvetica Neue"/>
                <a:cs typeface="Helvetica Neue"/>
                <a:sym typeface="Helvetica Neue"/>
              </a:rPr>
              <a:t>Chairperson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1" i="0" lang="en-IE" sz="1100" u="none" cap="none" strike="noStrike">
                <a:solidFill>
                  <a:srgbClr val="7F7F7F"/>
                </a:solidFill>
                <a:latin typeface="Helvetica Neue"/>
                <a:ea typeface="Helvetica Neue"/>
                <a:cs typeface="Helvetica Neue"/>
                <a:sym typeface="Helvetica Neue"/>
              </a:rPr>
              <a:t>E. </a:t>
            </a:r>
            <a:r>
              <a:rPr b="0" i="0" lang="en-IE" sz="1100" u="none" cap="none" strike="noStrike">
                <a:solidFill>
                  <a:srgbClr val="7F7F7F"/>
                </a:solidFill>
                <a:latin typeface="Helvetica Neue"/>
                <a:ea typeface="Helvetica Neue"/>
                <a:cs typeface="Helvetica Neue"/>
                <a:sym typeface="Helvetica Neue"/>
              </a:rPr>
              <a:t>pa@stmarystrim.ie</a:t>
            </a:r>
            <a:endParaRPr b="0" i="0" sz="1400" u="none" cap="none" strike="noStrike">
              <a:solidFill>
                <a:srgbClr val="000000"/>
              </a:solidFill>
              <a:latin typeface="Arial"/>
              <a:ea typeface="Arial"/>
              <a:cs typeface="Arial"/>
              <a:sym typeface="Arial"/>
            </a:endParaRPr>
          </a:p>
        </p:txBody>
      </p:sp>
      <p:sp>
        <p:nvSpPr>
          <p:cNvPr id="150" name="Google Shape;150;p6"/>
          <p:cNvSpPr txBox="1"/>
          <p:nvPr/>
        </p:nvSpPr>
        <p:spPr>
          <a:xfrm>
            <a:off x="402001" y="2056525"/>
            <a:ext cx="3776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IE" sz="1800" u="none" cap="none" strike="noStrike">
                <a:solidFill>
                  <a:srgbClr val="2A4EA2"/>
                </a:solidFill>
                <a:latin typeface="Play"/>
                <a:ea typeface="Play"/>
                <a:cs typeface="Play"/>
                <a:sym typeface="Play"/>
              </a:rPr>
              <a:t>Christmas Cards 2023</a:t>
            </a:r>
            <a:endParaRPr b="0" i="0" sz="1400" u="none" cap="none" strike="noStrike">
              <a:solidFill>
                <a:srgbClr val="000000"/>
              </a:solidFill>
              <a:latin typeface="Arial"/>
              <a:ea typeface="Arial"/>
              <a:cs typeface="Arial"/>
              <a:sym typeface="Arial"/>
            </a:endParaRPr>
          </a:p>
        </p:txBody>
      </p:sp>
      <p:pic>
        <p:nvPicPr>
          <p:cNvPr descr="A blue circle with a white letter f in it&#10;&#10;Description automatically generated" id="151" name="Google Shape;151;p6"/>
          <p:cNvPicPr preferRelativeResize="0"/>
          <p:nvPr/>
        </p:nvPicPr>
        <p:blipFill rotWithShape="1">
          <a:blip r:embed="rId6">
            <a:alphaModFix/>
          </a:blip>
          <a:srcRect b="0" l="0" r="0" t="0"/>
          <a:stretch/>
        </p:blipFill>
        <p:spPr>
          <a:xfrm>
            <a:off x="2190732" y="8991928"/>
            <a:ext cx="622001" cy="622001"/>
          </a:xfrm>
          <a:prstGeom prst="rect">
            <a:avLst/>
          </a:prstGeom>
          <a:noFill/>
          <a:ln>
            <a:noFill/>
          </a:ln>
        </p:spPr>
      </p:pic>
      <p:pic>
        <p:nvPicPr>
          <p:cNvPr descr="A black silhouette of a bat&#10;&#10;Description automatically generated" id="152" name="Google Shape;152;p6"/>
          <p:cNvPicPr preferRelativeResize="0"/>
          <p:nvPr/>
        </p:nvPicPr>
        <p:blipFill rotWithShape="1">
          <a:blip r:embed="rId7">
            <a:alphaModFix/>
          </a:blip>
          <a:srcRect b="0" l="0" r="0" t="0"/>
          <a:stretch/>
        </p:blipFill>
        <p:spPr>
          <a:xfrm>
            <a:off x="6573007" y="1920483"/>
            <a:ext cx="810770" cy="589215"/>
          </a:xfrm>
          <a:prstGeom prst="rect">
            <a:avLst/>
          </a:prstGeom>
          <a:noFill/>
          <a:ln>
            <a:noFill/>
          </a:ln>
        </p:spPr>
      </p:pic>
      <p:pic>
        <p:nvPicPr>
          <p:cNvPr descr="A group of spiders on a black background&#10;&#10;Description automatically generated" id="153" name="Google Shape;153;p6"/>
          <p:cNvPicPr preferRelativeResize="0"/>
          <p:nvPr/>
        </p:nvPicPr>
        <p:blipFill rotWithShape="1">
          <a:blip r:embed="rId8">
            <a:alphaModFix/>
          </a:blip>
          <a:srcRect b="-1098" l="2886" r="8294" t="1100"/>
          <a:stretch/>
        </p:blipFill>
        <p:spPr>
          <a:xfrm>
            <a:off x="6572989" y="3439344"/>
            <a:ext cx="1069111" cy="1067950"/>
          </a:xfrm>
          <a:prstGeom prst="rect">
            <a:avLst/>
          </a:prstGeom>
          <a:noFill/>
          <a:ln>
            <a:noFill/>
          </a:ln>
        </p:spPr>
      </p:pic>
      <p:cxnSp>
        <p:nvCxnSpPr>
          <p:cNvPr id="154" name="Google Shape;154;p6"/>
          <p:cNvCxnSpPr/>
          <p:nvPr/>
        </p:nvCxnSpPr>
        <p:spPr>
          <a:xfrm flipH="1">
            <a:off x="3872250" y="1790050"/>
            <a:ext cx="12300" cy="8158800"/>
          </a:xfrm>
          <a:prstGeom prst="straightConnector1">
            <a:avLst/>
          </a:prstGeom>
          <a:noFill/>
          <a:ln cap="flat" cmpd="sng" w="9525">
            <a:solidFill>
              <a:schemeClr val="dk2"/>
            </a:solidFill>
            <a:prstDash val="solid"/>
            <a:round/>
            <a:headEnd len="sm" w="sm" type="none"/>
            <a:tailEnd len="sm" w="sm" type="none"/>
          </a:ln>
        </p:spPr>
      </p:cxnSp>
      <p:pic>
        <p:nvPicPr>
          <p:cNvPr id="155" name="Google Shape;155;p6"/>
          <p:cNvPicPr preferRelativeResize="0"/>
          <p:nvPr/>
        </p:nvPicPr>
        <p:blipFill rotWithShape="1">
          <a:blip r:embed="rId9">
            <a:alphaModFix/>
          </a:blip>
          <a:srcRect b="0" l="0" r="0" t="0"/>
          <a:stretch/>
        </p:blipFill>
        <p:spPr>
          <a:xfrm>
            <a:off x="2156415" y="5915478"/>
            <a:ext cx="1429476" cy="9665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g24e0f84abf7_0_1"/>
          <p:cNvSpPr txBox="1"/>
          <p:nvPr>
            <p:ph idx="12" type="sldNum"/>
          </p:nvPr>
        </p:nvSpPr>
        <p:spPr>
          <a:xfrm>
            <a:off x="5596128" y="9354312"/>
            <a:ext cx="1787700" cy="277200"/>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SzPts val="1800"/>
              <a:buNone/>
            </a:pPr>
            <a:fld id="{00000000-1234-1234-1234-123412341234}" type="slidenum">
              <a:rPr lang="en-IE"/>
              <a:t>‹#›</a:t>
            </a:fld>
            <a:endParaRPr/>
          </a:p>
        </p:txBody>
      </p:sp>
      <p:pic>
        <p:nvPicPr>
          <p:cNvPr id="161" name="Google Shape;161;g24e0f84abf7_0_1"/>
          <p:cNvPicPr preferRelativeResize="0"/>
          <p:nvPr/>
        </p:nvPicPr>
        <p:blipFill>
          <a:blip r:embed="rId3">
            <a:alphaModFix/>
          </a:blip>
          <a:stretch>
            <a:fillRect/>
          </a:stretch>
        </p:blipFill>
        <p:spPr>
          <a:xfrm>
            <a:off x="1249950" y="1825963"/>
            <a:ext cx="5272500" cy="7528325"/>
          </a:xfrm>
          <a:prstGeom prst="rect">
            <a:avLst/>
          </a:prstGeom>
          <a:noFill/>
          <a:ln>
            <a:noFill/>
          </a:ln>
        </p:spPr>
      </p:pic>
      <p:pic>
        <p:nvPicPr>
          <p:cNvPr id="162" name="Google Shape;162;g24e0f84abf7_0_1"/>
          <p:cNvPicPr preferRelativeResize="0"/>
          <p:nvPr/>
        </p:nvPicPr>
        <p:blipFill rotWithShape="1">
          <a:blip r:embed="rId4">
            <a:alphaModFix/>
          </a:blip>
          <a:srcRect b="0" l="0" r="0" t="0"/>
          <a:stretch/>
        </p:blipFill>
        <p:spPr>
          <a:xfrm>
            <a:off x="2484161" y="69568"/>
            <a:ext cx="2515032" cy="167669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g29243826376_0_7"/>
          <p:cNvSpPr txBox="1"/>
          <p:nvPr>
            <p:ph idx="12" type="sldNum"/>
          </p:nvPr>
        </p:nvSpPr>
        <p:spPr>
          <a:xfrm>
            <a:off x="5596128" y="9354312"/>
            <a:ext cx="1787700" cy="277200"/>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SzPts val="1800"/>
              <a:buNone/>
            </a:pPr>
            <a:fld id="{00000000-1234-1234-1234-123412341234}" type="slidenum">
              <a:rPr lang="en-IE"/>
              <a:t>‹#›</a:t>
            </a:fld>
            <a:endParaRPr/>
          </a:p>
        </p:txBody>
      </p:sp>
      <p:pic>
        <p:nvPicPr>
          <p:cNvPr id="168" name="Google Shape;168;g29243826376_0_7"/>
          <p:cNvPicPr preferRelativeResize="0"/>
          <p:nvPr/>
        </p:nvPicPr>
        <p:blipFill>
          <a:blip r:embed="rId3">
            <a:alphaModFix/>
          </a:blip>
          <a:stretch>
            <a:fillRect/>
          </a:stretch>
        </p:blipFill>
        <p:spPr>
          <a:xfrm>
            <a:off x="1032575" y="1025975"/>
            <a:ext cx="5707249" cy="80721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2023-10-06T16:02:16Z</dcterms:created>
  <dc:creator>Bernie O'Hanlon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2023-10-06T00:00:00Z</vt:filetime>
  </property>
  <property fmtid="{D5CDD505-2E9C-101B-9397-08002B2CF9AE}" pid="3" name="Creator">
    <vt:lpwstr>Adobe Illustrator CS5</vt:lpwstr>
  </property>
  <property fmtid="{D5CDD505-2E9C-101B-9397-08002B2CF9AE}" pid="4" name="LastSaved">
    <vt:filetime>2023-10-06T00:00:00Z</vt:filetime>
  </property>
  <property fmtid="{D5CDD505-2E9C-101B-9397-08002B2CF9AE}" pid="5" name="Producer">
    <vt:lpwstr>Acrobat Distiller 23.0 (Windows)</vt:lpwstr>
  </property>
</Properties>
</file>